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3.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4.xml" ContentType="application/vnd.openxmlformats-officedocument.drawingml.chartshape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5.xml" ContentType="application/vnd.openxmlformats-officedocument.drawingml.chartshapes+xml"/>
  <Override PartName="/ppt/notesSlides/notesSlide1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6.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7.xml" ContentType="application/vnd.openxmlformats-officedocument.drawingml.chartshape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8.xml" ContentType="application/vnd.openxmlformats-officedocument.drawingml.chartshapes+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6.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9.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10.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11.xml" ContentType="application/vnd.openxmlformats-officedocument.drawingml.chartshape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12.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416" r:id="rId2"/>
    <p:sldId id="450" r:id="rId3"/>
    <p:sldId id="425" r:id="rId4"/>
    <p:sldId id="417" r:id="rId5"/>
    <p:sldId id="432" r:id="rId6"/>
    <p:sldId id="453" r:id="rId7"/>
    <p:sldId id="434" r:id="rId8"/>
    <p:sldId id="451" r:id="rId9"/>
    <p:sldId id="454" r:id="rId10"/>
    <p:sldId id="415" r:id="rId11"/>
    <p:sldId id="395" r:id="rId12"/>
    <p:sldId id="397" r:id="rId13"/>
    <p:sldId id="426" r:id="rId14"/>
    <p:sldId id="427" r:id="rId15"/>
    <p:sldId id="400" r:id="rId16"/>
    <p:sldId id="384" r:id="rId17"/>
    <p:sldId id="466" r:id="rId18"/>
    <p:sldId id="393" r:id="rId19"/>
    <p:sldId id="406" r:id="rId20"/>
    <p:sldId id="429" r:id="rId21"/>
    <p:sldId id="407" r:id="rId22"/>
    <p:sldId id="392" r:id="rId23"/>
    <p:sldId id="467" r:id="rId24"/>
    <p:sldId id="402" r:id="rId25"/>
    <p:sldId id="403" r:id="rId26"/>
    <p:sldId id="404" r:id="rId27"/>
    <p:sldId id="438" r:id="rId28"/>
    <p:sldId id="452" r:id="rId29"/>
    <p:sldId id="447" r:id="rId30"/>
    <p:sldId id="449" r:id="rId31"/>
    <p:sldId id="464" r:id="rId32"/>
    <p:sldId id="465" r:id="rId33"/>
    <p:sldId id="445" r:id="rId34"/>
    <p:sldId id="448" r:id="rId35"/>
    <p:sldId id="455" r:id="rId36"/>
    <p:sldId id="463" r:id="rId37"/>
    <p:sldId id="456" r:id="rId38"/>
    <p:sldId id="457" r:id="rId39"/>
    <p:sldId id="458" r:id="rId40"/>
    <p:sldId id="459" r:id="rId41"/>
    <p:sldId id="460" r:id="rId42"/>
    <p:sldId id="461" r:id="rId43"/>
    <p:sldId id="462" r:id="rId44"/>
    <p:sldId id="410" r:id="rId45"/>
    <p:sldId id="411" r:id="rId46"/>
    <p:sldId id="412" r:id="rId47"/>
    <p:sldId id="413" r:id="rId48"/>
    <p:sldId id="418" r:id="rId49"/>
    <p:sldId id="420" r:id="rId50"/>
    <p:sldId id="424" r:id="rId51"/>
    <p:sldId id="421" r:id="rId52"/>
    <p:sldId id="42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utika Mendhe" initials="SM" lastIdx="2" clrIdx="0">
    <p:extLst>
      <p:ext uri="{19B8F6BF-5375-455C-9EA6-DF929625EA0E}">
        <p15:presenceInfo xmlns:p15="http://schemas.microsoft.com/office/powerpoint/2012/main" userId="S-1-5-21-486949694-3710107845-4229536630-1127" providerId="AD"/>
      </p:ext>
    </p:extLst>
  </p:cmAuthor>
  <p:cmAuthor id="2" name="Administrator" initials="A" lastIdx="1" clrIdx="1">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DC8"/>
    <a:srgbClr val="008080"/>
    <a:srgbClr val="00CC99"/>
    <a:srgbClr val="12EE1C"/>
    <a:srgbClr val="99FF33"/>
    <a:srgbClr val="DA0000"/>
    <a:srgbClr val="FF6600"/>
    <a:srgbClr val="FF9900"/>
    <a:srgbClr val="99CC00"/>
    <a:srgbClr val="042E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5" autoAdjust="0"/>
    <p:restoredTop sz="80882" autoAdjust="0"/>
  </p:normalViewPr>
  <p:slideViewPr>
    <p:cSldViewPr snapToGrid="0">
      <p:cViewPr varScale="1">
        <p:scale>
          <a:sx n="73" d="100"/>
          <a:sy n="73" d="100"/>
        </p:scale>
        <p:origin x="10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GAP%20Analysis\Gap%20Analysi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tushar.dhote\Desktop\Huawei_Proposing%20Services_Repor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B21096355-USER\AppData\Roaming\Microsoft\Excel\Azure%20Services%20(version%201).xlsb"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Hp\Desktop\Gap%20Analysis.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4.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Hp\Desktop\Gap%20Analysis.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5.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CB21096355-USER\AppData\Roaming\Microsoft\Excel\Azure%20Services%20(version%201).xlsb"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6.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Hp\Desktop\Gap%20Analysis.xlsx"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7.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Hp\Desktop\Gap%20Analysis.xlsx" TargetMode="Externa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8.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tushar.dhote\Desktop\Huawei_Proposing%20Services_Report.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tushar.dhote\Desktop\Huawei_Proposing%20Services_Repor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ilesh.nagose\Desktop\Prashant\Partnership_Proposal\Book1.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D:\GAP%20Analysis\Gap%20Analysis.xlsx" TargetMode="Externa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9.xml"/></Relationships>
</file>

<file path=ppt/charts/_rels/chart21.xml.rels><?xml version="1.0" encoding="UTF-8" standalone="yes"?>
<Relationships xmlns="http://schemas.openxmlformats.org/package/2006/relationships"><Relationship Id="rId3" Type="http://schemas.openxmlformats.org/officeDocument/2006/relationships/oleObject" Target="file:///D:\GAP%20Analysis\Gap%20Analysis.xlsx" TargetMode="Externa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10.xml"/></Relationships>
</file>

<file path=ppt/charts/_rels/chart22.xml.rels><?xml version="1.0" encoding="UTF-8" standalone="yes"?>
<Relationships xmlns="http://schemas.openxmlformats.org/package/2006/relationships"><Relationship Id="rId3" Type="http://schemas.openxmlformats.org/officeDocument/2006/relationships/oleObject" Target="file:///D:\GAP%20Analysis\Gap%20Analysis.xlsx" TargetMode="Externa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11.xml"/></Relationships>
</file>

<file path=ppt/charts/_rels/chart23.xml.rels><?xml version="1.0" encoding="UTF-8" standalone="yes"?>
<Relationships xmlns="http://schemas.openxmlformats.org/package/2006/relationships"><Relationship Id="rId3" Type="http://schemas.openxmlformats.org/officeDocument/2006/relationships/oleObject" Target="file:///D:\GAP%20Analysis\Gap%20Analysis.xlsx" TargetMode="Externa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12.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B21096355-USER\Desktop\Alibaba\Alibaba%20meeting%20to%20China\PPTs\Final%20PPTs%20and%20Content%20Files\Final%20of%20Aliyun%20Proposing%20Services-Repo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ushar.dhote\Desktop\Huawei_Proposing%20Services_Repo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esktop\Gap%20Analysis.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B21096355-USER\AppData\Roaming\Microsoft\Excel\Azure%20Services%20(version%201).xlsb"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ushar.dhote\Desktop\Huawei_Proposing%20Services_Repor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Hp\Desktop\Gap%20Analysis.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3.xml"/></Relationships>
</file>

<file path=ppt/charts/_rels/chart9.xml.rels><?xml version="1.0" encoding="UTF-8" standalone="yes"?>
<Relationships xmlns="http://schemas.openxmlformats.org/package/2006/relationships"><Relationship Id="rId3" Type="http://schemas.openxmlformats.org/officeDocument/2006/relationships/oleObject" Target="file:///C:\Users\Hp\Desktop\Gap%20Analysi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00" b="0" i="0" u="none" strike="noStrike" kern="1200" spc="0" baseline="0">
                <a:solidFill>
                  <a:schemeClr val="bg2">
                    <a:lumMod val="50000"/>
                  </a:schemeClr>
                </a:solidFill>
                <a:latin typeface="+mn-lt"/>
                <a:ea typeface="+mn-ea"/>
                <a:cs typeface="+mn-cs"/>
              </a:defRPr>
            </a:pPr>
            <a:r>
              <a:rPr lang="en-IN" sz="1400" dirty="0">
                <a:solidFill>
                  <a:schemeClr val="bg2">
                    <a:lumMod val="50000"/>
                  </a:schemeClr>
                </a:solidFill>
              </a:rPr>
              <a:t>Market Size of Cloud for IaaS, PaaS and SaaS (2015-2018)</a:t>
            </a:r>
          </a:p>
        </c:rich>
      </c:tx>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2">
                  <a:lumMod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Sheet3!$D$2</c:f>
              <c:strCache>
                <c:ptCount val="1"/>
                <c:pt idx="0">
                  <c:v>IaaS (Billion)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Sheet3!$C$3:$C$4</c:f>
              <c:strCache>
                <c:ptCount val="2"/>
                <c:pt idx="0">
                  <c:v>Revenue - 2015</c:v>
                </c:pt>
                <c:pt idx="1">
                  <c:v>Revenue - 2018</c:v>
                </c:pt>
              </c:strCache>
            </c:strRef>
          </c:cat>
          <c:val>
            <c:numRef>
              <c:f>Sheet3!$D$3:$D$4</c:f>
              <c:numCache>
                <c:formatCode>General</c:formatCode>
                <c:ptCount val="2"/>
                <c:pt idx="0">
                  <c:v>16.5</c:v>
                </c:pt>
                <c:pt idx="1">
                  <c:v>34</c:v>
                </c:pt>
              </c:numCache>
            </c:numRef>
          </c:val>
          <c:extLst>
            <c:ext xmlns:c16="http://schemas.microsoft.com/office/drawing/2014/chart" uri="{C3380CC4-5D6E-409C-BE32-E72D297353CC}">
              <c16:uniqueId val="{00000000-9A20-4910-A022-D1224D919055}"/>
            </c:ext>
          </c:extLst>
        </c:ser>
        <c:ser>
          <c:idx val="1"/>
          <c:order val="1"/>
          <c:tx>
            <c:strRef>
              <c:f>Sheet3!$E$2</c:f>
              <c:strCache>
                <c:ptCount val="1"/>
                <c:pt idx="0">
                  <c:v>PaaS (Billion)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Sheet3!$C$3:$C$4</c:f>
              <c:strCache>
                <c:ptCount val="2"/>
                <c:pt idx="0">
                  <c:v>Revenue - 2015</c:v>
                </c:pt>
                <c:pt idx="1">
                  <c:v>Revenue - 2018</c:v>
                </c:pt>
              </c:strCache>
            </c:strRef>
          </c:cat>
          <c:val>
            <c:numRef>
              <c:f>Sheet3!$E$3:$E$4</c:f>
              <c:numCache>
                <c:formatCode>General</c:formatCode>
                <c:ptCount val="2"/>
                <c:pt idx="0">
                  <c:v>8</c:v>
                </c:pt>
                <c:pt idx="1">
                  <c:v>11</c:v>
                </c:pt>
              </c:numCache>
            </c:numRef>
          </c:val>
          <c:extLst>
            <c:ext xmlns:c16="http://schemas.microsoft.com/office/drawing/2014/chart" uri="{C3380CC4-5D6E-409C-BE32-E72D297353CC}">
              <c16:uniqueId val="{00000001-9A20-4910-A022-D1224D919055}"/>
            </c:ext>
          </c:extLst>
        </c:ser>
        <c:ser>
          <c:idx val="2"/>
          <c:order val="2"/>
          <c:tx>
            <c:strRef>
              <c:f>Sheet3!$F$2</c:f>
              <c:strCache>
                <c:ptCount val="1"/>
                <c:pt idx="0">
                  <c:v>SaaS (Billion)</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Sheet3!$C$3:$C$4</c:f>
              <c:strCache>
                <c:ptCount val="2"/>
                <c:pt idx="0">
                  <c:v>Revenue - 2015</c:v>
                </c:pt>
                <c:pt idx="1">
                  <c:v>Revenue - 2018</c:v>
                </c:pt>
              </c:strCache>
            </c:strRef>
          </c:cat>
          <c:val>
            <c:numRef>
              <c:f>Sheet3!$F$3:$F$4</c:f>
              <c:numCache>
                <c:formatCode>General</c:formatCode>
                <c:ptCount val="2"/>
                <c:pt idx="0">
                  <c:v>49</c:v>
                </c:pt>
                <c:pt idx="1">
                  <c:v>67</c:v>
                </c:pt>
              </c:numCache>
            </c:numRef>
          </c:val>
          <c:extLst>
            <c:ext xmlns:c16="http://schemas.microsoft.com/office/drawing/2014/chart" uri="{C3380CC4-5D6E-409C-BE32-E72D297353CC}">
              <c16:uniqueId val="{00000002-9A20-4910-A022-D1224D919055}"/>
            </c:ext>
          </c:extLst>
        </c:ser>
        <c:dLbls>
          <c:dLblPos val="outEnd"/>
          <c:showLegendKey val="0"/>
          <c:showVal val="1"/>
          <c:showCatName val="0"/>
          <c:showSerName val="0"/>
          <c:showPercent val="0"/>
          <c:showBubbleSize val="0"/>
        </c:dLbls>
        <c:gapWidth val="219"/>
        <c:overlap val="-27"/>
        <c:axId val="317538984"/>
        <c:axId val="317539376"/>
      </c:barChart>
      <c:catAx>
        <c:axId val="317538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317539376"/>
        <c:crosses val="autoZero"/>
        <c:auto val="1"/>
        <c:lblAlgn val="ctr"/>
        <c:lblOffset val="100"/>
        <c:noMultiLvlLbl val="0"/>
      </c:catAx>
      <c:valAx>
        <c:axId val="317539376"/>
        <c:scaling>
          <c:orientation val="minMax"/>
        </c:scaling>
        <c:delete val="0"/>
        <c:axPos val="l"/>
        <c:majorGridlines>
          <c:spPr>
            <a:ln w="9525" cap="flat" cmpd="sng" algn="ctr">
              <a:solidFill>
                <a:schemeClr val="bg2">
                  <a:lumMod val="20000"/>
                  <a:lumOff val="80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dirty="0"/>
                  <a:t>Revenue in Billion USD</a:t>
                </a:r>
              </a:p>
            </c:rich>
          </c:tx>
          <c:layout>
            <c:manualLayout>
              <c:xMode val="edge"/>
              <c:yMode val="edge"/>
              <c:x val="5.7142638599582407E-3"/>
              <c:y val="0.309362221860716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17538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lumMod val="40000"/>
          <a:lumOff val="60000"/>
        </a:schemeClr>
      </a:solidFill>
    </a:ln>
    <a:effectLst/>
  </c:spPr>
  <c:txPr>
    <a:bodyPr/>
    <a:lstStyle/>
    <a:p>
      <a:pPr>
        <a:defRPr sz="7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46981627296588"/>
          <c:y val="0.13467592592592595"/>
          <c:w val="0.87753018372703417"/>
          <c:h val="0.67267018601959305"/>
        </c:manualLayout>
      </c:layout>
      <c:barChart>
        <c:barDir val="col"/>
        <c:grouping val="clustered"/>
        <c:varyColors val="0"/>
        <c:ser>
          <c:idx val="0"/>
          <c:order val="0"/>
          <c:tx>
            <c:strRef>
              <c:f>Sheet1!$B$131</c:f>
              <c:strCache>
                <c:ptCount val="1"/>
                <c:pt idx="0">
                  <c:v>AWS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Sheet1!$A$132:$A$134</c:f>
              <c:strCache>
                <c:ptCount val="3"/>
                <c:pt idx="0">
                  <c:v>Total Cloud Services</c:v>
                </c:pt>
                <c:pt idx="1">
                  <c:v>Available API's</c:v>
                </c:pt>
                <c:pt idx="2">
                  <c:v>Ansible Implementation</c:v>
                </c:pt>
              </c:strCache>
            </c:strRef>
          </c:cat>
          <c:val>
            <c:numRef>
              <c:f>Sheet1!$B$132:$B$134</c:f>
              <c:numCache>
                <c:formatCode>General</c:formatCode>
                <c:ptCount val="3"/>
                <c:pt idx="0">
                  <c:v>78</c:v>
                </c:pt>
                <c:pt idx="1">
                  <c:v>1681</c:v>
                </c:pt>
                <c:pt idx="2">
                  <c:v>349</c:v>
                </c:pt>
              </c:numCache>
            </c:numRef>
          </c:val>
          <c:extLst>
            <c:ext xmlns:c16="http://schemas.microsoft.com/office/drawing/2014/chart" uri="{C3380CC4-5D6E-409C-BE32-E72D297353CC}">
              <c16:uniqueId val="{00000000-2696-4B3A-BB08-39C4BDA4D612}"/>
            </c:ext>
          </c:extLst>
        </c:ser>
        <c:ser>
          <c:idx val="1"/>
          <c:order val="1"/>
          <c:tx>
            <c:strRef>
              <c:f>Sheet1!$C$131</c:f>
              <c:strCache>
                <c:ptCount val="1"/>
                <c:pt idx="0">
                  <c:v>Azure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Sheet1!$A$132:$A$134</c:f>
              <c:strCache>
                <c:ptCount val="3"/>
                <c:pt idx="0">
                  <c:v>Total Cloud Services</c:v>
                </c:pt>
                <c:pt idx="1">
                  <c:v>Available API's</c:v>
                </c:pt>
                <c:pt idx="2">
                  <c:v>Ansible Implementation</c:v>
                </c:pt>
              </c:strCache>
            </c:strRef>
          </c:cat>
          <c:val>
            <c:numRef>
              <c:f>Sheet1!$C$132:$C$134</c:f>
              <c:numCache>
                <c:formatCode>General</c:formatCode>
                <c:ptCount val="3"/>
                <c:pt idx="0">
                  <c:v>55</c:v>
                </c:pt>
                <c:pt idx="1">
                  <c:v>1239</c:v>
                </c:pt>
                <c:pt idx="2">
                  <c:v>36</c:v>
                </c:pt>
              </c:numCache>
            </c:numRef>
          </c:val>
          <c:extLst>
            <c:ext xmlns:c16="http://schemas.microsoft.com/office/drawing/2014/chart" uri="{C3380CC4-5D6E-409C-BE32-E72D297353CC}">
              <c16:uniqueId val="{00000001-2696-4B3A-BB08-39C4BDA4D612}"/>
            </c:ext>
          </c:extLst>
        </c:ser>
        <c:ser>
          <c:idx val="2"/>
          <c:order val="2"/>
          <c:tx>
            <c:strRef>
              <c:f>Sheet1!$D$131</c:f>
              <c:strCache>
                <c:ptCount val="1"/>
                <c:pt idx="0">
                  <c:v>Alibaba</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lt1"/>
              </a:solidFill>
              <a:ln>
                <a:no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Sheet1!$A$132:$A$134</c:f>
              <c:strCache>
                <c:ptCount val="3"/>
                <c:pt idx="0">
                  <c:v>Total Cloud Services</c:v>
                </c:pt>
                <c:pt idx="1">
                  <c:v>Available API's</c:v>
                </c:pt>
                <c:pt idx="2">
                  <c:v>Ansible Implementation</c:v>
                </c:pt>
              </c:strCache>
            </c:strRef>
          </c:cat>
          <c:val>
            <c:numRef>
              <c:f>Sheet1!$D$132:$D$134</c:f>
              <c:numCache>
                <c:formatCode>General</c:formatCode>
                <c:ptCount val="3"/>
                <c:pt idx="0">
                  <c:v>33</c:v>
                </c:pt>
                <c:pt idx="1">
                  <c:v>793</c:v>
                </c:pt>
                <c:pt idx="2">
                  <c:v>63</c:v>
                </c:pt>
              </c:numCache>
            </c:numRef>
          </c:val>
          <c:extLst>
            <c:ext xmlns:c16="http://schemas.microsoft.com/office/drawing/2014/chart" uri="{C3380CC4-5D6E-409C-BE32-E72D297353CC}">
              <c16:uniqueId val="{00000002-2696-4B3A-BB08-39C4BDA4D612}"/>
            </c:ext>
          </c:extLst>
        </c:ser>
        <c:ser>
          <c:idx val="3"/>
          <c:order val="3"/>
          <c:tx>
            <c:strRef>
              <c:f>Sheet1!$E$131</c:f>
              <c:strCache>
                <c:ptCount val="1"/>
                <c:pt idx="0">
                  <c:v>Huawei</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w="28575">
                <a:solidFill>
                  <a:srgbClr val="DA0000"/>
                </a:solid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Sheet1!$A$132:$A$134</c:f>
              <c:strCache>
                <c:ptCount val="3"/>
                <c:pt idx="0">
                  <c:v>Total Cloud Services</c:v>
                </c:pt>
                <c:pt idx="1">
                  <c:v>Available API's</c:v>
                </c:pt>
                <c:pt idx="2">
                  <c:v>Ansible Implementation</c:v>
                </c:pt>
              </c:strCache>
            </c:strRef>
          </c:cat>
          <c:val>
            <c:numRef>
              <c:f>Sheet1!$E$132:$E$134</c:f>
              <c:numCache>
                <c:formatCode>General</c:formatCode>
                <c:ptCount val="3"/>
                <c:pt idx="0">
                  <c:v>54</c:v>
                </c:pt>
                <c:pt idx="1">
                  <c:v>229</c:v>
                </c:pt>
                <c:pt idx="2">
                  <c:v>0</c:v>
                </c:pt>
              </c:numCache>
            </c:numRef>
          </c:val>
          <c:extLst>
            <c:ext xmlns:c16="http://schemas.microsoft.com/office/drawing/2014/chart" uri="{C3380CC4-5D6E-409C-BE32-E72D297353CC}">
              <c16:uniqueId val="{00000003-2696-4B3A-BB08-39C4BDA4D612}"/>
            </c:ext>
          </c:extLst>
        </c:ser>
        <c:dLbls>
          <c:dLblPos val="outEnd"/>
          <c:showLegendKey val="0"/>
          <c:showVal val="1"/>
          <c:showCatName val="0"/>
          <c:showSerName val="0"/>
          <c:showPercent val="0"/>
          <c:showBubbleSize val="0"/>
        </c:dLbls>
        <c:gapWidth val="100"/>
        <c:overlap val="-24"/>
        <c:axId val="1283702432"/>
        <c:axId val="1132006048"/>
      </c:barChart>
      <c:catAx>
        <c:axId val="1283702432"/>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2006048"/>
        <c:crosses val="autoZero"/>
        <c:auto val="1"/>
        <c:lblAlgn val="ctr"/>
        <c:lblOffset val="100"/>
        <c:noMultiLvlLbl val="0"/>
      </c:catAx>
      <c:valAx>
        <c:axId val="113200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37024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mn-lt"/>
                <a:ea typeface="+mn-ea"/>
                <a:cs typeface="+mn-cs"/>
              </a:defRPr>
            </a:pPr>
            <a:endParaRPr lang="en-US"/>
          </a:p>
        </c:txPr>
      </c:dTable>
      <c:spPr>
        <a:noFill/>
        <a:ln>
          <a:noFill/>
        </a:ln>
        <a:effectLst/>
      </c:spPr>
    </c:plotArea>
    <c:legend>
      <c:legendPos val="b"/>
      <c:layout>
        <c:manualLayout>
          <c:xMode val="edge"/>
          <c:yMode val="edge"/>
          <c:x val="0.56892340656308327"/>
          <c:y val="8.5699409189441925E-2"/>
          <c:w val="0.41361914289402341"/>
          <c:h val="8.8876523462828289E-2"/>
        </c:manualLayout>
      </c:layout>
      <c:overlay val="0"/>
      <c:spPr>
        <a:solidFill>
          <a:sysClr val="window" lastClr="FFFFFF"/>
        </a:solidFill>
        <a:ln>
          <a:solidFill>
            <a:schemeClr val="bg1"/>
          </a:solid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94462851950237"/>
          <c:y val="0.19578183792424803"/>
          <c:w val="0.67729338043608422"/>
          <c:h val="0.69066115421060603"/>
        </c:manualLayout>
      </c:layout>
      <c:doughnutChart>
        <c:varyColors val="1"/>
        <c:ser>
          <c:idx val="0"/>
          <c:order val="0"/>
          <c:explosion val="3"/>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ABB-4DF4-BEA3-F459893D75B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ABB-4DF4-BEA3-F459893D75B7}"/>
              </c:ext>
            </c:extLst>
          </c:dPt>
          <c:dLbls>
            <c:dLbl>
              <c:idx val="0"/>
              <c:layout>
                <c:manualLayout>
                  <c:x val="0.27176644707048597"/>
                  <c:y val="-8.2083808430179483E-2"/>
                </c:manualLayout>
              </c:layout>
              <c:tx>
                <c:rich>
                  <a:bodyPr/>
                  <a:lstStyle/>
                  <a:p>
                    <a:r>
                      <a:rPr lang="en-US" sz="1400" baseline="0" dirty="0"/>
                      <a:t>0</a:t>
                    </a:r>
                  </a:p>
                </c:rich>
              </c:tx>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EABB-4DF4-BEA3-F459893D75B7}"/>
                </c:ext>
              </c:extLst>
            </c:dLbl>
            <c:dLbl>
              <c:idx val="1"/>
              <c:layout>
                <c:manualLayout>
                  <c:x val="-1.8960449795615252E-2"/>
                  <c:y val="2.7361284213723948E-2"/>
                </c:manualLayout>
              </c:layout>
              <c:tx>
                <c:rich>
                  <a:bodyPr/>
                  <a:lstStyle/>
                  <a:p>
                    <a:fld id="{DBE90FEB-98E2-4A85-A2EA-37E1A7DE37ED}" type="VALUE">
                      <a:rPr lang="en-US" sz="1200" baseline="0" smtClean="0"/>
                      <a:pPr/>
                      <a:t>[VALUE]</a:t>
                    </a:fld>
                    <a:endParaRPr lang="en-US"/>
                  </a:p>
                </c:rich>
              </c:tx>
              <c:showLegendKey val="0"/>
              <c:showVal val="1"/>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EABB-4DF4-BEA3-F459893D75B7}"/>
                </c:ext>
              </c:extLst>
            </c:dLbl>
            <c:spPr>
              <a:solidFill>
                <a:srgbClr val="FF000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hidden!$B$12:$C$12</c:f>
              <c:strCache>
                <c:ptCount val="2"/>
                <c:pt idx="0">
                  <c:v>Implemented</c:v>
                </c:pt>
                <c:pt idx="1">
                  <c:v>Not Implemented</c:v>
                </c:pt>
              </c:strCache>
            </c:strRef>
          </c:cat>
          <c:val>
            <c:numRef>
              <c:f>hidden!$B$13:$C$13</c:f>
              <c:numCache>
                <c:formatCode>General</c:formatCode>
                <c:ptCount val="2"/>
                <c:pt idx="0">
                  <c:v>0</c:v>
                </c:pt>
                <c:pt idx="1">
                  <c:v>229</c:v>
                </c:pt>
              </c:numCache>
            </c:numRef>
          </c:val>
          <c:extLst>
            <c:ext xmlns:c16="http://schemas.microsoft.com/office/drawing/2014/chart" uri="{C3380CC4-5D6E-409C-BE32-E72D297353CC}">
              <c16:uniqueId val="{00000004-EABB-4DF4-BEA3-F459893D75B7}"/>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FF0000"/>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18533564091471"/>
          <c:y val="0.20663715280255959"/>
          <c:w val="0.6918085990963021"/>
          <c:h val="0.70071734996722013"/>
        </c:manualLayout>
      </c:layout>
      <c:doughnutChart>
        <c:varyColors val="1"/>
        <c:ser>
          <c:idx val="0"/>
          <c:order val="0"/>
          <c:explosion val="6"/>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F19-4D60-85B0-E16036B57A72}"/>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F19-4D60-85B0-E16036B57A72}"/>
              </c:ext>
            </c:extLst>
          </c:dPt>
          <c:dLbls>
            <c:dLbl>
              <c:idx val="0"/>
              <c:layout>
                <c:manualLayout>
                  <c:x val="0.19562911638863517"/>
                  <c:y val="-0.121815551264195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F19-4D60-85B0-E16036B57A72}"/>
                </c:ext>
              </c:extLst>
            </c:dLbl>
            <c:dLbl>
              <c:idx val="1"/>
              <c:layout>
                <c:manualLayout>
                  <c:x val="3.2368235501498324E-2"/>
                  <c:y val="5.8754137004961276E-3"/>
                </c:manualLayout>
              </c:layout>
              <c:spPr>
                <a:solidFill>
                  <a:srgbClr val="00B0F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9634222313029823"/>
                      <c:h val="0.12688140687736929"/>
                    </c:manualLayout>
                  </c15:layout>
                </c:ext>
                <c:ext xmlns:c16="http://schemas.microsoft.com/office/drawing/2014/chart" uri="{C3380CC4-5D6E-409C-BE32-E72D297353CC}">
                  <c16:uniqueId val="{00000003-4F19-4D60-85B0-E16036B57A72}"/>
                </c:ext>
              </c:extLst>
            </c:dLbl>
            <c:spPr>
              <a:solidFill>
                <a:srgbClr val="00B0F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Hidden!$G$34:$H$34</c:f>
              <c:strCache>
                <c:ptCount val="2"/>
                <c:pt idx="0">
                  <c:v>Implemented</c:v>
                </c:pt>
                <c:pt idx="1">
                  <c:v>Not Implemented</c:v>
                </c:pt>
              </c:strCache>
            </c:strRef>
          </c:cat>
          <c:val>
            <c:numRef>
              <c:f>Hidden!$G$35:$H$35</c:f>
              <c:numCache>
                <c:formatCode>General</c:formatCode>
                <c:ptCount val="2"/>
                <c:pt idx="0">
                  <c:v>36</c:v>
                </c:pt>
                <c:pt idx="1">
                  <c:v>1203</c:v>
                </c:pt>
              </c:numCache>
            </c:numRef>
          </c:val>
          <c:extLst>
            <c:ext xmlns:c16="http://schemas.microsoft.com/office/drawing/2014/chart" uri="{C3380CC4-5D6E-409C-BE32-E72D297353CC}">
              <c16:uniqueId val="{00000004-4F19-4D60-85B0-E16036B57A72}"/>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00B0F0"/>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78182954659081"/>
          <c:y val="0.16826391279168934"/>
          <c:w val="0.72390487874674103"/>
          <c:h val="0.74669971125984469"/>
        </c:manualLayout>
      </c:layout>
      <c:doughnutChart>
        <c:varyColors val="1"/>
        <c:ser>
          <c:idx val="0"/>
          <c:order val="0"/>
          <c:explosion val="1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555-4FA5-8535-F2A64B0FE295}"/>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555-4FA5-8535-F2A64B0FE295}"/>
              </c:ext>
            </c:extLst>
          </c:dPt>
          <c:dLbls>
            <c:dLbl>
              <c:idx val="0"/>
              <c:layout>
                <c:manualLayout>
                  <c:x val="0.21268871937058326"/>
                  <c:y val="-8.345686665465559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7555-4FA5-8535-F2A64B0FE295}"/>
                </c:ext>
              </c:extLst>
            </c:dLbl>
            <c:dLbl>
              <c:idx val="1"/>
              <c:layout>
                <c:manualLayout>
                  <c:x val="4.4013779432048962E-2"/>
                  <c:y val="1.2971347620881214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7555-4FA5-8535-F2A64B0FE295}"/>
                </c:ext>
              </c:extLst>
            </c:dLbl>
            <c:spPr>
              <a:solidFill>
                <a:srgbClr val="7030A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Sheet1!$N$32:$O$32</c:f>
              <c:strCache>
                <c:ptCount val="2"/>
                <c:pt idx="0">
                  <c:v>Implemented</c:v>
                </c:pt>
                <c:pt idx="1">
                  <c:v>Not Implemented</c:v>
                </c:pt>
              </c:strCache>
            </c:strRef>
          </c:cat>
          <c:val>
            <c:numRef>
              <c:f>Sheet1!$N$33:$O$33</c:f>
              <c:numCache>
                <c:formatCode>General</c:formatCode>
                <c:ptCount val="2"/>
                <c:pt idx="0">
                  <c:v>63</c:v>
                </c:pt>
                <c:pt idx="1">
                  <c:v>731</c:v>
                </c:pt>
              </c:numCache>
            </c:numRef>
          </c:val>
          <c:extLst>
            <c:ext xmlns:c16="http://schemas.microsoft.com/office/drawing/2014/chart" uri="{C3380CC4-5D6E-409C-BE32-E72D297353CC}">
              <c16:uniqueId val="{00000004-7555-4FA5-8535-F2A64B0FE295}"/>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7030A0"/>
      </a:solidFill>
      <a:round/>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02722092733679"/>
          <c:y val="0.21234637258840391"/>
          <c:w val="0.68370248752212615"/>
          <c:h val="0.70119863537462968"/>
        </c:manualLayout>
      </c:layout>
      <c:doughnutChart>
        <c:varyColors val="1"/>
        <c:ser>
          <c:idx val="0"/>
          <c:order val="0"/>
          <c:explosion val="6"/>
          <c:dPt>
            <c:idx val="0"/>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BCA-4258-9B86-C1471306130D}"/>
              </c:ext>
            </c:extLst>
          </c:dPt>
          <c:dPt>
            <c:idx val="1"/>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BCA-4258-9B86-C1471306130D}"/>
              </c:ext>
            </c:extLst>
          </c:dPt>
          <c:dLbls>
            <c:dLbl>
              <c:idx val="0"/>
              <c:layout>
                <c:manualLayout>
                  <c:x val="9.7114847866149739E-2"/>
                  <c:y val="-0.2233713240467145"/>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DBCA-4258-9B86-C1471306130D}"/>
                </c:ext>
              </c:extLst>
            </c:dLbl>
            <c:dLbl>
              <c:idx val="1"/>
              <c:layout>
                <c:manualLayout>
                  <c:x val="0.15150905102544487"/>
                  <c:y val="7.1218680603844564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DBCA-4258-9B86-C1471306130D}"/>
                </c:ext>
              </c:extLst>
            </c:dLbl>
            <c:spPr>
              <a:solidFill>
                <a:srgbClr val="00B05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Sheet1!$O$24:$P$24</c:f>
              <c:strCache>
                <c:ptCount val="2"/>
                <c:pt idx="0">
                  <c:v>Implemented</c:v>
                </c:pt>
                <c:pt idx="1">
                  <c:v>Not Implemented</c:v>
                </c:pt>
              </c:strCache>
            </c:strRef>
          </c:cat>
          <c:val>
            <c:numRef>
              <c:f>Sheet1!$O$25:$P$25</c:f>
              <c:numCache>
                <c:formatCode>General</c:formatCode>
                <c:ptCount val="2"/>
                <c:pt idx="0">
                  <c:v>349</c:v>
                </c:pt>
                <c:pt idx="1">
                  <c:v>1332</c:v>
                </c:pt>
              </c:numCache>
            </c:numRef>
          </c:val>
          <c:extLst>
            <c:ext xmlns:c16="http://schemas.microsoft.com/office/drawing/2014/chart" uri="{C3380CC4-5D6E-409C-BE32-E72D297353CC}">
              <c16:uniqueId val="{00000004-DBCA-4258-9B86-C1471306130D}"/>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00B050"/>
      </a:solidFill>
      <a:round/>
    </a:ln>
    <a:effectLst/>
  </c:spPr>
  <c:txPr>
    <a:bodyPr/>
    <a:lstStyle/>
    <a:p>
      <a:pPr>
        <a:defRPr/>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18533564091471"/>
          <c:y val="0.20663715280255959"/>
          <c:w val="0.6918085990963021"/>
          <c:h val="0.70071734996722013"/>
        </c:manualLayout>
      </c:layout>
      <c:doughnutChart>
        <c:varyColors val="1"/>
        <c:ser>
          <c:idx val="0"/>
          <c:order val="0"/>
          <c:explosion val="6"/>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207-4A36-86D1-1012EEC69D86}"/>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207-4A36-86D1-1012EEC69D86}"/>
              </c:ext>
            </c:extLst>
          </c:dPt>
          <c:dLbls>
            <c:dLbl>
              <c:idx val="0"/>
              <c:layout>
                <c:manualLayout>
                  <c:x val="0.19562911638863517"/>
                  <c:y val="-0.1218155512641953"/>
                </c:manualLayout>
              </c:layout>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E207-4A36-86D1-1012EEC69D86}"/>
                </c:ext>
              </c:extLst>
            </c:dLbl>
            <c:dLbl>
              <c:idx val="1"/>
              <c:layout>
                <c:manualLayout>
                  <c:x val="4.5087976539589444E-2"/>
                  <c:y val="1.5587306863298879E-2"/>
                </c:manualLayout>
              </c:layout>
              <c:spPr>
                <a:solidFill>
                  <a:srgbClr val="00B0F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15:layout>
                    <c:manualLayout>
                      <c:w val="0.22178170520648047"/>
                      <c:h val="0.22399778951897564"/>
                    </c:manualLayout>
                  </c15:layout>
                </c:ext>
                <c:ext xmlns:c16="http://schemas.microsoft.com/office/drawing/2014/chart" uri="{C3380CC4-5D6E-409C-BE32-E72D297353CC}">
                  <c16:uniqueId val="{00000003-E207-4A36-86D1-1012EEC69D86}"/>
                </c:ext>
              </c:extLst>
            </c:dLbl>
            <c:spPr>
              <a:solidFill>
                <a:srgbClr val="00B0F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Hidden!$G$34:$H$34</c:f>
              <c:strCache>
                <c:ptCount val="2"/>
                <c:pt idx="0">
                  <c:v>Implemented</c:v>
                </c:pt>
                <c:pt idx="1">
                  <c:v>Not Implemented</c:v>
                </c:pt>
              </c:strCache>
            </c:strRef>
          </c:cat>
          <c:val>
            <c:numRef>
              <c:f>Hidden!$G$35:$H$35</c:f>
              <c:numCache>
                <c:formatCode>General</c:formatCode>
                <c:ptCount val="2"/>
                <c:pt idx="0">
                  <c:v>36</c:v>
                </c:pt>
                <c:pt idx="1">
                  <c:v>1203</c:v>
                </c:pt>
              </c:numCache>
            </c:numRef>
          </c:val>
          <c:extLst>
            <c:ext xmlns:c16="http://schemas.microsoft.com/office/drawing/2014/chart" uri="{C3380CC4-5D6E-409C-BE32-E72D297353CC}">
              <c16:uniqueId val="{00000004-E207-4A36-86D1-1012EEC69D86}"/>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00B0F0"/>
      </a:solidFill>
      <a:round/>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78182954659081"/>
          <c:y val="0.16826391279168934"/>
          <c:w val="0.72390487874674103"/>
          <c:h val="0.74669971125984469"/>
        </c:manualLayout>
      </c:layout>
      <c:doughnutChart>
        <c:varyColors val="1"/>
        <c:ser>
          <c:idx val="0"/>
          <c:order val="0"/>
          <c:explosion val="1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8614-4F99-8EA3-CEE3040DC030}"/>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8614-4F99-8EA3-CEE3040DC030}"/>
              </c:ext>
            </c:extLst>
          </c:dPt>
          <c:dLbls>
            <c:dLbl>
              <c:idx val="0"/>
              <c:layout>
                <c:manualLayout>
                  <c:x val="0.21268871937058326"/>
                  <c:y val="-8.3456866654655598E-2"/>
                </c:manualLayout>
              </c:layout>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8614-4F99-8EA3-CEE3040DC030}"/>
                </c:ext>
              </c:extLst>
            </c:dLbl>
            <c:dLbl>
              <c:idx val="1"/>
              <c:layout>
                <c:manualLayout>
                  <c:x val="4.4013779432048962E-2"/>
                  <c:y val="1.2971347620881214E-2"/>
                </c:manualLayout>
              </c:layout>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8614-4F99-8EA3-CEE3040DC030}"/>
                </c:ext>
              </c:extLst>
            </c:dLbl>
            <c:spPr>
              <a:solidFill>
                <a:srgbClr val="7030A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Sheet1!$N$32:$O$32</c:f>
              <c:strCache>
                <c:ptCount val="2"/>
                <c:pt idx="0">
                  <c:v>Implemented</c:v>
                </c:pt>
                <c:pt idx="1">
                  <c:v>Not Implemented</c:v>
                </c:pt>
              </c:strCache>
            </c:strRef>
          </c:cat>
          <c:val>
            <c:numRef>
              <c:f>Sheet1!$N$33:$O$33</c:f>
              <c:numCache>
                <c:formatCode>General</c:formatCode>
                <c:ptCount val="2"/>
                <c:pt idx="0">
                  <c:v>63</c:v>
                </c:pt>
                <c:pt idx="1">
                  <c:v>731</c:v>
                </c:pt>
              </c:numCache>
            </c:numRef>
          </c:val>
          <c:extLst>
            <c:ext xmlns:c16="http://schemas.microsoft.com/office/drawing/2014/chart" uri="{C3380CC4-5D6E-409C-BE32-E72D297353CC}">
              <c16:uniqueId val="{00000004-8614-4F99-8EA3-CEE3040DC030}"/>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7030A0"/>
      </a:solidFill>
      <a:round/>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02722092733679"/>
          <c:y val="0.21234637258840391"/>
          <c:w val="0.68370248752212615"/>
          <c:h val="0.70119863537462968"/>
        </c:manualLayout>
      </c:layout>
      <c:doughnutChart>
        <c:varyColors val="1"/>
        <c:ser>
          <c:idx val="0"/>
          <c:order val="0"/>
          <c:explosion val="6"/>
          <c:dPt>
            <c:idx val="0"/>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AFD-4104-B089-81871600DDEE}"/>
              </c:ext>
            </c:extLst>
          </c:dPt>
          <c:dPt>
            <c:idx val="1"/>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AFD-4104-B089-81871600DDEE}"/>
              </c:ext>
            </c:extLst>
          </c:dPt>
          <c:dLbls>
            <c:dLbl>
              <c:idx val="0"/>
              <c:layout>
                <c:manualLayout>
                  <c:x val="9.7114847866149739E-2"/>
                  <c:y val="-0.2233713240467145"/>
                </c:manualLayout>
              </c:layout>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9AFD-4104-B089-81871600DDEE}"/>
                </c:ext>
              </c:extLst>
            </c:dLbl>
            <c:dLbl>
              <c:idx val="1"/>
              <c:layout>
                <c:manualLayout>
                  <c:x val="0.15150905102544487"/>
                  <c:y val="7.1218680603844564E-2"/>
                </c:manualLayout>
              </c:layout>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9AFD-4104-B089-81871600DDEE}"/>
                </c:ext>
              </c:extLst>
            </c:dLbl>
            <c:spPr>
              <a:solidFill>
                <a:srgbClr val="00B05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Sheet1!$O$24:$P$24</c:f>
              <c:strCache>
                <c:ptCount val="2"/>
                <c:pt idx="0">
                  <c:v>Implemented</c:v>
                </c:pt>
                <c:pt idx="1">
                  <c:v>Not Implemented</c:v>
                </c:pt>
              </c:strCache>
            </c:strRef>
          </c:cat>
          <c:val>
            <c:numRef>
              <c:f>Sheet1!$O$25:$P$25</c:f>
              <c:numCache>
                <c:formatCode>General</c:formatCode>
                <c:ptCount val="2"/>
                <c:pt idx="0">
                  <c:v>349</c:v>
                </c:pt>
                <c:pt idx="1">
                  <c:v>1332</c:v>
                </c:pt>
              </c:numCache>
            </c:numRef>
          </c:val>
          <c:extLst>
            <c:ext xmlns:c16="http://schemas.microsoft.com/office/drawing/2014/chart" uri="{C3380CC4-5D6E-409C-BE32-E72D297353CC}">
              <c16:uniqueId val="{00000004-9AFD-4104-B089-81871600DDEE}"/>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00B050"/>
      </a:solidFill>
      <a:round/>
    </a:ln>
    <a:effectLst/>
  </c:spPr>
  <c:txPr>
    <a:bodyPr/>
    <a:lstStyle/>
    <a:p>
      <a:pPr>
        <a:defRPr/>
      </a:pPr>
      <a:endParaRPr lang="en-US"/>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94462851950237"/>
          <c:y val="0.19578183792424803"/>
          <c:w val="0.67729338043608422"/>
          <c:h val="0.69066115421060603"/>
        </c:manualLayout>
      </c:layout>
      <c:doughnutChart>
        <c:varyColors val="1"/>
        <c:ser>
          <c:idx val="0"/>
          <c:order val="0"/>
          <c:explosion val="3"/>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C5C-4AB8-BF79-6327624B1EB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C5C-4AB8-BF79-6327624B1EBD}"/>
              </c:ext>
            </c:extLst>
          </c:dPt>
          <c:dLbls>
            <c:spPr>
              <a:solidFill>
                <a:srgbClr val="FF000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hidden!$B$12:$C$12</c:f>
              <c:strCache>
                <c:ptCount val="2"/>
                <c:pt idx="0">
                  <c:v>Implemented</c:v>
                </c:pt>
                <c:pt idx="1">
                  <c:v>Not Implemented</c:v>
                </c:pt>
              </c:strCache>
            </c:strRef>
          </c:cat>
          <c:val>
            <c:numRef>
              <c:f>hidden!$B$13:$C$13</c:f>
              <c:numCache>
                <c:formatCode>General</c:formatCode>
                <c:ptCount val="2"/>
                <c:pt idx="0">
                  <c:v>0</c:v>
                </c:pt>
                <c:pt idx="1">
                  <c:v>229</c:v>
                </c:pt>
              </c:numCache>
            </c:numRef>
          </c:val>
          <c:extLst>
            <c:ext xmlns:c16="http://schemas.microsoft.com/office/drawing/2014/chart" uri="{C3380CC4-5D6E-409C-BE32-E72D297353CC}">
              <c16:uniqueId val="{00000004-EC5C-4AB8-BF79-6327624B1EBD}"/>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FF0000"/>
      </a:solid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90994341787679"/>
          <c:y val="7.599309153713299E-2"/>
          <c:w val="0.7294799456600588"/>
          <c:h val="0.75215807868576012"/>
        </c:manualLayout>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7.1579901548317337E-2"/>
          <c:y val="0.87036133439482266"/>
          <c:w val="0.8568397904141718"/>
          <c:h val="0.1235988293180311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baseline="0">
                <a:solidFill>
                  <a:schemeClr val="bg2">
                    <a:lumMod val="50000"/>
                  </a:schemeClr>
                </a:solidFill>
                <a:latin typeface="+mn-lt"/>
                <a:ea typeface="+mn-ea"/>
                <a:cs typeface="+mn-cs"/>
              </a:defRPr>
            </a:pPr>
            <a:r>
              <a:rPr lang="en-IN" sz="1600" dirty="0">
                <a:solidFill>
                  <a:schemeClr val="bg2">
                    <a:lumMod val="50000"/>
                  </a:schemeClr>
                </a:solidFill>
              </a:rPr>
              <a:t>Expected Growth Rate (%) 2015 Vs 2018</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bg2">
                  <a:lumMod val="50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Sheet3!$I$12</c:f>
              <c:strCache>
                <c:ptCount val="1"/>
                <c:pt idx="0">
                  <c:v>IaaS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Lbl>
              <c:idx val="0"/>
              <c:tx>
                <c:rich>
                  <a:bodyPr/>
                  <a:lstStyle/>
                  <a:p>
                    <a:r>
                      <a:rPr lang="en-US" dirty="0"/>
                      <a:t>105%</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AD-49F4-ABD1-FB36B254F0FE}"/>
                </c:ext>
              </c:extLst>
            </c:dLbl>
            <c:spPr>
              <a:noFill/>
              <a:ln>
                <a:noFill/>
              </a:ln>
              <a:effectLst/>
            </c:spPr>
            <c:txPr>
              <a:bodyPr rot="0" spcFirstLastPara="1" vertOverflow="ellipsis" vert="horz" wrap="square" anchor="ctr" anchorCtr="1"/>
              <a:lstStyle/>
              <a:p>
                <a:pPr>
                  <a:defRPr sz="1000" b="0" i="0" u="none" strike="noStrike" kern="1200" baseline="0">
                    <a:solidFill>
                      <a:schemeClr val="bg1">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Sheet3!$H$13</c:f>
              <c:strCache>
                <c:ptCount val="1"/>
                <c:pt idx="0">
                  <c:v>Approx Growth % in 3 years</c:v>
                </c:pt>
              </c:strCache>
            </c:strRef>
          </c:cat>
          <c:val>
            <c:numRef>
              <c:f>Sheet3!$I$13</c:f>
              <c:numCache>
                <c:formatCode>General</c:formatCode>
                <c:ptCount val="1"/>
                <c:pt idx="0">
                  <c:v>105</c:v>
                </c:pt>
              </c:numCache>
            </c:numRef>
          </c:val>
          <c:extLst>
            <c:ext xmlns:c16="http://schemas.microsoft.com/office/drawing/2014/chart" uri="{C3380CC4-5D6E-409C-BE32-E72D297353CC}">
              <c16:uniqueId val="{00000001-04AD-49F4-ABD1-FB36B254F0FE}"/>
            </c:ext>
          </c:extLst>
        </c:ser>
        <c:ser>
          <c:idx val="1"/>
          <c:order val="1"/>
          <c:tx>
            <c:strRef>
              <c:f>Sheet3!$J$12</c:f>
              <c:strCache>
                <c:ptCount val="1"/>
                <c:pt idx="0">
                  <c:v>PaaS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dLbl>
              <c:idx val="0"/>
              <c:tx>
                <c:rich>
                  <a:bodyPr/>
                  <a:lstStyle/>
                  <a:p>
                    <a:r>
                      <a:rPr lang="en-US" dirty="0"/>
                      <a:t>30%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4AD-49F4-ABD1-FB36B254F0FE}"/>
                </c:ext>
              </c:extLst>
            </c:dLbl>
            <c:spPr>
              <a:noFill/>
              <a:ln>
                <a:noFill/>
              </a:ln>
              <a:effectLst/>
            </c:spPr>
            <c:txPr>
              <a:bodyPr rot="0" spcFirstLastPara="1" vertOverflow="ellipsis" vert="horz" wrap="square" anchor="ctr" anchorCtr="1"/>
              <a:lstStyle/>
              <a:p>
                <a:pPr>
                  <a:defRPr sz="1000" b="0" i="0" u="none" strike="noStrike" kern="1200" baseline="0">
                    <a:solidFill>
                      <a:schemeClr val="bg1">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Sheet3!$H$13</c:f>
              <c:strCache>
                <c:ptCount val="1"/>
                <c:pt idx="0">
                  <c:v>Approx Growth % in 3 years</c:v>
                </c:pt>
              </c:strCache>
            </c:strRef>
          </c:cat>
          <c:val>
            <c:numRef>
              <c:f>Sheet3!$J$13</c:f>
              <c:numCache>
                <c:formatCode>General</c:formatCode>
                <c:ptCount val="1"/>
                <c:pt idx="0">
                  <c:v>30</c:v>
                </c:pt>
              </c:numCache>
            </c:numRef>
          </c:val>
          <c:extLst>
            <c:ext xmlns:c16="http://schemas.microsoft.com/office/drawing/2014/chart" uri="{C3380CC4-5D6E-409C-BE32-E72D297353CC}">
              <c16:uniqueId val="{00000003-04AD-49F4-ABD1-FB36B254F0FE}"/>
            </c:ext>
          </c:extLst>
        </c:ser>
        <c:ser>
          <c:idx val="2"/>
          <c:order val="2"/>
          <c:tx>
            <c:strRef>
              <c:f>Sheet3!$K$12</c:f>
              <c:strCache>
                <c:ptCount val="1"/>
                <c:pt idx="0">
                  <c:v>SaaS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dLbl>
              <c:idx val="0"/>
              <c:tx>
                <c:rich>
                  <a:bodyPr/>
                  <a:lstStyle/>
                  <a:p>
                    <a:r>
                      <a:rPr lang="en-US" dirty="0"/>
                      <a:t>20%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4AD-49F4-ABD1-FB36B254F0FE}"/>
                </c:ext>
              </c:extLst>
            </c:dLbl>
            <c:spPr>
              <a:noFill/>
              <a:ln>
                <a:noFill/>
              </a:ln>
              <a:effectLst/>
            </c:spPr>
            <c:txPr>
              <a:bodyPr rot="0" spcFirstLastPara="1" vertOverflow="ellipsis" vert="horz" wrap="square" anchor="ctr" anchorCtr="1"/>
              <a:lstStyle/>
              <a:p>
                <a:pPr>
                  <a:defRPr sz="1000" b="0" i="0" u="none" strike="noStrike" kern="1200" baseline="0">
                    <a:solidFill>
                      <a:schemeClr val="bg1">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Sheet3!$H$13</c:f>
              <c:strCache>
                <c:ptCount val="1"/>
                <c:pt idx="0">
                  <c:v>Approx Growth % in 3 years</c:v>
                </c:pt>
              </c:strCache>
            </c:strRef>
          </c:cat>
          <c:val>
            <c:numRef>
              <c:f>Sheet3!$K$13</c:f>
              <c:numCache>
                <c:formatCode>General</c:formatCode>
                <c:ptCount val="1"/>
                <c:pt idx="0">
                  <c:v>20</c:v>
                </c:pt>
              </c:numCache>
            </c:numRef>
          </c:val>
          <c:extLst>
            <c:ext xmlns:c16="http://schemas.microsoft.com/office/drawing/2014/chart" uri="{C3380CC4-5D6E-409C-BE32-E72D297353CC}">
              <c16:uniqueId val="{00000005-04AD-49F4-ABD1-FB36B254F0FE}"/>
            </c:ext>
          </c:extLst>
        </c:ser>
        <c:dLbls>
          <c:dLblPos val="outEnd"/>
          <c:showLegendKey val="0"/>
          <c:showVal val="1"/>
          <c:showCatName val="0"/>
          <c:showSerName val="0"/>
          <c:showPercent val="0"/>
          <c:showBubbleSize val="0"/>
        </c:dLbls>
        <c:gapWidth val="100"/>
        <c:axId val="318227792"/>
        <c:axId val="318228968"/>
      </c:barChart>
      <c:catAx>
        <c:axId val="318227792"/>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bg1">
                        <a:lumMod val="10000"/>
                      </a:schemeClr>
                    </a:solidFill>
                    <a:latin typeface="+mn-lt"/>
                    <a:ea typeface="+mn-ea"/>
                    <a:cs typeface="+mn-cs"/>
                  </a:defRPr>
                </a:pPr>
                <a:r>
                  <a:rPr lang="en-IN" dirty="0"/>
                  <a:t>IaaS    PaaS       SaaS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lumMod val="10000"/>
                    </a:schemeClr>
                  </a:solidFill>
                  <a:latin typeface="+mn-lt"/>
                  <a:ea typeface="+mn-ea"/>
                  <a:cs typeface="+mn-cs"/>
                </a:defRPr>
              </a:pPr>
              <a:endParaRPr lang="en-US"/>
            </a:p>
          </c:txPr>
        </c:title>
        <c:numFmt formatCode="General" sourceLinked="1"/>
        <c:majorTickMark val="out"/>
        <c:minorTickMark val="none"/>
        <c:tickLblPos val="nextTo"/>
        <c:crossAx val="318228968"/>
        <c:crosses val="autoZero"/>
        <c:auto val="1"/>
        <c:lblAlgn val="ctr"/>
        <c:lblOffset val="100"/>
        <c:noMultiLvlLbl val="0"/>
      </c:catAx>
      <c:valAx>
        <c:axId val="318228968"/>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bg1">
                        <a:lumMod val="10000"/>
                      </a:schemeClr>
                    </a:solidFill>
                    <a:latin typeface="+mn-lt"/>
                    <a:ea typeface="+mn-ea"/>
                    <a:cs typeface="+mn-cs"/>
                  </a:defRPr>
                </a:pPr>
                <a:r>
                  <a:rPr lang="en-IN" dirty="0"/>
                  <a:t>Growth Rate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lumMod val="10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lumMod val="10000"/>
                  </a:schemeClr>
                </a:solidFill>
                <a:latin typeface="+mn-lt"/>
                <a:ea typeface="+mn-ea"/>
                <a:cs typeface="+mn-cs"/>
              </a:defRPr>
            </a:pPr>
            <a:endParaRPr lang="en-US"/>
          </a:p>
        </c:txPr>
        <c:crossAx val="3182277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bg1">
                  <a:lumMod val="10000"/>
                </a:schemeClr>
              </a:solidFill>
              <a:latin typeface="+mn-lt"/>
              <a:ea typeface="+mn-ea"/>
              <a:cs typeface="+mn-cs"/>
            </a:defRPr>
          </a:pPr>
          <a:endParaRPr lang="en-US"/>
        </a:p>
      </c:txPr>
    </c:legend>
    <c:plotVisOnly val="1"/>
    <c:dispBlanksAs val="zero"/>
    <c:showDLblsOverMax val="0"/>
  </c:chart>
  <c:spPr>
    <a:noFill/>
    <a:ln>
      <a:solidFill>
        <a:schemeClr val="tx1">
          <a:lumMod val="20000"/>
          <a:lumOff val="80000"/>
        </a:schemeClr>
      </a:solidFill>
    </a:ln>
    <a:effectLst/>
  </c:spPr>
  <c:txPr>
    <a:bodyPr/>
    <a:lstStyle/>
    <a:p>
      <a:pPr>
        <a:defRPr sz="1000" b="0">
          <a:solidFill>
            <a:schemeClr val="bg1">
              <a:lumMod val="10000"/>
            </a:schemeClr>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4926606396423"/>
          <c:y val="0.11733937927019823"/>
          <c:w val="0.68464469719062881"/>
          <c:h val="0.71927653012245052"/>
        </c:manualLayout>
      </c:layout>
      <c:pieChart>
        <c:varyColors val="1"/>
        <c:ser>
          <c:idx val="0"/>
          <c:order val="0"/>
          <c:explosion val="6"/>
          <c:dPt>
            <c:idx val="0"/>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F98-480B-A2CD-34E4698F52DC}"/>
              </c:ext>
            </c:extLst>
          </c:dPt>
          <c:dPt>
            <c:idx val="1"/>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F98-480B-A2CD-34E4698F52DC}"/>
              </c:ext>
            </c:extLst>
          </c:dPt>
          <c:dLbls>
            <c:spPr>
              <a:solidFill>
                <a:srgbClr val="FF000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Sheet1!$A$143:$B$143</c:f>
              <c:strCache>
                <c:ptCount val="2"/>
                <c:pt idx="0">
                  <c:v>Available</c:v>
                </c:pt>
                <c:pt idx="1">
                  <c:v>Not Available</c:v>
                </c:pt>
              </c:strCache>
            </c:strRef>
          </c:cat>
          <c:val>
            <c:numRef>
              <c:f>Sheet1!$A$144:$B$144</c:f>
              <c:numCache>
                <c:formatCode>General</c:formatCode>
                <c:ptCount val="2"/>
                <c:pt idx="0">
                  <c:v>0</c:v>
                </c:pt>
                <c:pt idx="1">
                  <c:v>229</c:v>
                </c:pt>
              </c:numCache>
            </c:numRef>
          </c:val>
          <c:extLst>
            <c:ext xmlns:c16="http://schemas.microsoft.com/office/drawing/2014/chart" uri="{C3380CC4-5D6E-409C-BE32-E72D297353CC}">
              <c16:uniqueId val="{00000004-9F98-480B-A2CD-34E4698F52DC}"/>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21090463692038494"/>
          <c:y val="0.86900047999836594"/>
          <c:w val="0.57674968406726934"/>
          <c:h val="9.7277490119182575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FF0000"/>
      </a:solidFill>
      <a:round/>
    </a:ln>
    <a:effectLst/>
  </c:spPr>
  <c:txPr>
    <a:bodyPr/>
    <a:lstStyle/>
    <a:p>
      <a:pPr>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4926606396423"/>
          <c:y val="9.6587109490691089E-2"/>
          <c:w val="0.68464469719062881"/>
          <c:h val="0.71927653012245052"/>
        </c:manualLayout>
      </c:layout>
      <c:pieChart>
        <c:varyColors val="1"/>
        <c:ser>
          <c:idx val="0"/>
          <c:order val="0"/>
          <c:explosion val="12"/>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46F-4800-A252-FE1A39DB1E4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46F-4800-A252-FE1A39DB1E44}"/>
              </c:ext>
            </c:extLst>
          </c:dPt>
          <c:dLbls>
            <c:spPr>
              <a:solidFill>
                <a:srgbClr val="7030A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Sheet1!$A$146:$B$146</c:f>
              <c:strCache>
                <c:ptCount val="2"/>
                <c:pt idx="0">
                  <c:v>Available</c:v>
                </c:pt>
                <c:pt idx="1">
                  <c:v>Not Available</c:v>
                </c:pt>
              </c:strCache>
            </c:strRef>
          </c:cat>
          <c:val>
            <c:numRef>
              <c:f>Sheet1!$A$147:$B$147</c:f>
              <c:numCache>
                <c:formatCode>General</c:formatCode>
                <c:ptCount val="2"/>
                <c:pt idx="0">
                  <c:v>63</c:v>
                </c:pt>
                <c:pt idx="1">
                  <c:v>731</c:v>
                </c:pt>
              </c:numCache>
            </c:numRef>
          </c:val>
          <c:extLst>
            <c:ext xmlns:c16="http://schemas.microsoft.com/office/drawing/2014/chart" uri="{C3380CC4-5D6E-409C-BE32-E72D297353CC}">
              <c16:uniqueId val="{00000004-F46F-4800-A252-FE1A39DB1E44}"/>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18621327889569358"/>
          <c:y val="0.86381241255348917"/>
          <c:w val="0.59156449888208418"/>
          <c:h val="9.2089422674305796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7030A0"/>
      </a:solidFill>
      <a:round/>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4926606396423"/>
          <c:y val="0.11215131182532144"/>
          <c:w val="0.68464469719062881"/>
          <c:h val="0.71927653012245052"/>
        </c:manualLayout>
      </c:layout>
      <c:pieChart>
        <c:varyColors val="1"/>
        <c:ser>
          <c:idx val="0"/>
          <c:order val="0"/>
          <c:explosion val="6"/>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C7D-4BB3-A8C2-E5444B79C1BF}"/>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C7D-4BB3-A8C2-E5444B79C1BF}"/>
              </c:ext>
            </c:extLst>
          </c:dPt>
          <c:dLbls>
            <c:spPr>
              <a:solidFill>
                <a:srgbClr val="00B05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Sheet1!$A$149:$B$149</c:f>
              <c:strCache>
                <c:ptCount val="2"/>
                <c:pt idx="0">
                  <c:v>Available</c:v>
                </c:pt>
                <c:pt idx="1">
                  <c:v>Not Available</c:v>
                </c:pt>
              </c:strCache>
            </c:strRef>
          </c:cat>
          <c:val>
            <c:numRef>
              <c:f>Sheet1!$A$150:$B$150</c:f>
              <c:numCache>
                <c:formatCode>General</c:formatCode>
                <c:ptCount val="2"/>
                <c:pt idx="0">
                  <c:v>349</c:v>
                </c:pt>
                <c:pt idx="1">
                  <c:v>1332</c:v>
                </c:pt>
              </c:numCache>
            </c:numRef>
          </c:val>
          <c:extLst>
            <c:ext xmlns:c16="http://schemas.microsoft.com/office/drawing/2014/chart" uri="{C3380CC4-5D6E-409C-BE32-E72D297353CC}">
              <c16:uniqueId val="{00000004-1C7D-4BB3-A8C2-E5444B79C1BF}"/>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21584290852532323"/>
          <c:y val="0.86900047999836594"/>
          <c:w val="0.56687314085739282"/>
          <c:h val="9.2089422674305796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00B050"/>
      </a:solidFill>
      <a:round/>
    </a:ln>
    <a:effectLst/>
  </c:spPr>
  <c:txPr>
    <a:bodyPr/>
    <a:lstStyle/>
    <a:p>
      <a:pPr>
        <a:defRPr/>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4926606396423"/>
          <c:y val="0.1277155141599518"/>
          <c:w val="0.68464469719062881"/>
          <c:h val="0.71927653012245052"/>
        </c:manualLayout>
      </c:layout>
      <c:pieChart>
        <c:varyColors val="1"/>
        <c:ser>
          <c:idx val="0"/>
          <c:order val="0"/>
          <c:explosion val="6"/>
          <c:dPt>
            <c:idx val="0"/>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B52-4784-B744-400FB21EBE17}"/>
              </c:ext>
            </c:extLst>
          </c:dPt>
          <c:dPt>
            <c:idx val="1"/>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B52-4784-B744-400FB21EBE17}"/>
              </c:ext>
            </c:extLst>
          </c:dPt>
          <c:dLbls>
            <c:spPr>
              <a:solidFill>
                <a:srgbClr val="00B0F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Sheet1!$A$152:$B$152</c:f>
              <c:strCache>
                <c:ptCount val="2"/>
                <c:pt idx="0">
                  <c:v>Available</c:v>
                </c:pt>
                <c:pt idx="1">
                  <c:v>Not Available</c:v>
                </c:pt>
              </c:strCache>
            </c:strRef>
          </c:cat>
          <c:val>
            <c:numRef>
              <c:f>Sheet1!$A$153:$B$153</c:f>
              <c:numCache>
                <c:formatCode>General</c:formatCode>
                <c:ptCount val="2"/>
                <c:pt idx="0">
                  <c:v>36</c:v>
                </c:pt>
                <c:pt idx="1">
                  <c:v>1203</c:v>
                </c:pt>
              </c:numCache>
            </c:numRef>
          </c:val>
          <c:extLst>
            <c:ext xmlns:c16="http://schemas.microsoft.com/office/drawing/2014/chart" uri="{C3380CC4-5D6E-409C-BE32-E72D297353CC}">
              <c16:uniqueId val="{00000004-FB52-4784-B744-400FB21EBE17}"/>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23065772334013804"/>
          <c:y val="0.87418854744324292"/>
          <c:w val="0.54218178283270146"/>
          <c:h val="9.2089422674305796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rgbClr val="00B0F0"/>
      </a:solidFill>
      <a:round/>
    </a:ln>
    <a:effectLst/>
  </c:spPr>
  <c:txPr>
    <a:bodyPr/>
    <a:lstStyle/>
    <a:p>
      <a:pPr>
        <a:defRPr/>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223805122534832E-2"/>
          <c:y val="3.0279942667223485E-2"/>
          <c:w val="0.88466718892415663"/>
          <c:h val="0.6213072937333054"/>
        </c:manualLayout>
      </c:layout>
      <c:barChart>
        <c:barDir val="col"/>
        <c:grouping val="clustered"/>
        <c:varyColors val="0"/>
        <c:ser>
          <c:idx val="0"/>
          <c:order val="0"/>
          <c:tx>
            <c:strRef>
              <c:f>Sheet1!$B$1</c:f>
              <c:strCache>
                <c:ptCount val="1"/>
                <c:pt idx="0">
                  <c:v>Huawei Tools (Web Console, SDK, CLI, API) + Manual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Provisioning</c:v>
                </c:pt>
                <c:pt idx="1">
                  <c:v>Configuration Management</c:v>
                </c:pt>
                <c:pt idx="2">
                  <c:v>App Deployment </c:v>
                </c:pt>
                <c:pt idx="3">
                  <c:v>Security &amp; Compliance </c:v>
                </c:pt>
                <c:pt idx="4">
                  <c:v>Cloud Management</c:v>
                </c:pt>
              </c:strCache>
            </c:strRef>
          </c:cat>
          <c:val>
            <c:numRef>
              <c:f>Sheet1!$B$2:$B$6</c:f>
              <c:numCache>
                <c:formatCode>General</c:formatCode>
                <c:ptCount val="5"/>
                <c:pt idx="0">
                  <c:v>300</c:v>
                </c:pt>
                <c:pt idx="1">
                  <c:v>300</c:v>
                </c:pt>
                <c:pt idx="2">
                  <c:v>150</c:v>
                </c:pt>
                <c:pt idx="3">
                  <c:v>10</c:v>
                </c:pt>
                <c:pt idx="4">
                  <c:v>50</c:v>
                </c:pt>
              </c:numCache>
            </c:numRef>
          </c:val>
          <c:extLst>
            <c:ext xmlns:c16="http://schemas.microsoft.com/office/drawing/2014/chart" uri="{C3380CC4-5D6E-409C-BE32-E72D297353CC}">
              <c16:uniqueId val="{00000000-163B-4A79-B954-B971881D34B7}"/>
            </c:ext>
          </c:extLst>
        </c:ser>
        <c:ser>
          <c:idx val="1"/>
          <c:order val="1"/>
          <c:tx>
            <c:strRef>
              <c:f>Sheet1!$C$1</c:f>
              <c:strCache>
                <c:ptCount val="1"/>
                <c:pt idx="0">
                  <c:v>Chef + C2C Recipe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Provisioning</c:v>
                </c:pt>
                <c:pt idx="1">
                  <c:v>Configuration Management</c:v>
                </c:pt>
                <c:pt idx="2">
                  <c:v>App Deployment </c:v>
                </c:pt>
                <c:pt idx="3">
                  <c:v>Security &amp; Compliance </c:v>
                </c:pt>
                <c:pt idx="4">
                  <c:v>Cloud Management</c:v>
                </c:pt>
              </c:strCache>
            </c:strRef>
          </c:cat>
          <c:val>
            <c:numRef>
              <c:f>Sheet1!$C$2:$C$6</c:f>
              <c:numCache>
                <c:formatCode>General</c:formatCode>
                <c:ptCount val="5"/>
                <c:pt idx="0">
                  <c:v>150</c:v>
                </c:pt>
                <c:pt idx="1">
                  <c:v>5</c:v>
                </c:pt>
                <c:pt idx="2">
                  <c:v>5</c:v>
                </c:pt>
                <c:pt idx="4">
                  <c:v>1</c:v>
                </c:pt>
              </c:numCache>
            </c:numRef>
          </c:val>
          <c:extLst>
            <c:ext xmlns:c16="http://schemas.microsoft.com/office/drawing/2014/chart" uri="{C3380CC4-5D6E-409C-BE32-E72D297353CC}">
              <c16:uniqueId val="{00000001-163B-4A79-B954-B971881D34B7}"/>
            </c:ext>
          </c:extLst>
        </c:ser>
        <c:ser>
          <c:idx val="2"/>
          <c:order val="2"/>
          <c:tx>
            <c:strRef>
              <c:f>Sheet1!$D$1</c:f>
              <c:strCache>
                <c:ptCount val="1"/>
                <c:pt idx="0">
                  <c:v>Ansible + C2C Modules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Provisioning</c:v>
                </c:pt>
                <c:pt idx="1">
                  <c:v>Configuration Management</c:v>
                </c:pt>
                <c:pt idx="2">
                  <c:v>App Deployment </c:v>
                </c:pt>
                <c:pt idx="3">
                  <c:v>Security &amp; Compliance </c:v>
                </c:pt>
                <c:pt idx="4">
                  <c:v>Cloud Management</c:v>
                </c:pt>
              </c:strCache>
            </c:strRef>
          </c:cat>
          <c:val>
            <c:numRef>
              <c:f>Sheet1!$D$2:$D$6</c:f>
              <c:numCache>
                <c:formatCode>General</c:formatCode>
                <c:ptCount val="5"/>
                <c:pt idx="0">
                  <c:v>100</c:v>
                </c:pt>
                <c:pt idx="1">
                  <c:v>7</c:v>
                </c:pt>
                <c:pt idx="2">
                  <c:v>7</c:v>
                </c:pt>
                <c:pt idx="3">
                  <c:v>2</c:v>
                </c:pt>
                <c:pt idx="4">
                  <c:v>1</c:v>
                </c:pt>
              </c:numCache>
            </c:numRef>
          </c:val>
          <c:extLst>
            <c:ext xmlns:c16="http://schemas.microsoft.com/office/drawing/2014/chart" uri="{C3380CC4-5D6E-409C-BE32-E72D297353CC}">
              <c16:uniqueId val="{00000002-163B-4A79-B954-B971881D34B7}"/>
            </c:ext>
          </c:extLst>
        </c:ser>
        <c:dLbls>
          <c:dLblPos val="outEnd"/>
          <c:showLegendKey val="0"/>
          <c:showVal val="1"/>
          <c:showCatName val="0"/>
          <c:showSerName val="0"/>
          <c:showPercent val="0"/>
          <c:showBubbleSize val="0"/>
        </c:dLbls>
        <c:gapWidth val="164"/>
        <c:axId val="501557872"/>
        <c:axId val="501556232"/>
      </c:barChart>
      <c:catAx>
        <c:axId val="5015578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1556232"/>
        <c:crosses val="autoZero"/>
        <c:auto val="0"/>
        <c:lblAlgn val="ctr"/>
        <c:lblOffset val="100"/>
        <c:noMultiLvlLbl val="0"/>
      </c:catAx>
      <c:valAx>
        <c:axId val="501556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1557872"/>
        <c:crosses val="autoZero"/>
        <c:crossBetween val="between"/>
      </c:valAx>
      <c:spPr>
        <a:noFill/>
        <a:ln>
          <a:noFill/>
        </a:ln>
        <a:effectLst/>
      </c:spPr>
    </c:plotArea>
    <c:legend>
      <c:legendPos val="b"/>
      <c:layout>
        <c:manualLayout>
          <c:xMode val="edge"/>
          <c:yMode val="edge"/>
          <c:x val="6.7276907143795528E-2"/>
          <c:y val="0.81558604717344552"/>
          <c:w val="0.90980637727236824"/>
          <c:h val="0.1844139528265544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lumMod val="1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Aliyun Tools (web Console, SDK, CLI, API) + Manual</c:v>
                </c:pt>
              </c:strCache>
            </c:strRef>
          </c:tx>
          <c:spPr>
            <a:solidFill>
              <a:schemeClr val="accent1"/>
            </a:solidFill>
            <a:ln>
              <a:noFill/>
            </a:ln>
            <a:effectLst/>
          </c:spPr>
          <c:invertIfNegative val="0"/>
          <c:dLbls>
            <c:spPr>
              <a:solidFill>
                <a:schemeClr val="bg1">
                  <a:lumMod val="9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Provisioning</c:v>
                </c:pt>
                <c:pt idx="1">
                  <c:v>Configuration Management</c:v>
                </c:pt>
                <c:pt idx="2">
                  <c:v>App Deployment </c:v>
                </c:pt>
                <c:pt idx="3">
                  <c:v>Security &amp; Compliance </c:v>
                </c:pt>
                <c:pt idx="4">
                  <c:v>Cloud Management</c:v>
                </c:pt>
              </c:strCache>
            </c:strRef>
          </c:cat>
          <c:val>
            <c:numRef>
              <c:f>Sheet1!$B$2:$B$6</c:f>
              <c:numCache>
                <c:formatCode>General</c:formatCode>
                <c:ptCount val="5"/>
                <c:pt idx="0">
                  <c:v>3000</c:v>
                </c:pt>
                <c:pt idx="1">
                  <c:v>3000</c:v>
                </c:pt>
                <c:pt idx="2">
                  <c:v>1500</c:v>
                </c:pt>
                <c:pt idx="3">
                  <c:v>100</c:v>
                </c:pt>
                <c:pt idx="4">
                  <c:v>500</c:v>
                </c:pt>
              </c:numCache>
            </c:numRef>
          </c:val>
          <c:extLst>
            <c:ext xmlns:c16="http://schemas.microsoft.com/office/drawing/2014/chart" uri="{C3380CC4-5D6E-409C-BE32-E72D297353CC}">
              <c16:uniqueId val="{00000000-834A-4584-962C-61E3A54FE539}"/>
            </c:ext>
          </c:extLst>
        </c:ser>
        <c:ser>
          <c:idx val="1"/>
          <c:order val="1"/>
          <c:tx>
            <c:strRef>
              <c:f>Sheet1!$C$1</c:f>
              <c:strCache>
                <c:ptCount val="1"/>
                <c:pt idx="0">
                  <c:v>Chef + C2C Recipe</c:v>
                </c:pt>
              </c:strCache>
            </c:strRef>
          </c:tx>
          <c:spPr>
            <a:solidFill>
              <a:schemeClr val="accent2"/>
            </a:solidFill>
            <a:ln>
              <a:noFill/>
            </a:ln>
            <a:effectLst/>
          </c:spPr>
          <c:invertIfNegative val="0"/>
          <c:dLbls>
            <c:spPr>
              <a:solidFill>
                <a:schemeClr val="bg1">
                  <a:lumMod val="9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Provisioning</c:v>
                </c:pt>
                <c:pt idx="1">
                  <c:v>Configuration Management</c:v>
                </c:pt>
                <c:pt idx="2">
                  <c:v>App Deployment </c:v>
                </c:pt>
                <c:pt idx="3">
                  <c:v>Security &amp; Compliance </c:v>
                </c:pt>
                <c:pt idx="4">
                  <c:v>Cloud Management</c:v>
                </c:pt>
              </c:strCache>
            </c:strRef>
          </c:cat>
          <c:val>
            <c:numRef>
              <c:f>Sheet1!$C$2:$C$6</c:f>
              <c:numCache>
                <c:formatCode>General</c:formatCode>
                <c:ptCount val="5"/>
                <c:pt idx="0">
                  <c:v>1500</c:v>
                </c:pt>
                <c:pt idx="1">
                  <c:v>5</c:v>
                </c:pt>
                <c:pt idx="2">
                  <c:v>5</c:v>
                </c:pt>
                <c:pt idx="4">
                  <c:v>1</c:v>
                </c:pt>
              </c:numCache>
            </c:numRef>
          </c:val>
          <c:extLst>
            <c:ext xmlns:c16="http://schemas.microsoft.com/office/drawing/2014/chart" uri="{C3380CC4-5D6E-409C-BE32-E72D297353CC}">
              <c16:uniqueId val="{00000001-834A-4584-962C-61E3A54FE539}"/>
            </c:ext>
          </c:extLst>
        </c:ser>
        <c:ser>
          <c:idx val="2"/>
          <c:order val="2"/>
          <c:tx>
            <c:strRef>
              <c:f>Sheet1!$D$1</c:f>
              <c:strCache>
                <c:ptCount val="1"/>
                <c:pt idx="0">
                  <c:v>Ansible + C2C Modules</c:v>
                </c:pt>
              </c:strCache>
            </c:strRef>
          </c:tx>
          <c:spPr>
            <a:solidFill>
              <a:schemeClr val="accent3"/>
            </a:solidFill>
            <a:ln>
              <a:noFill/>
            </a:ln>
            <a:effectLst/>
          </c:spPr>
          <c:invertIfNegative val="0"/>
          <c:dLbls>
            <c:dLbl>
              <c:idx val="1"/>
              <c:layout>
                <c:manualLayout>
                  <c:x val="4.9251379038612632E-3"/>
                  <c:y val="-5.285412262156448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4A-4584-962C-61E3A54FE539}"/>
                </c:ext>
              </c:extLst>
            </c:dLbl>
            <c:dLbl>
              <c:idx val="2"/>
              <c:layout>
                <c:manualLayout>
                  <c:x val="0"/>
                  <c:y val="-7.928118393234671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34A-4584-962C-61E3A54FE539}"/>
                </c:ext>
              </c:extLst>
            </c:dLbl>
            <c:dLbl>
              <c:idx val="5"/>
              <c:layout>
                <c:manualLayout>
                  <c:x val="7.3877068557919624E-3"/>
                  <c:y val="-5.57904627672070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34A-4584-962C-61E3A54FE539}"/>
                </c:ext>
              </c:extLst>
            </c:dLbl>
            <c:spPr>
              <a:solidFill>
                <a:schemeClr val="tx1">
                  <a:lumMod val="20000"/>
                  <a:lumOff val="8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Provisioning</c:v>
                </c:pt>
                <c:pt idx="1">
                  <c:v>Configuration Management</c:v>
                </c:pt>
                <c:pt idx="2">
                  <c:v>App Deployment </c:v>
                </c:pt>
                <c:pt idx="3">
                  <c:v>Security &amp; Compliance </c:v>
                </c:pt>
                <c:pt idx="4">
                  <c:v>Cloud Management</c:v>
                </c:pt>
              </c:strCache>
            </c:strRef>
          </c:cat>
          <c:val>
            <c:numRef>
              <c:f>Sheet1!$D$2:$D$6</c:f>
              <c:numCache>
                <c:formatCode>General</c:formatCode>
                <c:ptCount val="5"/>
                <c:pt idx="0">
                  <c:v>1000</c:v>
                </c:pt>
                <c:pt idx="1">
                  <c:v>7</c:v>
                </c:pt>
                <c:pt idx="2">
                  <c:v>7</c:v>
                </c:pt>
                <c:pt idx="3">
                  <c:v>2</c:v>
                </c:pt>
                <c:pt idx="4">
                  <c:v>1</c:v>
                </c:pt>
              </c:numCache>
            </c:numRef>
          </c:val>
          <c:extLst>
            <c:ext xmlns:c16="http://schemas.microsoft.com/office/drawing/2014/chart" uri="{C3380CC4-5D6E-409C-BE32-E72D297353CC}">
              <c16:uniqueId val="{00000005-834A-4584-962C-61E3A54FE539}"/>
            </c:ext>
          </c:extLst>
        </c:ser>
        <c:dLbls>
          <c:dLblPos val="outEnd"/>
          <c:showLegendKey val="0"/>
          <c:showVal val="1"/>
          <c:showCatName val="0"/>
          <c:showSerName val="0"/>
          <c:showPercent val="0"/>
          <c:showBubbleSize val="0"/>
        </c:dLbls>
        <c:gapWidth val="164"/>
        <c:axId val="501557872"/>
        <c:axId val="501556232"/>
      </c:barChart>
      <c:catAx>
        <c:axId val="5015578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1556232"/>
        <c:crosses val="autoZero"/>
        <c:auto val="0"/>
        <c:lblAlgn val="ctr"/>
        <c:lblOffset val="100"/>
        <c:noMultiLvlLbl val="0"/>
      </c:catAx>
      <c:valAx>
        <c:axId val="501556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1557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lumMod val="1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autoTitleDeleted val="0"/>
    <c:plotArea>
      <c:layout/>
      <c:barChart>
        <c:barDir val="bar"/>
        <c:grouping val="clustered"/>
        <c:varyColors val="0"/>
        <c:ser>
          <c:idx val="0"/>
          <c:order val="0"/>
          <c:tx>
            <c:strRef>
              <c:f>Sheet3!$D$2</c:f>
              <c:strCache>
                <c:ptCount val="1"/>
                <c:pt idx="0">
                  <c:v>% use in AWS Frequently Used Services</c:v>
                </c:pt>
              </c:strCache>
            </c:strRef>
          </c:tx>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B-F7BA-48CC-8624-3AD9929E8ADD}"/>
              </c:ext>
            </c:extLst>
          </c:dPt>
          <c:dPt>
            <c:idx val="1"/>
            <c:invertIfNegative val="0"/>
            <c:bubble3D val="0"/>
            <c:spPr>
              <a:solidFill>
                <a:schemeClr val="tx1">
                  <a:lumMod val="50000"/>
                  <a:lumOff val="50000"/>
                </a:schemeClr>
              </a:solidFill>
              <a:ln>
                <a:noFill/>
              </a:ln>
              <a:effectLst/>
            </c:spPr>
            <c:extLst>
              <c:ext xmlns:c16="http://schemas.microsoft.com/office/drawing/2014/chart" uri="{C3380CC4-5D6E-409C-BE32-E72D297353CC}">
                <c16:uniqueId val="{0000000A-F7BA-48CC-8624-3AD9929E8ADD}"/>
              </c:ext>
            </c:extLst>
          </c:dPt>
          <c:dPt>
            <c:idx val="2"/>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9-F7BA-48CC-8624-3AD9929E8ADD}"/>
              </c:ext>
            </c:extLst>
          </c:dPt>
          <c:dPt>
            <c:idx val="3"/>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8-F7BA-48CC-8624-3AD9929E8ADD}"/>
              </c:ext>
            </c:extLst>
          </c:dPt>
          <c:dPt>
            <c:idx val="4"/>
            <c:invertIfNegative val="0"/>
            <c:bubble3D val="0"/>
            <c:spPr>
              <a:solidFill>
                <a:schemeClr val="tx1">
                  <a:lumMod val="85000"/>
                  <a:lumOff val="15000"/>
                </a:schemeClr>
              </a:solidFill>
              <a:ln>
                <a:noFill/>
              </a:ln>
              <a:effectLst/>
            </c:spPr>
            <c:extLst>
              <c:ext xmlns:c16="http://schemas.microsoft.com/office/drawing/2014/chart" uri="{C3380CC4-5D6E-409C-BE32-E72D297353CC}">
                <c16:uniqueId val="{00000007-F7BA-48CC-8624-3AD9929E8ADD}"/>
              </c:ext>
            </c:extLst>
          </c:dPt>
          <c:dPt>
            <c:idx val="5"/>
            <c:invertIfNegative val="0"/>
            <c:bubble3D val="0"/>
            <c:spPr>
              <a:solidFill>
                <a:srgbClr val="002060"/>
              </a:solidFill>
              <a:ln>
                <a:noFill/>
              </a:ln>
              <a:effectLst/>
            </c:spPr>
            <c:extLst>
              <c:ext xmlns:c16="http://schemas.microsoft.com/office/drawing/2014/chart" uri="{C3380CC4-5D6E-409C-BE32-E72D297353CC}">
                <c16:uniqueId val="{00000006-F7BA-48CC-8624-3AD9929E8ADD}"/>
              </c:ext>
            </c:extLst>
          </c:dPt>
          <c:dPt>
            <c:idx val="6"/>
            <c:invertIfNegative val="0"/>
            <c:bubble3D val="0"/>
            <c:spPr>
              <a:solidFill>
                <a:srgbClr val="00B050"/>
              </a:solidFill>
              <a:ln>
                <a:noFill/>
              </a:ln>
              <a:effectLst/>
            </c:spPr>
            <c:extLst>
              <c:ext xmlns:c16="http://schemas.microsoft.com/office/drawing/2014/chart" uri="{C3380CC4-5D6E-409C-BE32-E72D297353CC}">
                <c16:uniqueId val="{00000005-F7BA-48CC-8624-3AD9929E8ADD}"/>
              </c:ext>
            </c:extLst>
          </c:dPt>
          <c:dPt>
            <c:idx val="7"/>
            <c:invertIfNegative val="0"/>
            <c:bubble3D val="0"/>
            <c:spPr>
              <a:solidFill>
                <a:schemeClr val="accent2">
                  <a:lumMod val="75000"/>
                </a:schemeClr>
              </a:solidFill>
              <a:ln>
                <a:noFill/>
              </a:ln>
              <a:effectLst/>
            </c:spPr>
            <c:extLst>
              <c:ext xmlns:c16="http://schemas.microsoft.com/office/drawing/2014/chart" uri="{C3380CC4-5D6E-409C-BE32-E72D297353CC}">
                <c16:uniqueId val="{00000004-F7BA-48CC-8624-3AD9929E8ADD}"/>
              </c:ext>
            </c:extLst>
          </c:dPt>
          <c:dPt>
            <c:idx val="8"/>
            <c:invertIfNegative val="0"/>
            <c:bubble3D val="0"/>
            <c:spPr>
              <a:solidFill>
                <a:schemeClr val="accent4">
                  <a:lumMod val="50000"/>
                </a:schemeClr>
              </a:solidFill>
              <a:ln>
                <a:noFill/>
              </a:ln>
              <a:effectLst/>
            </c:spPr>
            <c:extLst>
              <c:ext xmlns:c16="http://schemas.microsoft.com/office/drawing/2014/chart" uri="{C3380CC4-5D6E-409C-BE32-E72D297353CC}">
                <c16:uniqueId val="{00000003-F7BA-48CC-8624-3AD9929E8ADD}"/>
              </c:ext>
            </c:extLst>
          </c:dPt>
          <c:dPt>
            <c:idx val="9"/>
            <c:invertIfNegative val="0"/>
            <c:bubble3D val="0"/>
            <c:spPr>
              <a:solidFill>
                <a:srgbClr val="00B0F0"/>
              </a:solidFill>
              <a:ln>
                <a:noFill/>
              </a:ln>
              <a:effectLst/>
            </c:spPr>
            <c:extLst>
              <c:ext xmlns:c16="http://schemas.microsoft.com/office/drawing/2014/chart" uri="{C3380CC4-5D6E-409C-BE32-E72D297353CC}">
                <c16:uniqueId val="{00000002-F7BA-48CC-8624-3AD9929E8ADD}"/>
              </c:ext>
            </c:extLst>
          </c:dPt>
          <c:dPt>
            <c:idx val="10"/>
            <c:invertIfNegative val="0"/>
            <c:bubble3D val="0"/>
            <c:spPr>
              <a:solidFill>
                <a:srgbClr val="00B050"/>
              </a:solidFill>
              <a:ln>
                <a:noFill/>
              </a:ln>
              <a:effectLst/>
            </c:spPr>
            <c:extLst>
              <c:ext xmlns:c16="http://schemas.microsoft.com/office/drawing/2014/chart" uri="{C3380CC4-5D6E-409C-BE32-E72D297353CC}">
                <c16:uniqueId val="{00000001-F7BA-48CC-8624-3AD9929E8ADD}"/>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Sheet3!$C$3:$C$13</c:f>
              <c:strCache>
                <c:ptCount val="11"/>
                <c:pt idx="0">
                  <c:v>API Gateway</c:v>
                </c:pt>
                <c:pt idx="1">
                  <c:v>Dynamo DB</c:v>
                </c:pt>
                <c:pt idx="2">
                  <c:v>Cloud Front</c:v>
                </c:pt>
                <c:pt idx="3">
                  <c:v>Elastic Cache</c:v>
                </c:pt>
                <c:pt idx="4">
                  <c:v>Cloud Watch </c:v>
                </c:pt>
                <c:pt idx="5">
                  <c:v>VPC</c:v>
                </c:pt>
                <c:pt idx="6">
                  <c:v>RDS</c:v>
                </c:pt>
                <c:pt idx="7">
                  <c:v>SQS</c:v>
                </c:pt>
                <c:pt idx="8">
                  <c:v>Key Management Service</c:v>
                </c:pt>
                <c:pt idx="9">
                  <c:v>EC2</c:v>
                </c:pt>
                <c:pt idx="10">
                  <c:v>S3</c:v>
                </c:pt>
              </c:strCache>
            </c:strRef>
          </c:cat>
          <c:val>
            <c:numRef>
              <c:f>Sheet3!$D$3:$D$13</c:f>
              <c:numCache>
                <c:formatCode>0%</c:formatCode>
                <c:ptCount val="11"/>
                <c:pt idx="0">
                  <c:v>0.16</c:v>
                </c:pt>
                <c:pt idx="1">
                  <c:v>0.27</c:v>
                </c:pt>
                <c:pt idx="2">
                  <c:v>0.36</c:v>
                </c:pt>
                <c:pt idx="3">
                  <c:v>0.36</c:v>
                </c:pt>
                <c:pt idx="4">
                  <c:v>0.41</c:v>
                </c:pt>
                <c:pt idx="5">
                  <c:v>0.47</c:v>
                </c:pt>
                <c:pt idx="6">
                  <c:v>0.67</c:v>
                </c:pt>
                <c:pt idx="7">
                  <c:v>0.79</c:v>
                </c:pt>
                <c:pt idx="8">
                  <c:v>0.87</c:v>
                </c:pt>
                <c:pt idx="9">
                  <c:v>0.99</c:v>
                </c:pt>
                <c:pt idx="10">
                  <c:v>1</c:v>
                </c:pt>
              </c:numCache>
            </c:numRef>
          </c:val>
          <c:extLst>
            <c:ext xmlns:c16="http://schemas.microsoft.com/office/drawing/2014/chart" uri="{C3380CC4-5D6E-409C-BE32-E72D297353CC}">
              <c16:uniqueId val="{00000000-F7BA-48CC-8624-3AD9929E8ADD}"/>
            </c:ext>
          </c:extLst>
        </c:ser>
        <c:dLbls>
          <c:showLegendKey val="0"/>
          <c:showVal val="0"/>
          <c:showCatName val="0"/>
          <c:showSerName val="0"/>
          <c:showPercent val="0"/>
          <c:showBubbleSize val="0"/>
        </c:dLbls>
        <c:gapWidth val="182"/>
        <c:axId val="1916552000"/>
        <c:axId val="1916541600"/>
      </c:barChart>
      <c:catAx>
        <c:axId val="1916552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916541600"/>
        <c:crosses val="autoZero"/>
        <c:auto val="1"/>
        <c:lblAlgn val="ctr"/>
        <c:lblOffset val="100"/>
        <c:noMultiLvlLbl val="0"/>
      </c:catAx>
      <c:valAx>
        <c:axId val="1916541600"/>
        <c:scaling>
          <c:orientation val="minMax"/>
        </c:scaling>
        <c:delete val="0"/>
        <c:axPos val="b"/>
        <c:majorGridlines>
          <c:spPr>
            <a:ln w="9525" cap="flat" cmpd="sng" algn="ctr">
              <a:solidFill>
                <a:schemeClr val="bg1">
                  <a:lumMod val="9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6552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hidden!$F$74</c:f>
              <c:strCache>
                <c:ptCount val="1"/>
                <c:pt idx="0">
                  <c:v>Count of Huawei Imp?</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hidden!$E$75:$E$84</c:f>
              <c:strCache>
                <c:ptCount val="10"/>
                <c:pt idx="0">
                  <c:v>Auto Scaling (AS)</c:v>
                </c:pt>
                <c:pt idx="1">
                  <c:v>Cloud Eye (CES)</c:v>
                </c:pt>
                <c:pt idx="2">
                  <c:v>Elastic BigData</c:v>
                </c:pt>
                <c:pt idx="3">
                  <c:v>Elastic Cloud Server (ECS)</c:v>
                </c:pt>
                <c:pt idx="4">
                  <c:v>Elastic Load Balance (ELB)</c:v>
                </c:pt>
                <c:pt idx="5">
                  <c:v>Elastic Volume Service (EVS)</c:v>
                </c:pt>
                <c:pt idx="6">
                  <c:v>Image Management Service (IMS)</c:v>
                </c:pt>
                <c:pt idx="7">
                  <c:v>Object Storage Service (OBS)</c:v>
                </c:pt>
                <c:pt idx="8">
                  <c:v>Virtual Private Cloud (VPC)</c:v>
                </c:pt>
                <c:pt idx="9">
                  <c:v>Volume Backup Service (VBS)</c:v>
                </c:pt>
              </c:strCache>
            </c:strRef>
          </c:cat>
          <c:val>
            <c:numRef>
              <c:f>hidden!$F$75:$F$84</c:f>
              <c:numCache>
                <c:formatCode>General</c:formatCode>
                <c:ptCount val="10"/>
                <c:pt idx="0">
                  <c:v>31</c:v>
                </c:pt>
                <c:pt idx="1">
                  <c:v>9</c:v>
                </c:pt>
                <c:pt idx="2">
                  <c:v>28</c:v>
                </c:pt>
                <c:pt idx="3">
                  <c:v>52</c:v>
                </c:pt>
                <c:pt idx="4">
                  <c:v>57</c:v>
                </c:pt>
                <c:pt idx="5">
                  <c:v>40</c:v>
                </c:pt>
                <c:pt idx="6">
                  <c:v>28</c:v>
                </c:pt>
                <c:pt idx="7">
                  <c:v>71</c:v>
                </c:pt>
                <c:pt idx="8">
                  <c:v>90</c:v>
                </c:pt>
                <c:pt idx="9">
                  <c:v>16</c:v>
                </c:pt>
              </c:numCache>
            </c:numRef>
          </c:val>
          <c:extLst>
            <c:ext xmlns:c16="http://schemas.microsoft.com/office/drawing/2014/chart" uri="{C3380CC4-5D6E-409C-BE32-E72D297353CC}">
              <c16:uniqueId val="{00000000-D0BB-4C94-A94B-0E5C94C48A88}"/>
            </c:ext>
          </c:extLst>
        </c:ser>
        <c:dLbls>
          <c:showLegendKey val="0"/>
          <c:showVal val="0"/>
          <c:showCatName val="0"/>
          <c:showSerName val="0"/>
          <c:showPercent val="0"/>
          <c:showBubbleSize val="0"/>
        </c:dLbls>
        <c:gapWidth val="100"/>
        <c:axId val="388219400"/>
        <c:axId val="388223008"/>
      </c:barChart>
      <c:catAx>
        <c:axId val="388219400"/>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88223008"/>
        <c:crosses val="autoZero"/>
        <c:auto val="1"/>
        <c:lblAlgn val="ctr"/>
        <c:lblOffset val="100"/>
        <c:noMultiLvlLbl val="0"/>
      </c:catAx>
      <c:valAx>
        <c:axId val="3882230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88219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[Gap Analysis.xlsx]Sheet2!PivotTable3</c:name>
    <c:fmtId val="-1"/>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800" b="1" i="0" baseline="0" dirty="0">
                <a:solidFill>
                  <a:srgbClr val="00B050"/>
                </a:solidFill>
                <a:effectLst/>
              </a:rPr>
              <a:t>AWS Automation for features </a:t>
            </a:r>
            <a:endParaRPr lang="en-US" dirty="0">
              <a:solidFill>
                <a:srgbClr val="00B050"/>
              </a:solidFill>
              <a:effectLst/>
            </a:endParaRPr>
          </a:p>
        </c:rich>
      </c:tx>
      <c:layout>
        <c:manualLayout>
          <c:xMode val="edge"/>
          <c:yMode val="edge"/>
          <c:x val="0.15087444117364193"/>
          <c:y val="9.6312651190007259E-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w="9525">
              <a:solidFill>
                <a:schemeClr val="accent5">
                  <a:shade val="76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w="9525">
              <a:solidFill>
                <a:schemeClr val="accent5">
                  <a:tint val="77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Sheet2!$B$1:$B$2</c:f>
              <c:strCache>
                <c:ptCount val="1"/>
                <c:pt idx="0">
                  <c:v>No</c:v>
                </c:pt>
              </c:strCache>
            </c:strRef>
          </c:tx>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Sheet2!$A$3:$A$18</c:f>
              <c:strCache>
                <c:ptCount val="15"/>
                <c:pt idx="0">
                  <c:v>Analytics</c:v>
                </c:pt>
                <c:pt idx="1">
                  <c:v>Application Services</c:v>
                </c:pt>
                <c:pt idx="2">
                  <c:v>Artificial Intelligence</c:v>
                </c:pt>
                <c:pt idx="3">
                  <c:v>Business Productivity</c:v>
                </c:pt>
                <c:pt idx="4">
                  <c:v>Compute</c:v>
                </c:pt>
                <c:pt idx="5">
                  <c:v>Database</c:v>
                </c:pt>
                <c:pt idx="6">
                  <c:v>Developer Tools</c:v>
                </c:pt>
                <c:pt idx="7">
                  <c:v>Internet of Things</c:v>
                </c:pt>
                <c:pt idx="8">
                  <c:v>Management Tools</c:v>
                </c:pt>
                <c:pt idx="9">
                  <c:v>Massaging</c:v>
                </c:pt>
                <c:pt idx="10">
                  <c:v>Migration</c:v>
                </c:pt>
                <c:pt idx="11">
                  <c:v>Mobile Services</c:v>
                </c:pt>
                <c:pt idx="12">
                  <c:v>Networking &amp; Content Delivery</c:v>
                </c:pt>
                <c:pt idx="13">
                  <c:v>Security, Identity &amp; Compliance</c:v>
                </c:pt>
                <c:pt idx="14">
                  <c:v>Storage</c:v>
                </c:pt>
              </c:strCache>
            </c:strRef>
          </c:cat>
          <c:val>
            <c:numRef>
              <c:f>Sheet2!$B$3:$B$18</c:f>
              <c:numCache>
                <c:formatCode>General</c:formatCode>
                <c:ptCount val="15"/>
                <c:pt idx="0">
                  <c:v>97</c:v>
                </c:pt>
                <c:pt idx="1">
                  <c:v>17</c:v>
                </c:pt>
                <c:pt idx="2">
                  <c:v>28</c:v>
                </c:pt>
                <c:pt idx="3">
                  <c:v>36</c:v>
                </c:pt>
                <c:pt idx="4">
                  <c:v>92</c:v>
                </c:pt>
                <c:pt idx="5">
                  <c:v>85</c:v>
                </c:pt>
                <c:pt idx="6">
                  <c:v>114</c:v>
                </c:pt>
                <c:pt idx="7">
                  <c:v>57</c:v>
                </c:pt>
                <c:pt idx="8">
                  <c:v>105</c:v>
                </c:pt>
                <c:pt idx="9">
                  <c:v>80</c:v>
                </c:pt>
                <c:pt idx="10">
                  <c:v>19</c:v>
                </c:pt>
                <c:pt idx="11">
                  <c:v>20</c:v>
                </c:pt>
                <c:pt idx="12">
                  <c:v>75</c:v>
                </c:pt>
                <c:pt idx="13">
                  <c:v>380</c:v>
                </c:pt>
                <c:pt idx="14">
                  <c:v>127</c:v>
                </c:pt>
              </c:numCache>
            </c:numRef>
          </c:val>
          <c:extLst>
            <c:ext xmlns:c16="http://schemas.microsoft.com/office/drawing/2014/chart" uri="{C3380CC4-5D6E-409C-BE32-E72D297353CC}">
              <c16:uniqueId val="{00000000-E6FA-41B9-81A9-C9CE9F15C272}"/>
            </c:ext>
          </c:extLst>
        </c:ser>
        <c:ser>
          <c:idx val="1"/>
          <c:order val="1"/>
          <c:tx>
            <c:strRef>
              <c:f>Sheet2!$C$1:$C$2</c:f>
              <c:strCache>
                <c:ptCount val="1"/>
                <c:pt idx="0">
                  <c:v>Yes</c:v>
                </c:pt>
              </c:strCache>
            </c:strRef>
          </c:tx>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Sheet2!$A$3:$A$18</c:f>
              <c:strCache>
                <c:ptCount val="15"/>
                <c:pt idx="0">
                  <c:v>Analytics</c:v>
                </c:pt>
                <c:pt idx="1">
                  <c:v>Application Services</c:v>
                </c:pt>
                <c:pt idx="2">
                  <c:v>Artificial Intelligence</c:v>
                </c:pt>
                <c:pt idx="3">
                  <c:v>Business Productivity</c:v>
                </c:pt>
                <c:pt idx="4">
                  <c:v>Compute</c:v>
                </c:pt>
                <c:pt idx="5">
                  <c:v>Database</c:v>
                </c:pt>
                <c:pt idx="6">
                  <c:v>Developer Tools</c:v>
                </c:pt>
                <c:pt idx="7">
                  <c:v>Internet of Things</c:v>
                </c:pt>
                <c:pt idx="8">
                  <c:v>Management Tools</c:v>
                </c:pt>
                <c:pt idx="9">
                  <c:v>Massaging</c:v>
                </c:pt>
                <c:pt idx="10">
                  <c:v>Migration</c:v>
                </c:pt>
                <c:pt idx="11">
                  <c:v>Mobile Services</c:v>
                </c:pt>
                <c:pt idx="12">
                  <c:v>Networking &amp; Content Delivery</c:v>
                </c:pt>
                <c:pt idx="13">
                  <c:v>Security, Identity &amp; Compliance</c:v>
                </c:pt>
                <c:pt idx="14">
                  <c:v>Storage</c:v>
                </c:pt>
              </c:strCache>
            </c:strRef>
          </c:cat>
          <c:val>
            <c:numRef>
              <c:f>Sheet2!$C$3:$C$18</c:f>
              <c:numCache>
                <c:formatCode>General</c:formatCode>
                <c:ptCount val="15"/>
                <c:pt idx="0">
                  <c:v>6</c:v>
                </c:pt>
                <c:pt idx="4">
                  <c:v>121</c:v>
                </c:pt>
                <c:pt idx="5">
                  <c:v>130</c:v>
                </c:pt>
                <c:pt idx="8">
                  <c:v>16</c:v>
                </c:pt>
                <c:pt idx="9">
                  <c:v>13</c:v>
                </c:pt>
                <c:pt idx="12">
                  <c:v>42</c:v>
                </c:pt>
                <c:pt idx="13">
                  <c:v>1</c:v>
                </c:pt>
                <c:pt idx="14">
                  <c:v>20</c:v>
                </c:pt>
              </c:numCache>
            </c:numRef>
          </c:val>
          <c:extLst>
            <c:ext xmlns:c16="http://schemas.microsoft.com/office/drawing/2014/chart" uri="{C3380CC4-5D6E-409C-BE32-E72D297353CC}">
              <c16:uniqueId val="{00000001-E6FA-41B9-81A9-C9CE9F15C272}"/>
            </c:ext>
          </c:extLst>
        </c:ser>
        <c:dLbls>
          <c:dLblPos val="ctr"/>
          <c:showLegendKey val="0"/>
          <c:showVal val="1"/>
          <c:showCatName val="0"/>
          <c:showSerName val="0"/>
          <c:showPercent val="0"/>
          <c:showBubbleSize val="0"/>
        </c:dLbls>
        <c:gapWidth val="150"/>
        <c:overlap val="100"/>
        <c:axId val="490982784"/>
        <c:axId val="490988688"/>
      </c:barChart>
      <c:catAx>
        <c:axId val="49098278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988688"/>
        <c:crosses val="autoZero"/>
        <c:auto val="1"/>
        <c:lblAlgn val="ctr"/>
        <c:lblOffset val="100"/>
        <c:noMultiLvlLbl val="0"/>
      </c:catAx>
      <c:valAx>
        <c:axId val="4909886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982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[Azure Services (version 1).xlsb]Hidden!PivotTable2</c:name>
    <c:fmtId val="-1"/>
  </c:pivotSource>
  <c:chart>
    <c:autoTitleDeleted val="1"/>
    <c:pivotFmts>
      <c:pivotFmt>
        <c:idx val="0"/>
      </c:pivotFmt>
      <c:pivotFmt>
        <c:idx val="1"/>
      </c:pivotFmt>
      <c:pivotFmt>
        <c:idx val="2"/>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3.3997944096502662E-2"/>
          <c:y val="4.6916097686047362E-2"/>
          <c:w val="0.92726408601202104"/>
          <c:h val="0.91426588203820358"/>
        </c:manualLayout>
      </c:layout>
      <c:barChart>
        <c:barDir val="bar"/>
        <c:grouping val="stacked"/>
        <c:varyColors val="0"/>
        <c:ser>
          <c:idx val="0"/>
          <c:order val="0"/>
          <c:tx>
            <c:strRef>
              <c:f>Hidden!$V$2</c:f>
              <c:strCache>
                <c:ptCount val="1"/>
                <c:pt idx="0">
                  <c:v>Azure API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Hidden!$U$3:$U$16</c:f>
              <c:strCache>
                <c:ptCount val="13"/>
                <c:pt idx="0">
                  <c:v>AI + Cognitive Services</c:v>
                </c:pt>
                <c:pt idx="1">
                  <c:v>Compute</c:v>
                </c:pt>
                <c:pt idx="2">
                  <c:v>Containers</c:v>
                </c:pt>
                <c:pt idx="3">
                  <c:v>Data + Analytics</c:v>
                </c:pt>
                <c:pt idx="4">
                  <c:v>Databases</c:v>
                </c:pt>
                <c:pt idx="5">
                  <c:v>Developer Tools</c:v>
                </c:pt>
                <c:pt idx="6">
                  <c:v>Enterprise Integration</c:v>
                </c:pt>
                <c:pt idx="7">
                  <c:v>Internet of Things</c:v>
                </c:pt>
                <c:pt idx="8">
                  <c:v>Monitoring + Management</c:v>
                </c:pt>
                <c:pt idx="9">
                  <c:v>Networking</c:v>
                </c:pt>
                <c:pt idx="10">
                  <c:v>Security + Identity</c:v>
                </c:pt>
                <c:pt idx="11">
                  <c:v>Storage</c:v>
                </c:pt>
                <c:pt idx="12">
                  <c:v>Web + Mobile</c:v>
                </c:pt>
              </c:strCache>
            </c:strRef>
          </c:cat>
          <c:val>
            <c:numRef>
              <c:f>Hidden!$V$3:$V$16</c:f>
              <c:numCache>
                <c:formatCode>General</c:formatCode>
                <c:ptCount val="13"/>
                <c:pt idx="0">
                  <c:v>13</c:v>
                </c:pt>
                <c:pt idx="1">
                  <c:v>79</c:v>
                </c:pt>
                <c:pt idx="2">
                  <c:v>386</c:v>
                </c:pt>
                <c:pt idx="3">
                  <c:v>44</c:v>
                </c:pt>
                <c:pt idx="4">
                  <c:v>69</c:v>
                </c:pt>
                <c:pt idx="5">
                  <c:v>59</c:v>
                </c:pt>
                <c:pt idx="6">
                  <c:v>55</c:v>
                </c:pt>
                <c:pt idx="7">
                  <c:v>30</c:v>
                </c:pt>
                <c:pt idx="8">
                  <c:v>103</c:v>
                </c:pt>
                <c:pt idx="9">
                  <c:v>88</c:v>
                </c:pt>
                <c:pt idx="10">
                  <c:v>78</c:v>
                </c:pt>
                <c:pt idx="11">
                  <c:v>117</c:v>
                </c:pt>
                <c:pt idx="12">
                  <c:v>83</c:v>
                </c:pt>
              </c:numCache>
            </c:numRef>
          </c:val>
          <c:extLst>
            <c:ext xmlns:c16="http://schemas.microsoft.com/office/drawing/2014/chart" uri="{C3380CC4-5D6E-409C-BE32-E72D297353CC}">
              <c16:uniqueId val="{00000000-05D2-4420-BB9E-58EFA31D33E5}"/>
            </c:ext>
          </c:extLst>
        </c:ser>
        <c:ser>
          <c:idx val="1"/>
          <c:order val="1"/>
          <c:tx>
            <c:strRef>
              <c:f>Hidden!$W$2</c:f>
              <c:strCache>
                <c:ptCount val="1"/>
                <c:pt idx="0">
                  <c:v>Azure Ansible?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rgbClr val="FF0000"/>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Hidden!$U$3:$U$16</c:f>
              <c:strCache>
                <c:ptCount val="13"/>
                <c:pt idx="0">
                  <c:v>AI + Cognitive Services</c:v>
                </c:pt>
                <c:pt idx="1">
                  <c:v>Compute</c:v>
                </c:pt>
                <c:pt idx="2">
                  <c:v>Containers</c:v>
                </c:pt>
                <c:pt idx="3">
                  <c:v>Data + Analytics</c:v>
                </c:pt>
                <c:pt idx="4">
                  <c:v>Databases</c:v>
                </c:pt>
                <c:pt idx="5">
                  <c:v>Developer Tools</c:v>
                </c:pt>
                <c:pt idx="6">
                  <c:v>Enterprise Integration</c:v>
                </c:pt>
                <c:pt idx="7">
                  <c:v>Internet of Things</c:v>
                </c:pt>
                <c:pt idx="8">
                  <c:v>Monitoring + Management</c:v>
                </c:pt>
                <c:pt idx="9">
                  <c:v>Networking</c:v>
                </c:pt>
                <c:pt idx="10">
                  <c:v>Security + Identity</c:v>
                </c:pt>
                <c:pt idx="11">
                  <c:v>Storage</c:v>
                </c:pt>
                <c:pt idx="12">
                  <c:v>Web + Mobile</c:v>
                </c:pt>
              </c:strCache>
            </c:strRef>
          </c:cat>
          <c:val>
            <c:numRef>
              <c:f>Hidden!$W$3:$W$16</c:f>
              <c:numCache>
                <c:formatCode>General</c:formatCode>
                <c:ptCount val="13"/>
                <c:pt idx="1">
                  <c:v>6</c:v>
                </c:pt>
                <c:pt idx="8">
                  <c:v>1</c:v>
                </c:pt>
                <c:pt idx="9">
                  <c:v>21</c:v>
                </c:pt>
                <c:pt idx="11">
                  <c:v>8</c:v>
                </c:pt>
              </c:numCache>
            </c:numRef>
          </c:val>
          <c:extLst>
            <c:ext xmlns:c16="http://schemas.microsoft.com/office/drawing/2014/chart" uri="{C3380CC4-5D6E-409C-BE32-E72D297353CC}">
              <c16:uniqueId val="{00000001-05D2-4420-BB9E-58EFA31D33E5}"/>
            </c:ext>
          </c:extLst>
        </c:ser>
        <c:dLbls>
          <c:dLblPos val="ctr"/>
          <c:showLegendKey val="0"/>
          <c:showVal val="1"/>
          <c:showCatName val="0"/>
          <c:showSerName val="0"/>
          <c:showPercent val="0"/>
          <c:showBubbleSize val="0"/>
        </c:dLbls>
        <c:gapWidth val="150"/>
        <c:overlap val="100"/>
        <c:axId val="325116288"/>
        <c:axId val="325120880"/>
      </c:barChart>
      <c:catAx>
        <c:axId val="325116288"/>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25120880"/>
        <c:crosses val="autoZero"/>
        <c:auto val="1"/>
        <c:lblAlgn val="ctr"/>
        <c:lblOffset val="100"/>
        <c:noMultiLvlLbl val="0"/>
      </c:catAx>
      <c:valAx>
        <c:axId val="3251208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5116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hidden!$F$74</c:f>
              <c:strCache>
                <c:ptCount val="1"/>
                <c:pt idx="0">
                  <c:v>Count of Huawei Imp?</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hidden!$E$75:$E$84</c:f>
              <c:strCache>
                <c:ptCount val="10"/>
                <c:pt idx="0">
                  <c:v>Auto Scaling (AS)</c:v>
                </c:pt>
                <c:pt idx="1">
                  <c:v>Cloud Eye (CES)</c:v>
                </c:pt>
                <c:pt idx="2">
                  <c:v>Elastic BigData</c:v>
                </c:pt>
                <c:pt idx="3">
                  <c:v>Elastic Cloud Server (ECS)</c:v>
                </c:pt>
                <c:pt idx="4">
                  <c:v>Elastic Load Balance (ELB)</c:v>
                </c:pt>
                <c:pt idx="5">
                  <c:v>Elastic Volume Service (EVS)</c:v>
                </c:pt>
                <c:pt idx="6">
                  <c:v>Image Management Service (IMS)</c:v>
                </c:pt>
                <c:pt idx="7">
                  <c:v>Object Storage Service (OBS)</c:v>
                </c:pt>
                <c:pt idx="8">
                  <c:v>Virtual Private Cloud (VPC)</c:v>
                </c:pt>
                <c:pt idx="9">
                  <c:v>Volume Backup Service (VBS)</c:v>
                </c:pt>
              </c:strCache>
            </c:strRef>
          </c:cat>
          <c:val>
            <c:numRef>
              <c:f>hidden!$F$75:$F$84</c:f>
              <c:numCache>
                <c:formatCode>General</c:formatCode>
                <c:ptCount val="10"/>
                <c:pt idx="0">
                  <c:v>31</c:v>
                </c:pt>
                <c:pt idx="1">
                  <c:v>9</c:v>
                </c:pt>
                <c:pt idx="2">
                  <c:v>28</c:v>
                </c:pt>
                <c:pt idx="3">
                  <c:v>52</c:v>
                </c:pt>
                <c:pt idx="4">
                  <c:v>57</c:v>
                </c:pt>
                <c:pt idx="5">
                  <c:v>40</c:v>
                </c:pt>
                <c:pt idx="6">
                  <c:v>28</c:v>
                </c:pt>
                <c:pt idx="7">
                  <c:v>71</c:v>
                </c:pt>
                <c:pt idx="8">
                  <c:v>90</c:v>
                </c:pt>
                <c:pt idx="9">
                  <c:v>16</c:v>
                </c:pt>
              </c:numCache>
            </c:numRef>
          </c:val>
          <c:extLst>
            <c:ext xmlns:c16="http://schemas.microsoft.com/office/drawing/2014/chart" uri="{C3380CC4-5D6E-409C-BE32-E72D297353CC}">
              <c16:uniqueId val="{00000000-F020-457E-9D02-1F7808ABBC58}"/>
            </c:ext>
          </c:extLst>
        </c:ser>
        <c:dLbls>
          <c:showLegendKey val="0"/>
          <c:showVal val="0"/>
          <c:showCatName val="0"/>
          <c:showSerName val="0"/>
          <c:showPercent val="0"/>
          <c:showBubbleSize val="0"/>
        </c:dLbls>
        <c:gapWidth val="100"/>
        <c:axId val="388219400"/>
        <c:axId val="388223008"/>
      </c:barChart>
      <c:catAx>
        <c:axId val="388219400"/>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88223008"/>
        <c:crosses val="autoZero"/>
        <c:auto val="1"/>
        <c:lblAlgn val="ctr"/>
        <c:lblOffset val="100"/>
        <c:noMultiLvlLbl val="0"/>
      </c:catAx>
      <c:valAx>
        <c:axId val="3882230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88219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[Gap Analysis.xlsx]Sheet2!PivotTable3</c:name>
    <c:fmtId val="-1"/>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800" b="1" i="0" baseline="0" dirty="0">
                <a:solidFill>
                  <a:srgbClr val="00B050"/>
                </a:solidFill>
                <a:effectLst/>
              </a:rPr>
              <a:t>AWS Automation for features </a:t>
            </a:r>
            <a:endParaRPr lang="en-US" dirty="0">
              <a:solidFill>
                <a:srgbClr val="00B050"/>
              </a:solidFill>
              <a:effectLst/>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w="9525">
              <a:solidFill>
                <a:schemeClr val="accent5">
                  <a:shade val="76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w="9525">
              <a:solidFill>
                <a:schemeClr val="accent5">
                  <a:tint val="77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Sheet2!$B$1:$B$2</c:f>
              <c:strCache>
                <c:ptCount val="1"/>
                <c:pt idx="0">
                  <c:v>No</c:v>
                </c:pt>
              </c:strCache>
            </c:strRef>
          </c:tx>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Sheet2!$A$3:$A$18</c:f>
              <c:strCache>
                <c:ptCount val="15"/>
                <c:pt idx="0">
                  <c:v>Analytics</c:v>
                </c:pt>
                <c:pt idx="1">
                  <c:v>Application Services</c:v>
                </c:pt>
                <c:pt idx="2">
                  <c:v>Artificial Intelligence</c:v>
                </c:pt>
                <c:pt idx="3">
                  <c:v>Business Productivity</c:v>
                </c:pt>
                <c:pt idx="4">
                  <c:v>Compute</c:v>
                </c:pt>
                <c:pt idx="5">
                  <c:v>Database</c:v>
                </c:pt>
                <c:pt idx="6">
                  <c:v>Developer Tools</c:v>
                </c:pt>
                <c:pt idx="7">
                  <c:v>Internet of Things</c:v>
                </c:pt>
                <c:pt idx="8">
                  <c:v>Management Tools</c:v>
                </c:pt>
                <c:pt idx="9">
                  <c:v>Massaging</c:v>
                </c:pt>
                <c:pt idx="10">
                  <c:v>Migration</c:v>
                </c:pt>
                <c:pt idx="11">
                  <c:v>Mobile Services</c:v>
                </c:pt>
                <c:pt idx="12">
                  <c:v>Networking &amp; Content Delivery</c:v>
                </c:pt>
                <c:pt idx="13">
                  <c:v>Security, Identity &amp; Compliance</c:v>
                </c:pt>
                <c:pt idx="14">
                  <c:v>Storage</c:v>
                </c:pt>
              </c:strCache>
            </c:strRef>
          </c:cat>
          <c:val>
            <c:numRef>
              <c:f>Sheet2!$B$3:$B$18</c:f>
              <c:numCache>
                <c:formatCode>General</c:formatCode>
                <c:ptCount val="15"/>
                <c:pt idx="0">
                  <c:v>97</c:v>
                </c:pt>
                <c:pt idx="1">
                  <c:v>17</c:v>
                </c:pt>
                <c:pt idx="2">
                  <c:v>28</c:v>
                </c:pt>
                <c:pt idx="3">
                  <c:v>36</c:v>
                </c:pt>
                <c:pt idx="4">
                  <c:v>92</c:v>
                </c:pt>
                <c:pt idx="5">
                  <c:v>85</c:v>
                </c:pt>
                <c:pt idx="6">
                  <c:v>114</c:v>
                </c:pt>
                <c:pt idx="7">
                  <c:v>57</c:v>
                </c:pt>
                <c:pt idx="8">
                  <c:v>105</c:v>
                </c:pt>
                <c:pt idx="9">
                  <c:v>80</c:v>
                </c:pt>
                <c:pt idx="10">
                  <c:v>19</c:v>
                </c:pt>
                <c:pt idx="11">
                  <c:v>20</c:v>
                </c:pt>
                <c:pt idx="12">
                  <c:v>75</c:v>
                </c:pt>
                <c:pt idx="13">
                  <c:v>380</c:v>
                </c:pt>
                <c:pt idx="14">
                  <c:v>127</c:v>
                </c:pt>
              </c:numCache>
            </c:numRef>
          </c:val>
          <c:extLst>
            <c:ext xmlns:c16="http://schemas.microsoft.com/office/drawing/2014/chart" uri="{C3380CC4-5D6E-409C-BE32-E72D297353CC}">
              <c16:uniqueId val="{00000000-BE4E-4B65-8D87-2934E50F5463}"/>
            </c:ext>
          </c:extLst>
        </c:ser>
        <c:ser>
          <c:idx val="1"/>
          <c:order val="1"/>
          <c:tx>
            <c:strRef>
              <c:f>Sheet2!$C$1:$C$2</c:f>
              <c:strCache>
                <c:ptCount val="1"/>
                <c:pt idx="0">
                  <c:v>Yes</c:v>
                </c:pt>
              </c:strCache>
            </c:strRef>
          </c:tx>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Sheet2!$A$3:$A$18</c:f>
              <c:strCache>
                <c:ptCount val="15"/>
                <c:pt idx="0">
                  <c:v>Analytics</c:v>
                </c:pt>
                <c:pt idx="1">
                  <c:v>Application Services</c:v>
                </c:pt>
                <c:pt idx="2">
                  <c:v>Artificial Intelligence</c:v>
                </c:pt>
                <c:pt idx="3">
                  <c:v>Business Productivity</c:v>
                </c:pt>
                <c:pt idx="4">
                  <c:v>Compute</c:v>
                </c:pt>
                <c:pt idx="5">
                  <c:v>Database</c:v>
                </c:pt>
                <c:pt idx="6">
                  <c:v>Developer Tools</c:v>
                </c:pt>
                <c:pt idx="7">
                  <c:v>Internet of Things</c:v>
                </c:pt>
                <c:pt idx="8">
                  <c:v>Management Tools</c:v>
                </c:pt>
                <c:pt idx="9">
                  <c:v>Massaging</c:v>
                </c:pt>
                <c:pt idx="10">
                  <c:v>Migration</c:v>
                </c:pt>
                <c:pt idx="11">
                  <c:v>Mobile Services</c:v>
                </c:pt>
                <c:pt idx="12">
                  <c:v>Networking &amp; Content Delivery</c:v>
                </c:pt>
                <c:pt idx="13">
                  <c:v>Security, Identity &amp; Compliance</c:v>
                </c:pt>
                <c:pt idx="14">
                  <c:v>Storage</c:v>
                </c:pt>
              </c:strCache>
            </c:strRef>
          </c:cat>
          <c:val>
            <c:numRef>
              <c:f>Sheet2!$C$3:$C$18</c:f>
              <c:numCache>
                <c:formatCode>General</c:formatCode>
                <c:ptCount val="15"/>
                <c:pt idx="0">
                  <c:v>6</c:v>
                </c:pt>
                <c:pt idx="4">
                  <c:v>121</c:v>
                </c:pt>
                <c:pt idx="5">
                  <c:v>130</c:v>
                </c:pt>
                <c:pt idx="8">
                  <c:v>16</c:v>
                </c:pt>
                <c:pt idx="9">
                  <c:v>13</c:v>
                </c:pt>
                <c:pt idx="12">
                  <c:v>42</c:v>
                </c:pt>
                <c:pt idx="13">
                  <c:v>1</c:v>
                </c:pt>
                <c:pt idx="14">
                  <c:v>20</c:v>
                </c:pt>
              </c:numCache>
            </c:numRef>
          </c:val>
          <c:extLst>
            <c:ext xmlns:c16="http://schemas.microsoft.com/office/drawing/2014/chart" uri="{C3380CC4-5D6E-409C-BE32-E72D297353CC}">
              <c16:uniqueId val="{00000001-BE4E-4B65-8D87-2934E50F5463}"/>
            </c:ext>
          </c:extLst>
        </c:ser>
        <c:dLbls>
          <c:dLblPos val="ctr"/>
          <c:showLegendKey val="0"/>
          <c:showVal val="1"/>
          <c:showCatName val="0"/>
          <c:showSerName val="0"/>
          <c:showPercent val="0"/>
          <c:showBubbleSize val="0"/>
        </c:dLbls>
        <c:gapWidth val="150"/>
        <c:overlap val="100"/>
        <c:axId val="490982784"/>
        <c:axId val="490988688"/>
      </c:barChart>
      <c:catAx>
        <c:axId val="49098278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988688"/>
        <c:crosses val="autoZero"/>
        <c:auto val="1"/>
        <c:lblAlgn val="ctr"/>
        <c:lblOffset val="100"/>
        <c:noMultiLvlLbl val="0"/>
      </c:catAx>
      <c:valAx>
        <c:axId val="4909886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982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[Gap Analysis.xlsx]Sheet1!PivotTable2</c:name>
    <c:fmtId val="-1"/>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800" b="1" i="0" baseline="0" dirty="0">
                <a:solidFill>
                  <a:srgbClr val="7030A0"/>
                </a:solidFill>
                <a:effectLst/>
              </a:rPr>
              <a:t>Alibaba Automation </a:t>
            </a:r>
            <a:r>
              <a:rPr lang="en-US" sz="2000" b="1" i="0" baseline="0" dirty="0">
                <a:solidFill>
                  <a:srgbClr val="7030A0"/>
                </a:solidFill>
                <a:effectLst/>
              </a:rPr>
              <a:t>for</a:t>
            </a:r>
            <a:r>
              <a:rPr lang="en-US" sz="1800" b="1" i="0" baseline="0" dirty="0">
                <a:solidFill>
                  <a:srgbClr val="7030A0"/>
                </a:solidFill>
                <a:effectLst/>
              </a:rPr>
              <a:t> features </a:t>
            </a:r>
            <a:endParaRPr lang="en-US" dirty="0">
              <a:solidFill>
                <a:srgbClr val="7030A0"/>
              </a:solidFill>
              <a:effectLst/>
            </a:endParaRPr>
          </a:p>
        </c:rich>
      </c:tx>
      <c:layout>
        <c:manualLayout>
          <c:xMode val="edge"/>
          <c:yMode val="edge"/>
          <c:x val="0.15666406652063064"/>
          <c:y val="2.115271228647041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w="9525">
              <a:solidFill>
                <a:schemeClr val="accent5">
                  <a:shade val="76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w="9525">
              <a:solidFill>
                <a:schemeClr val="accent5">
                  <a:tint val="77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Sheet1!$B$3:$B$4</c:f>
              <c:strCache>
                <c:ptCount val="1"/>
                <c:pt idx="0">
                  <c:v>No</c:v>
                </c:pt>
              </c:strCache>
            </c:strRef>
          </c:tx>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Sheet1!$A$5:$A$27</c:f>
              <c:strCache>
                <c:ptCount val="22"/>
                <c:pt idx="0">
                  <c:v>Alibaba Cloud CDN</c:v>
                </c:pt>
                <c:pt idx="1">
                  <c:v>Alibaba Cloud DNS</c:v>
                </c:pt>
                <c:pt idx="2">
                  <c:v>API Gateway</c:v>
                </c:pt>
                <c:pt idx="3">
                  <c:v>ApsaraDB for  RDS</c:v>
                </c:pt>
                <c:pt idx="4">
                  <c:v>ApsaraVideo Live</c:v>
                </c:pt>
                <c:pt idx="5">
                  <c:v>Auto Scaling</c:v>
                </c:pt>
                <c:pt idx="6">
                  <c:v>Cloud Monitor</c:v>
                </c:pt>
                <c:pt idx="7">
                  <c:v>Container Service</c:v>
                </c:pt>
                <c:pt idx="8">
                  <c:v>Direct Mail</c:v>
                </c:pt>
                <c:pt idx="9">
                  <c:v>Elastic Compute Service</c:v>
                </c:pt>
                <c:pt idx="10">
                  <c:v>E-MapReduce</c:v>
                </c:pt>
                <c:pt idx="11">
                  <c:v>Express Connect</c:v>
                </c:pt>
                <c:pt idx="12">
                  <c:v>Key Management Service</c:v>
                </c:pt>
                <c:pt idx="13">
                  <c:v>Log Service</c:v>
                </c:pt>
                <c:pt idx="14">
                  <c:v>Message Service</c:v>
                </c:pt>
                <c:pt idx="15">
                  <c:v>Mobile Security</c:v>
                </c:pt>
                <c:pt idx="16">
                  <c:v>Object Storage Service</c:v>
                </c:pt>
                <c:pt idx="17">
                  <c:v>Resource Access Management</c:v>
                </c:pt>
                <c:pt idx="18">
                  <c:v>Resource Orchestration Service</c:v>
                </c:pt>
                <c:pt idx="19">
                  <c:v>Server Load Balancer</c:v>
                </c:pt>
                <c:pt idx="20">
                  <c:v>Table Store</c:v>
                </c:pt>
                <c:pt idx="21">
                  <c:v>VPC</c:v>
                </c:pt>
              </c:strCache>
            </c:strRef>
          </c:cat>
          <c:val>
            <c:numRef>
              <c:f>Sheet1!$B$5:$B$27</c:f>
              <c:numCache>
                <c:formatCode>General</c:formatCode>
                <c:ptCount val="22"/>
                <c:pt idx="0">
                  <c:v>82</c:v>
                </c:pt>
                <c:pt idx="1">
                  <c:v>37</c:v>
                </c:pt>
                <c:pt idx="2">
                  <c:v>76</c:v>
                </c:pt>
                <c:pt idx="3">
                  <c:v>60</c:v>
                </c:pt>
                <c:pt idx="4">
                  <c:v>18</c:v>
                </c:pt>
                <c:pt idx="5">
                  <c:v>22</c:v>
                </c:pt>
                <c:pt idx="6">
                  <c:v>3</c:v>
                </c:pt>
                <c:pt idx="7">
                  <c:v>24</c:v>
                </c:pt>
                <c:pt idx="8">
                  <c:v>2</c:v>
                </c:pt>
                <c:pt idx="9">
                  <c:v>58</c:v>
                </c:pt>
                <c:pt idx="10">
                  <c:v>23</c:v>
                </c:pt>
                <c:pt idx="11">
                  <c:v>26</c:v>
                </c:pt>
                <c:pt idx="12">
                  <c:v>15</c:v>
                </c:pt>
                <c:pt idx="13">
                  <c:v>38</c:v>
                </c:pt>
                <c:pt idx="14">
                  <c:v>26</c:v>
                </c:pt>
                <c:pt idx="15">
                  <c:v>4</c:v>
                </c:pt>
                <c:pt idx="16">
                  <c:v>41</c:v>
                </c:pt>
                <c:pt idx="17">
                  <c:v>61</c:v>
                </c:pt>
                <c:pt idx="18">
                  <c:v>15</c:v>
                </c:pt>
                <c:pt idx="19">
                  <c:v>44</c:v>
                </c:pt>
                <c:pt idx="20">
                  <c:v>18</c:v>
                </c:pt>
                <c:pt idx="21">
                  <c:v>38</c:v>
                </c:pt>
              </c:numCache>
            </c:numRef>
          </c:val>
          <c:extLst>
            <c:ext xmlns:c16="http://schemas.microsoft.com/office/drawing/2014/chart" uri="{C3380CC4-5D6E-409C-BE32-E72D297353CC}">
              <c16:uniqueId val="{00000000-A67C-4068-9043-9AA05912EFD7}"/>
            </c:ext>
          </c:extLst>
        </c:ser>
        <c:ser>
          <c:idx val="1"/>
          <c:order val="1"/>
          <c:tx>
            <c:strRef>
              <c:f>Sheet1!$C$3:$C$4</c:f>
              <c:strCache>
                <c:ptCount val="1"/>
                <c:pt idx="0">
                  <c:v>Yes</c:v>
                </c:pt>
              </c:strCache>
            </c:strRef>
          </c:tx>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rgbClr val="FF0000"/>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Sheet1!$A$5:$A$27</c:f>
              <c:strCache>
                <c:ptCount val="22"/>
                <c:pt idx="0">
                  <c:v>Alibaba Cloud CDN</c:v>
                </c:pt>
                <c:pt idx="1">
                  <c:v>Alibaba Cloud DNS</c:v>
                </c:pt>
                <c:pt idx="2">
                  <c:v>API Gateway</c:v>
                </c:pt>
                <c:pt idx="3">
                  <c:v>ApsaraDB for  RDS</c:v>
                </c:pt>
                <c:pt idx="4">
                  <c:v>ApsaraVideo Live</c:v>
                </c:pt>
                <c:pt idx="5">
                  <c:v>Auto Scaling</c:v>
                </c:pt>
                <c:pt idx="6">
                  <c:v>Cloud Monitor</c:v>
                </c:pt>
                <c:pt idx="7">
                  <c:v>Container Service</c:v>
                </c:pt>
                <c:pt idx="8">
                  <c:v>Direct Mail</c:v>
                </c:pt>
                <c:pt idx="9">
                  <c:v>Elastic Compute Service</c:v>
                </c:pt>
                <c:pt idx="10">
                  <c:v>E-MapReduce</c:v>
                </c:pt>
                <c:pt idx="11">
                  <c:v>Express Connect</c:v>
                </c:pt>
                <c:pt idx="12">
                  <c:v>Key Management Service</c:v>
                </c:pt>
                <c:pt idx="13">
                  <c:v>Log Service</c:v>
                </c:pt>
                <c:pt idx="14">
                  <c:v>Message Service</c:v>
                </c:pt>
                <c:pt idx="15">
                  <c:v>Mobile Security</c:v>
                </c:pt>
                <c:pt idx="16">
                  <c:v>Object Storage Service</c:v>
                </c:pt>
                <c:pt idx="17">
                  <c:v>Resource Access Management</c:v>
                </c:pt>
                <c:pt idx="18">
                  <c:v>Resource Orchestration Service</c:v>
                </c:pt>
                <c:pt idx="19">
                  <c:v>Server Load Balancer</c:v>
                </c:pt>
                <c:pt idx="20">
                  <c:v>Table Store</c:v>
                </c:pt>
                <c:pt idx="21">
                  <c:v>VPC</c:v>
                </c:pt>
              </c:strCache>
            </c:strRef>
          </c:cat>
          <c:val>
            <c:numRef>
              <c:f>Sheet1!$C$5:$C$27</c:f>
              <c:numCache>
                <c:formatCode>General</c:formatCode>
                <c:ptCount val="22"/>
                <c:pt idx="3">
                  <c:v>12</c:v>
                </c:pt>
                <c:pt idx="9">
                  <c:v>23</c:v>
                </c:pt>
                <c:pt idx="16">
                  <c:v>4</c:v>
                </c:pt>
                <c:pt idx="19">
                  <c:v>14</c:v>
                </c:pt>
                <c:pt idx="21">
                  <c:v>10</c:v>
                </c:pt>
              </c:numCache>
            </c:numRef>
          </c:val>
          <c:extLst>
            <c:ext xmlns:c16="http://schemas.microsoft.com/office/drawing/2014/chart" uri="{C3380CC4-5D6E-409C-BE32-E72D297353CC}">
              <c16:uniqueId val="{00000001-A67C-4068-9043-9AA05912EFD7}"/>
            </c:ext>
          </c:extLst>
        </c:ser>
        <c:dLbls>
          <c:dLblPos val="ctr"/>
          <c:showLegendKey val="0"/>
          <c:showVal val="1"/>
          <c:showCatName val="0"/>
          <c:showSerName val="0"/>
          <c:showPercent val="0"/>
          <c:showBubbleSize val="0"/>
        </c:dLbls>
        <c:gapWidth val="150"/>
        <c:overlap val="100"/>
        <c:axId val="491014600"/>
        <c:axId val="491019848"/>
      </c:barChart>
      <c:catAx>
        <c:axId val="491014600"/>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019848"/>
        <c:crosses val="autoZero"/>
        <c:auto val="1"/>
        <c:lblAlgn val="ctr"/>
        <c:lblOffset val="100"/>
        <c:noMultiLvlLbl val="0"/>
      </c:catAx>
      <c:valAx>
        <c:axId val="4910198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014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_rels/drawing10.xml.rels><?xml version="1.0" encoding="UTF-8" standalone="yes"?>
<Relationships xmlns="http://schemas.openxmlformats.org/package/2006/relationships"><Relationship Id="rId1" Type="http://schemas.openxmlformats.org/officeDocument/2006/relationships/image" Target="../media/image27.png"/></Relationships>
</file>

<file path=ppt/drawings/_rels/drawing11.xml.rels><?xml version="1.0" encoding="UTF-8" standalone="yes"?>
<Relationships xmlns="http://schemas.openxmlformats.org/package/2006/relationships"><Relationship Id="rId1" Type="http://schemas.openxmlformats.org/officeDocument/2006/relationships/image" Target="../media/image49.png"/></Relationships>
</file>

<file path=ppt/drawings/_rels/drawing12.xml.rels><?xml version="1.0" encoding="UTF-8" standalone="yes"?>
<Relationships xmlns="http://schemas.openxmlformats.org/package/2006/relationships"><Relationship Id="rId1" Type="http://schemas.openxmlformats.org/officeDocument/2006/relationships/image" Target="../media/image47.png"/></Relationships>
</file>

<file path=ppt/drawings/_rels/drawing2.xml.rels><?xml version="1.0" encoding="UTF-8" standalone="yes"?>
<Relationships xmlns="http://schemas.openxmlformats.org/package/2006/relationships"><Relationship Id="rId1" Type="http://schemas.openxmlformats.org/officeDocument/2006/relationships/image" Target="../media/image47.png"/></Relationships>
</file>

<file path=ppt/drawings/_rels/drawing4.xml.rels><?xml version="1.0" encoding="UTF-8" standalone="yes"?>
<Relationships xmlns="http://schemas.openxmlformats.org/package/2006/relationships"><Relationship Id="rId1" Type="http://schemas.openxmlformats.org/officeDocument/2006/relationships/image" Target="../media/image27.png"/></Relationships>
</file>

<file path=ppt/drawings/_rels/drawing5.xml.rels><?xml version="1.0" encoding="UTF-8" standalone="yes"?>
<Relationships xmlns="http://schemas.openxmlformats.org/package/2006/relationships"><Relationship Id="rId1" Type="http://schemas.openxmlformats.org/officeDocument/2006/relationships/image" Target="../media/image49.png"/></Relationships>
</file>

<file path=ppt/drawings/_rels/drawing6.xml.rels><?xml version="1.0" encoding="UTF-8" standalone="yes"?>
<Relationships xmlns="http://schemas.openxmlformats.org/package/2006/relationships"><Relationship Id="rId1" Type="http://schemas.openxmlformats.org/officeDocument/2006/relationships/image" Target="../media/image47.png"/></Relationships>
</file>

<file path=ppt/drawings/_rels/drawing7.xml.rels><?xml version="1.0" encoding="UTF-8" standalone="yes"?>
<Relationships xmlns="http://schemas.openxmlformats.org/package/2006/relationships"><Relationship Id="rId1" Type="http://schemas.openxmlformats.org/officeDocument/2006/relationships/image" Target="../media/image27.png"/></Relationships>
</file>

<file path=ppt/drawings/_rels/drawing8.xml.rels><?xml version="1.0" encoding="UTF-8" standalone="yes"?>
<Relationships xmlns="http://schemas.openxmlformats.org/package/2006/relationships"><Relationship Id="rId1" Type="http://schemas.openxmlformats.org/officeDocument/2006/relationships/image" Target="../media/image49.png"/></Relationships>
</file>

<file path=ppt/drawings/_rels/drawing9.x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drawing1.xml><?xml version="1.0" encoding="utf-8"?>
<c:userShapes xmlns:c="http://schemas.openxmlformats.org/drawingml/2006/chart">
  <cdr:relSizeAnchor xmlns:cdr="http://schemas.openxmlformats.org/drawingml/2006/chartDrawing">
    <cdr:from>
      <cdr:x>0.49423</cdr:x>
      <cdr:y>0.08747</cdr:y>
    </cdr:from>
    <cdr:to>
      <cdr:x>0.66202</cdr:x>
      <cdr:y>0.95072</cdr:y>
    </cdr:to>
    <cdr:sp macro="" textlink="">
      <cdr:nvSpPr>
        <cdr:cNvPr id="2" name="Rectangle: Rounded Corners 1">
          <a:extLst xmlns:a="http://schemas.openxmlformats.org/drawingml/2006/main">
            <a:ext uri="{FF2B5EF4-FFF2-40B4-BE49-F238E27FC236}">
              <a16:creationId xmlns:a16="http://schemas.microsoft.com/office/drawing/2014/main" id="{A163B0C1-E1A6-404C-BAD7-D7D8D18FBA89}"/>
            </a:ext>
          </a:extLst>
        </cdr:cNvPr>
        <cdr:cNvSpPr/>
      </cdr:nvSpPr>
      <cdr:spPr>
        <a:xfrm xmlns:a="http://schemas.openxmlformats.org/drawingml/2006/main" rot="10800000">
          <a:off x="1993914" y="576988"/>
          <a:ext cx="676885" cy="5694484"/>
        </a:xfrm>
        <a:prstGeom xmlns:a="http://schemas.openxmlformats.org/drawingml/2006/main" prst="roundRect">
          <a:avLst/>
        </a:prstGeom>
        <a:solidFill xmlns:a="http://schemas.openxmlformats.org/drawingml/2006/main">
          <a:schemeClr val="bg1">
            <a:alpha val="0"/>
          </a:schemeClr>
        </a:solidFill>
        <a:ln xmlns:a="http://schemas.openxmlformats.org/drawingml/2006/main" w="38100">
          <a:solidFill>
            <a:srgbClr val="00B05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10.xml><?xml version="1.0" encoding="utf-8"?>
<c:userShapes xmlns:c="http://schemas.openxmlformats.org/drawingml/2006/chart">
  <cdr:relSizeAnchor xmlns:cdr="http://schemas.openxmlformats.org/drawingml/2006/chartDrawing">
    <cdr:from>
      <cdr:x>0.06241</cdr:x>
      <cdr:y>0.05314</cdr:y>
    </cdr:from>
    <cdr:to>
      <cdr:x>0.4721</cdr:x>
      <cdr:y>0.14008</cdr:y>
    </cdr:to>
    <cdr:pic>
      <cdr:nvPicPr>
        <cdr:cNvPr id="2" name="Picture 1" descr="Image result for aliyun cloud logo">
          <a:extLst xmlns:a="http://schemas.openxmlformats.org/drawingml/2006/main">
            <a:ext uri="{FF2B5EF4-FFF2-40B4-BE49-F238E27FC236}">
              <a16:creationId xmlns:a16="http://schemas.microsoft.com/office/drawing/2014/main" id="{BD0D6175-1742-434E-A714-D09B9F30834B}"/>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160513" y="130088"/>
          <a:ext cx="1053612" cy="212812"/>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11.xml><?xml version="1.0" encoding="utf-8"?>
<c:userShapes xmlns:c="http://schemas.openxmlformats.org/drawingml/2006/chart">
  <cdr:relSizeAnchor xmlns:cdr="http://schemas.openxmlformats.org/drawingml/2006/chartDrawing">
    <cdr:from>
      <cdr:x>0.05674</cdr:x>
      <cdr:y>0.05099</cdr:y>
    </cdr:from>
    <cdr:to>
      <cdr:x>0.34548</cdr:x>
      <cdr:y>0.16855</cdr:y>
    </cdr:to>
    <cdr:pic>
      <cdr:nvPicPr>
        <cdr:cNvPr id="2" name="Picture 1" descr="Image result for aws logo transparent">
          <a:extLst xmlns:a="http://schemas.openxmlformats.org/drawingml/2006/main">
            <a:ext uri="{FF2B5EF4-FFF2-40B4-BE49-F238E27FC236}">
              <a16:creationId xmlns:a16="http://schemas.microsoft.com/office/drawing/2014/main" id="{51FF727E-D5B7-4773-BEB3-792BA85EE599}"/>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145916" y="124810"/>
          <a:ext cx="742561" cy="287781"/>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12.xml><?xml version="1.0" encoding="utf-8"?>
<c:userShapes xmlns:c="http://schemas.openxmlformats.org/drawingml/2006/chart">
  <cdr:relSizeAnchor xmlns:cdr="http://schemas.openxmlformats.org/drawingml/2006/chartDrawing">
    <cdr:from>
      <cdr:x>0.03965</cdr:x>
      <cdr:y>0.04657</cdr:y>
    </cdr:from>
    <cdr:to>
      <cdr:x>0.37778</cdr:x>
      <cdr:y>0.18209</cdr:y>
    </cdr:to>
    <cdr:pic>
      <cdr:nvPicPr>
        <cdr:cNvPr id="2" name="Picture 1" descr="Image result for Azure logo">
          <a:extLst xmlns:a="http://schemas.openxmlformats.org/drawingml/2006/main">
            <a:ext uri="{FF2B5EF4-FFF2-40B4-BE49-F238E27FC236}">
              <a16:creationId xmlns:a16="http://schemas.microsoft.com/office/drawing/2014/main" id="{85BBEB61-2585-44FD-A8F4-AE63314EC22E}"/>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101977" y="114010"/>
          <a:ext cx="869573" cy="331726"/>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2.xml><?xml version="1.0" encoding="utf-8"?>
<c:userShapes xmlns:c="http://schemas.openxmlformats.org/drawingml/2006/chart">
  <cdr:relSizeAnchor xmlns:cdr="http://schemas.openxmlformats.org/drawingml/2006/chartDrawing">
    <cdr:from>
      <cdr:x>0.64899</cdr:x>
      <cdr:y>0.04461</cdr:y>
    </cdr:from>
    <cdr:to>
      <cdr:x>0.94895</cdr:x>
      <cdr:y>0.12817</cdr:y>
    </cdr:to>
    <cdr:pic>
      <cdr:nvPicPr>
        <cdr:cNvPr id="2" name="Picture 1" descr="Image result for Azure logo"/>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2695976" y="253793"/>
          <a:ext cx="1246083" cy="475358"/>
        </a:xfrm>
        <a:prstGeom xmlns:a="http://schemas.openxmlformats.org/drawingml/2006/main" prst="rect">
          <a:avLst/>
        </a:prstGeom>
        <a:solidFill xmlns:a="http://schemas.openxmlformats.org/drawingml/2006/main">
          <a:schemeClr val="bg1"/>
        </a:solidFill>
      </cdr:spPr>
    </cdr:pic>
  </cdr:relSizeAnchor>
</c:userShapes>
</file>

<file path=ppt/drawings/drawing3.xml><?xml version="1.0" encoding="utf-8"?>
<c:userShapes xmlns:c="http://schemas.openxmlformats.org/drawingml/2006/chart">
  <cdr:relSizeAnchor xmlns:cdr="http://schemas.openxmlformats.org/drawingml/2006/chartDrawing">
    <cdr:from>
      <cdr:x>0.49423</cdr:x>
      <cdr:y>0.08747</cdr:y>
    </cdr:from>
    <cdr:to>
      <cdr:x>0.66202</cdr:x>
      <cdr:y>0.95072</cdr:y>
    </cdr:to>
    <cdr:sp macro="" textlink="">
      <cdr:nvSpPr>
        <cdr:cNvPr id="2" name="Rectangle: Rounded Corners 1">
          <a:extLst xmlns:a="http://schemas.openxmlformats.org/drawingml/2006/main">
            <a:ext uri="{FF2B5EF4-FFF2-40B4-BE49-F238E27FC236}">
              <a16:creationId xmlns:a16="http://schemas.microsoft.com/office/drawing/2014/main" id="{A163B0C1-E1A6-404C-BAD7-D7D8D18FBA89}"/>
            </a:ext>
          </a:extLst>
        </cdr:cNvPr>
        <cdr:cNvSpPr/>
      </cdr:nvSpPr>
      <cdr:spPr>
        <a:xfrm xmlns:a="http://schemas.openxmlformats.org/drawingml/2006/main" rot="10800000">
          <a:off x="1993914" y="576988"/>
          <a:ext cx="676885" cy="5694484"/>
        </a:xfrm>
        <a:prstGeom xmlns:a="http://schemas.openxmlformats.org/drawingml/2006/main" prst="roundRect">
          <a:avLst/>
        </a:prstGeom>
        <a:solidFill xmlns:a="http://schemas.openxmlformats.org/drawingml/2006/main">
          <a:schemeClr val="bg1">
            <a:alpha val="0"/>
          </a:schemeClr>
        </a:solidFill>
        <a:ln xmlns:a="http://schemas.openxmlformats.org/drawingml/2006/main" w="38100">
          <a:solidFill>
            <a:srgbClr val="00B05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0.06375</cdr:x>
      <cdr:y>0.06968</cdr:y>
    </cdr:from>
    <cdr:to>
      <cdr:x>0.5</cdr:x>
      <cdr:y>0.16057</cdr:y>
    </cdr:to>
    <cdr:pic>
      <cdr:nvPicPr>
        <cdr:cNvPr id="2" name="Picture 1" descr="Image result for aliyun cloud logo">
          <a:extLst xmlns:a="http://schemas.openxmlformats.org/drawingml/2006/main">
            <a:ext uri="{FF2B5EF4-FFF2-40B4-BE49-F238E27FC236}">
              <a16:creationId xmlns:a16="http://schemas.microsoft.com/office/drawing/2014/main" id="{5A6152B7-908D-4152-B7A4-D5FBE6FF2B27}"/>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128763" y="136438"/>
          <a:ext cx="881147" cy="177977"/>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5.xml><?xml version="1.0" encoding="utf-8"?>
<c:userShapes xmlns:c="http://schemas.openxmlformats.org/drawingml/2006/chart">
  <cdr:relSizeAnchor xmlns:cdr="http://schemas.openxmlformats.org/drawingml/2006/chartDrawing">
    <cdr:from>
      <cdr:x>0.04728</cdr:x>
      <cdr:y>0.03773</cdr:y>
    </cdr:from>
    <cdr:to>
      <cdr:x>0.41639</cdr:x>
      <cdr:y>0.18444</cdr:y>
    </cdr:to>
    <cdr:pic>
      <cdr:nvPicPr>
        <cdr:cNvPr id="2" name="Picture 1" descr="Image result for aws logo transparent">
          <a:extLst xmlns:a="http://schemas.openxmlformats.org/drawingml/2006/main">
            <a:ext uri="{FF2B5EF4-FFF2-40B4-BE49-F238E27FC236}">
              <a16:creationId xmlns:a16="http://schemas.microsoft.com/office/drawing/2014/main" id="{B66208F2-7B6A-4145-9AD3-0F0EC501C7FF}"/>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92737" y="70020"/>
          <a:ext cx="724045" cy="272241"/>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6.xml><?xml version="1.0" encoding="utf-8"?>
<c:userShapes xmlns:c="http://schemas.openxmlformats.org/drawingml/2006/chart">
  <cdr:relSizeAnchor xmlns:cdr="http://schemas.openxmlformats.org/drawingml/2006/chartDrawing">
    <cdr:from>
      <cdr:x>0.07408</cdr:x>
      <cdr:y>0.0363</cdr:y>
    </cdr:from>
    <cdr:to>
      <cdr:x>0.5</cdr:x>
      <cdr:y>0.20171</cdr:y>
    </cdr:to>
    <cdr:pic>
      <cdr:nvPicPr>
        <cdr:cNvPr id="2" name="Picture 1" descr="Image result for Azure logo"/>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147925" y="71201"/>
          <a:ext cx="850523" cy="324459"/>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7.xml><?xml version="1.0" encoding="utf-8"?>
<c:userShapes xmlns:c="http://schemas.openxmlformats.org/drawingml/2006/chart">
  <cdr:relSizeAnchor xmlns:cdr="http://schemas.openxmlformats.org/drawingml/2006/chartDrawing">
    <cdr:from>
      <cdr:x>0.04298</cdr:x>
      <cdr:y>0.06411</cdr:y>
    </cdr:from>
    <cdr:to>
      <cdr:x>0.47923</cdr:x>
      <cdr:y>0.155</cdr:y>
    </cdr:to>
    <cdr:pic>
      <cdr:nvPicPr>
        <cdr:cNvPr id="2" name="Picture 1" descr="Image result for aliyun cloud logo">
          <a:extLst xmlns:a="http://schemas.openxmlformats.org/drawingml/2006/main">
            <a:ext uri="{FF2B5EF4-FFF2-40B4-BE49-F238E27FC236}">
              <a16:creationId xmlns:a16="http://schemas.microsoft.com/office/drawing/2014/main" id="{5A6152B7-908D-4152-B7A4-D5FBE6FF2B27}"/>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87251" y="117078"/>
          <a:ext cx="885671" cy="165965"/>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8.xml><?xml version="1.0" encoding="utf-8"?>
<c:userShapes xmlns:c="http://schemas.openxmlformats.org/drawingml/2006/chart">
  <cdr:relSizeAnchor xmlns:cdr="http://schemas.openxmlformats.org/drawingml/2006/chartDrawing">
    <cdr:from>
      <cdr:x>0.04728</cdr:x>
      <cdr:y>0.03773</cdr:y>
    </cdr:from>
    <cdr:to>
      <cdr:x>0.41639</cdr:x>
      <cdr:y>0.18444</cdr:y>
    </cdr:to>
    <cdr:pic>
      <cdr:nvPicPr>
        <cdr:cNvPr id="2" name="Picture 1" descr="Image result for aws logo transparent">
          <a:extLst xmlns:a="http://schemas.openxmlformats.org/drawingml/2006/main">
            <a:ext uri="{FF2B5EF4-FFF2-40B4-BE49-F238E27FC236}">
              <a16:creationId xmlns:a16="http://schemas.microsoft.com/office/drawing/2014/main" id="{B66208F2-7B6A-4145-9AD3-0F0EC501C7FF}"/>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92737" y="70020"/>
          <a:ext cx="724045" cy="272241"/>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9.xml><?xml version="1.0" encoding="utf-8"?>
<c:userShapes xmlns:c="http://schemas.openxmlformats.org/drawingml/2006/chart">
  <cdr:relSizeAnchor xmlns:cdr="http://schemas.openxmlformats.org/drawingml/2006/chartDrawing">
    <cdr:from>
      <cdr:x>0.04914</cdr:x>
      <cdr:y>0.04944</cdr:y>
    </cdr:from>
    <cdr:to>
      <cdr:x>0.4476</cdr:x>
      <cdr:y>0.14397</cdr:y>
    </cdr:to>
    <cdr:pic>
      <cdr:nvPicPr>
        <cdr:cNvPr id="2" name="Picture 1">
          <a:extLst xmlns:a="http://schemas.openxmlformats.org/drawingml/2006/main">
            <a:ext uri="{FF2B5EF4-FFF2-40B4-BE49-F238E27FC236}">
              <a16:creationId xmlns:a16="http://schemas.microsoft.com/office/drawing/2014/main" id="{F1A7EE7D-E1EA-44B0-86B9-64D451EA713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26381" y="121033"/>
          <a:ext cx="1024739" cy="231392"/>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5084D-54C7-45AA-8B55-EBED0B32D610}" type="datetimeFigureOut">
              <a:rPr lang="en-US" smtClean="0"/>
              <a:pPr/>
              <a:t>7/26/2017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C05D4-03BF-4AA0-95A6-5190824B4699}" type="slidenum">
              <a:rPr lang="en-US" smtClean="0"/>
              <a:pPr/>
              <a:t>‹#›</a:t>
            </a:fld>
            <a:endParaRPr lang="en-US" dirty="0"/>
          </a:p>
        </p:txBody>
      </p:sp>
    </p:spTree>
    <p:extLst>
      <p:ext uri="{BB962C8B-B14F-4D97-AF65-F5344CB8AC3E}">
        <p14:creationId xmlns:p14="http://schemas.microsoft.com/office/powerpoint/2010/main" val="25587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a:t>
            </a:fld>
            <a:endParaRPr lang="en-US" dirty="0"/>
          </a:p>
        </p:txBody>
      </p:sp>
    </p:spTree>
    <p:extLst>
      <p:ext uri="{BB962C8B-B14F-4D97-AF65-F5344CB8AC3E}">
        <p14:creationId xmlns:p14="http://schemas.microsoft.com/office/powerpoint/2010/main" val="2715189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15</a:t>
            </a:fld>
            <a:endParaRPr lang="en-US" dirty="0"/>
          </a:p>
        </p:txBody>
      </p:sp>
    </p:spTree>
    <p:extLst>
      <p:ext uri="{BB962C8B-B14F-4D97-AF65-F5344CB8AC3E}">
        <p14:creationId xmlns:p14="http://schemas.microsoft.com/office/powerpoint/2010/main" val="2887038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16</a:t>
            </a:fld>
            <a:endParaRPr lang="en-US" dirty="0"/>
          </a:p>
        </p:txBody>
      </p:sp>
    </p:spTree>
    <p:extLst>
      <p:ext uri="{BB962C8B-B14F-4D97-AF65-F5344CB8AC3E}">
        <p14:creationId xmlns:p14="http://schemas.microsoft.com/office/powerpoint/2010/main" val="106142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17</a:t>
            </a:fld>
            <a:endParaRPr lang="en-US" dirty="0"/>
          </a:p>
        </p:txBody>
      </p:sp>
    </p:spTree>
    <p:extLst>
      <p:ext uri="{BB962C8B-B14F-4D97-AF65-F5344CB8AC3E}">
        <p14:creationId xmlns:p14="http://schemas.microsoft.com/office/powerpoint/2010/main" val="2177738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18</a:t>
            </a:fld>
            <a:endParaRPr lang="en-US" dirty="0"/>
          </a:p>
        </p:txBody>
      </p:sp>
    </p:spTree>
    <p:extLst>
      <p:ext uri="{BB962C8B-B14F-4D97-AF65-F5344CB8AC3E}">
        <p14:creationId xmlns:p14="http://schemas.microsoft.com/office/powerpoint/2010/main" val="3497390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19</a:t>
            </a:fld>
            <a:endParaRPr lang="en-US" dirty="0"/>
          </a:p>
        </p:txBody>
      </p:sp>
    </p:spTree>
    <p:extLst>
      <p:ext uri="{BB962C8B-B14F-4D97-AF65-F5344CB8AC3E}">
        <p14:creationId xmlns:p14="http://schemas.microsoft.com/office/powerpoint/2010/main" val="567731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20</a:t>
            </a:fld>
            <a:endParaRPr lang="en-US" dirty="0"/>
          </a:p>
        </p:txBody>
      </p:sp>
    </p:spTree>
    <p:extLst>
      <p:ext uri="{BB962C8B-B14F-4D97-AF65-F5344CB8AC3E}">
        <p14:creationId xmlns:p14="http://schemas.microsoft.com/office/powerpoint/2010/main" val="279633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21</a:t>
            </a:fld>
            <a:endParaRPr lang="en-US" dirty="0"/>
          </a:p>
        </p:txBody>
      </p:sp>
    </p:spTree>
    <p:extLst>
      <p:ext uri="{BB962C8B-B14F-4D97-AF65-F5344CB8AC3E}">
        <p14:creationId xmlns:p14="http://schemas.microsoft.com/office/powerpoint/2010/main" val="876470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22</a:t>
            </a:fld>
            <a:endParaRPr lang="en-US" dirty="0"/>
          </a:p>
        </p:txBody>
      </p:sp>
    </p:spTree>
    <p:extLst>
      <p:ext uri="{BB962C8B-B14F-4D97-AF65-F5344CB8AC3E}">
        <p14:creationId xmlns:p14="http://schemas.microsoft.com/office/powerpoint/2010/main" val="1762749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23</a:t>
            </a:fld>
            <a:endParaRPr lang="en-US" dirty="0"/>
          </a:p>
        </p:txBody>
      </p:sp>
    </p:spTree>
    <p:extLst>
      <p:ext uri="{BB962C8B-B14F-4D97-AF65-F5344CB8AC3E}">
        <p14:creationId xmlns:p14="http://schemas.microsoft.com/office/powerpoint/2010/main" val="3368086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24</a:t>
            </a:fld>
            <a:endParaRPr lang="en-US" dirty="0"/>
          </a:p>
        </p:txBody>
      </p:sp>
    </p:spTree>
    <p:extLst>
      <p:ext uri="{BB962C8B-B14F-4D97-AF65-F5344CB8AC3E}">
        <p14:creationId xmlns:p14="http://schemas.microsoft.com/office/powerpoint/2010/main" val="137257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China, more than 250 city governments have declared their interest in constructing smart cities.</a:t>
            </a:r>
          </a:p>
          <a:p>
            <a:endParaRPr lang="en-US" dirty="0"/>
          </a:p>
          <a:p>
            <a:r>
              <a:rPr lang="en-US" dirty="0"/>
              <a:t>451 Research’s Market Monitor predicts that China will emerge as cloud powerhouses in terms of</a:t>
            </a:r>
          </a:p>
          <a:p>
            <a:r>
              <a:rPr lang="en-US" dirty="0"/>
              <a:t>revenue, generating a market worth over $1.59bn in revenue, with a CAGR of 27% through 2020</a:t>
            </a:r>
          </a:p>
          <a:p>
            <a:endParaRPr lang="en-US" dirty="0"/>
          </a:p>
          <a:p>
            <a:r>
              <a:rPr lang="en-US" dirty="0"/>
              <a:t>Although global cloud providers such as AWS and Microsoft Azure are not foreign to local businesses in</a:t>
            </a:r>
          </a:p>
          <a:p>
            <a:r>
              <a:rPr lang="en-US" dirty="0"/>
              <a:t>China, they are hardly the only game in town. According to 451 Research’s Market Monitor, in China alone, there are nearly 200 cloud vendors operating or doing business in the cloud computing as-a-service</a:t>
            </a:r>
          </a:p>
          <a:p>
            <a:r>
              <a:rPr lang="en-US" dirty="0"/>
              <a:t>(</a:t>
            </a:r>
            <a:r>
              <a:rPr lang="en-US" dirty="0" err="1"/>
              <a:t>CCaaS</a:t>
            </a:r>
            <a:r>
              <a:rPr lang="en-US" dirty="0"/>
              <a:t>) market.</a:t>
            </a:r>
          </a:p>
          <a:p>
            <a:endParaRPr lang="en-US" dirty="0"/>
          </a:p>
          <a:p>
            <a:r>
              <a:rPr lang="en-US" dirty="0"/>
              <a:t>According to 451 Research’s Market Monitor, the total Cloud Computing as a Service market in China stood at $482m</a:t>
            </a:r>
            <a:r>
              <a:rPr lang="en-US" baseline="0" dirty="0"/>
              <a:t> </a:t>
            </a:r>
            <a:r>
              <a:rPr lang="en-US" dirty="0"/>
              <a:t>for 2015</a:t>
            </a:r>
          </a:p>
        </p:txBody>
      </p:sp>
      <p:sp>
        <p:nvSpPr>
          <p:cNvPr id="4" name="Slide Number Placeholder 3"/>
          <p:cNvSpPr>
            <a:spLocks noGrp="1"/>
          </p:cNvSpPr>
          <p:nvPr>
            <p:ph type="sldNum" sz="quarter" idx="10"/>
          </p:nvPr>
        </p:nvSpPr>
        <p:spPr/>
        <p:txBody>
          <a:bodyPr/>
          <a:lstStyle/>
          <a:p>
            <a:fld id="{8B2C05D4-03BF-4AA0-95A6-5190824B4699}" type="slidenum">
              <a:rPr lang="en-US" smtClean="0"/>
              <a:pPr/>
              <a:t>3</a:t>
            </a:fld>
            <a:endParaRPr lang="en-US" dirty="0"/>
          </a:p>
        </p:txBody>
      </p:sp>
    </p:spTree>
    <p:extLst>
      <p:ext uri="{BB962C8B-B14F-4D97-AF65-F5344CB8AC3E}">
        <p14:creationId xmlns:p14="http://schemas.microsoft.com/office/powerpoint/2010/main" val="1256149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25</a:t>
            </a:fld>
            <a:endParaRPr lang="en-US" dirty="0"/>
          </a:p>
        </p:txBody>
      </p:sp>
    </p:spTree>
    <p:extLst>
      <p:ext uri="{BB962C8B-B14F-4D97-AF65-F5344CB8AC3E}">
        <p14:creationId xmlns:p14="http://schemas.microsoft.com/office/powerpoint/2010/main" val="6868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26</a:t>
            </a:fld>
            <a:endParaRPr lang="en-US" dirty="0"/>
          </a:p>
        </p:txBody>
      </p:sp>
    </p:spTree>
    <p:extLst>
      <p:ext uri="{BB962C8B-B14F-4D97-AF65-F5344CB8AC3E}">
        <p14:creationId xmlns:p14="http://schemas.microsoft.com/office/powerpoint/2010/main" val="862642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Bastion host </a:t>
            </a:r>
            <a:r>
              <a:rPr lang="en-US" sz="1200" b="0" i="0" kern="1200" dirty="0">
                <a:solidFill>
                  <a:schemeClr val="tx1"/>
                </a:solidFill>
                <a:effectLst/>
                <a:latin typeface="+mn-lt"/>
                <a:ea typeface="+mn-ea"/>
                <a:cs typeface="+mn-cs"/>
              </a:rPr>
              <a:t>limits the external access to internal servers by ensuring that all </a:t>
            </a:r>
            <a:r>
              <a:rPr lang="en-US" dirty="0"/>
              <a:t>SSH</a:t>
            </a:r>
            <a:r>
              <a:rPr lang="en-US" sz="1200" b="0" i="0" kern="1200" dirty="0">
                <a:solidFill>
                  <a:schemeClr val="tx1"/>
                </a:solidFill>
                <a:effectLst/>
                <a:latin typeface="+mn-lt"/>
                <a:ea typeface="+mn-ea"/>
                <a:cs typeface="+mn-cs"/>
              </a:rPr>
              <a:t> traffic passes through the Bastion host.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Master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instances</a:t>
            </a:r>
            <a:r>
              <a:rPr lang="en-US" sz="1200" b="0" i="0" kern="1200" dirty="0">
                <a:solidFill>
                  <a:schemeClr val="tx1"/>
                </a:solidFill>
                <a:effectLst/>
                <a:latin typeface="+mn-lt"/>
                <a:ea typeface="+mn-ea"/>
                <a:cs typeface="+mn-cs"/>
              </a:rPr>
              <a:t> host the OpenShift master components such as </a:t>
            </a:r>
            <a:r>
              <a:rPr lang="en-US" sz="1200" b="0" i="0" kern="1200" dirty="0" err="1">
                <a:solidFill>
                  <a:schemeClr val="tx1"/>
                </a:solidFill>
                <a:effectLst/>
                <a:latin typeface="+mn-lt"/>
                <a:ea typeface="+mn-ea"/>
                <a:cs typeface="+mn-cs"/>
              </a:rPr>
              <a:t>etcd</a:t>
            </a:r>
            <a:r>
              <a:rPr lang="en-US" sz="1200" b="0" i="0" kern="1200" dirty="0">
                <a:solidFill>
                  <a:schemeClr val="tx1"/>
                </a:solidFill>
                <a:effectLst/>
                <a:latin typeface="+mn-lt"/>
                <a:ea typeface="+mn-ea"/>
                <a:cs typeface="+mn-cs"/>
              </a:rPr>
              <a:t> and the OpenShift API.</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instances </a:t>
            </a:r>
            <a:r>
              <a:rPr lang="en-US" sz="1200" b="0" i="0" kern="1200" dirty="0">
                <a:solidFill>
                  <a:schemeClr val="tx1"/>
                </a:solidFill>
                <a:effectLst/>
                <a:latin typeface="+mn-lt"/>
                <a:ea typeface="+mn-ea"/>
                <a:cs typeface="+mn-cs"/>
              </a:rPr>
              <a:t>are for users to deploy their containers </a:t>
            </a:r>
          </a:p>
          <a:p>
            <a:r>
              <a:rPr lang="en-US" sz="1200" b="0" i="0" kern="1200" dirty="0">
                <a:solidFill>
                  <a:schemeClr val="tx1"/>
                </a:solidFill>
                <a:effectLst/>
                <a:latin typeface="+mn-lt"/>
                <a:ea typeface="+mn-ea"/>
                <a:cs typeface="+mn-cs"/>
              </a:rPr>
              <a:t>The</a:t>
            </a:r>
            <a:r>
              <a:rPr lang="en-US" sz="1200" b="1" i="0" kern="1200" dirty="0">
                <a:solidFill>
                  <a:schemeClr val="tx1"/>
                </a:solidFill>
                <a:effectLst/>
                <a:latin typeface="+mn-lt"/>
                <a:ea typeface="+mn-ea"/>
                <a:cs typeface="+mn-cs"/>
              </a:rPr>
              <a:t> Infrastructure instances </a:t>
            </a:r>
            <a:r>
              <a:rPr lang="en-US" sz="1200" b="0" i="0" kern="1200" dirty="0">
                <a:solidFill>
                  <a:schemeClr val="tx1"/>
                </a:solidFill>
                <a:effectLst/>
                <a:latin typeface="+mn-lt"/>
                <a:ea typeface="+mn-ea"/>
                <a:cs typeface="+mn-cs"/>
              </a:rPr>
              <a:t>are used for the OpenShift router and registry. </a:t>
            </a:r>
          </a:p>
          <a:p>
            <a:r>
              <a:rPr lang="en-US" sz="1200" b="1" i="0" kern="1200" dirty="0">
                <a:solidFill>
                  <a:schemeClr val="tx1"/>
                </a:solidFill>
                <a:effectLst/>
                <a:latin typeface="+mn-lt"/>
                <a:ea typeface="+mn-ea"/>
                <a:cs typeface="+mn-cs"/>
              </a:rPr>
              <a:t>Disk</a:t>
            </a:r>
            <a:r>
              <a:rPr lang="en-US" sz="1200" b="0" i="0" kern="1200" dirty="0">
                <a:solidFill>
                  <a:schemeClr val="tx1"/>
                </a:solidFill>
                <a:effectLst/>
                <a:latin typeface="+mn-lt"/>
                <a:ea typeface="+mn-ea"/>
                <a:cs typeface="+mn-cs"/>
              </a:rPr>
              <a:t> is used for the filesystem of instances and can also be used for persistent storage in containers. </a:t>
            </a:r>
          </a:p>
          <a:p>
            <a:r>
              <a:rPr lang="en-US" b="1" dirty="0"/>
              <a:t>OSS</a:t>
            </a:r>
            <a:r>
              <a:rPr lang="en-US" sz="1200" b="0" i="0" kern="1200" dirty="0">
                <a:solidFill>
                  <a:schemeClr val="tx1"/>
                </a:solidFill>
                <a:effectLst/>
                <a:latin typeface="+mn-lt"/>
                <a:ea typeface="+mn-ea"/>
                <a:cs typeface="+mn-cs"/>
              </a:rPr>
              <a:t> is used for the persistent storage of the OpenShift registry.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network is configured to leverage three </a:t>
            </a:r>
            <a:r>
              <a:rPr lang="en-US" dirty="0"/>
              <a:t>SLBs </a:t>
            </a:r>
            <a:r>
              <a:rPr lang="en-US" sz="1200" b="0" i="0" kern="1200" dirty="0">
                <a:solidFill>
                  <a:schemeClr val="tx1"/>
                </a:solidFill>
                <a:effectLst/>
                <a:latin typeface="+mn-lt"/>
                <a:ea typeface="+mn-ea"/>
                <a:cs typeface="+mn-cs"/>
              </a:rPr>
              <a:t>for access to the OpenShift API, OpenShift console, and the OpenShift routers. </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first</a:t>
            </a:r>
            <a:r>
              <a:rPr lang="en-US" sz="1200" b="0" i="0" kern="1200" dirty="0">
                <a:solidFill>
                  <a:schemeClr val="tx1"/>
                </a:solidFill>
                <a:effectLst/>
                <a:latin typeface="+mn-lt"/>
                <a:ea typeface="+mn-ea"/>
                <a:cs typeface="+mn-cs"/>
              </a:rPr>
              <a:t> </a:t>
            </a:r>
            <a:r>
              <a:rPr lang="en-US" b="1" dirty="0"/>
              <a:t>SLB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External</a:t>
            </a:r>
            <a:r>
              <a:rPr lang="en-US" sz="1200" b="1" i="0" kern="1200" baseline="0" dirty="0">
                <a:solidFill>
                  <a:schemeClr val="tx1"/>
                </a:solidFill>
                <a:effectLst/>
                <a:latin typeface="+mn-lt"/>
                <a:ea typeface="+mn-ea"/>
                <a:cs typeface="+mn-cs"/>
              </a:rPr>
              <a:t> SLB</a:t>
            </a:r>
            <a:r>
              <a:rPr lang="en-US" sz="1200" b="0" i="0" kern="1200" dirty="0">
                <a:solidFill>
                  <a:schemeClr val="tx1"/>
                </a:solidFill>
                <a:effectLst/>
                <a:latin typeface="+mn-lt"/>
                <a:ea typeface="+mn-ea"/>
                <a:cs typeface="+mn-cs"/>
              </a:rPr>
              <a:t>) is for the OpenShift API and console access originating from outside of the cluster. </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second</a:t>
            </a:r>
            <a:r>
              <a:rPr lang="en-US" sz="1200" b="0" i="0" kern="1200" dirty="0">
                <a:solidFill>
                  <a:schemeClr val="tx1"/>
                </a:solidFill>
                <a:effectLst/>
                <a:latin typeface="+mn-lt"/>
                <a:ea typeface="+mn-ea"/>
                <a:cs typeface="+mn-cs"/>
              </a:rPr>
              <a:t> </a:t>
            </a:r>
            <a:r>
              <a:rPr lang="en-US" b="1" dirty="0"/>
              <a:t>SLB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Internal SLB</a:t>
            </a:r>
            <a:r>
              <a:rPr lang="en-US" sz="1200" b="0" i="0" kern="1200" dirty="0">
                <a:solidFill>
                  <a:schemeClr val="tx1"/>
                </a:solidFill>
                <a:effectLst/>
                <a:latin typeface="+mn-lt"/>
                <a:ea typeface="+mn-ea"/>
                <a:cs typeface="+mn-cs"/>
              </a:rPr>
              <a:t>) is for API access within the cluster. </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third SLB (Router SLB) </a:t>
            </a:r>
            <a:r>
              <a:rPr lang="en-US" sz="1200" b="0" i="0" kern="1200" dirty="0">
                <a:solidFill>
                  <a:schemeClr val="tx1"/>
                </a:solidFill>
                <a:effectLst/>
                <a:latin typeface="+mn-lt"/>
                <a:ea typeface="+mn-ea"/>
                <a:cs typeface="+mn-cs"/>
              </a:rPr>
              <a:t>is for accessing services deployed in the cluster (Pods) that have been exposed through routes.</a:t>
            </a:r>
          </a:p>
          <a:p>
            <a:r>
              <a:rPr lang="en-US" sz="1200" b="0" i="0" kern="1200" dirty="0">
                <a:solidFill>
                  <a:schemeClr val="tx1"/>
                </a:solidFill>
                <a:effectLst/>
                <a:latin typeface="+mn-lt"/>
                <a:ea typeface="+mn-ea"/>
                <a:cs typeface="+mn-cs"/>
              </a:rPr>
              <a:t>All resources are registered with </a:t>
            </a:r>
            <a:r>
              <a:rPr lang="en-US" sz="1200" b="1" i="0" kern="1200" dirty="0">
                <a:solidFill>
                  <a:schemeClr val="tx1"/>
                </a:solidFill>
                <a:effectLst/>
                <a:latin typeface="+mn-lt"/>
                <a:ea typeface="+mn-ea"/>
                <a:cs typeface="+mn-cs"/>
              </a:rPr>
              <a:t>Cloud</a:t>
            </a:r>
            <a:r>
              <a:rPr lang="en-US" sz="1200" b="1" i="0" kern="1200" baseline="0" dirty="0">
                <a:solidFill>
                  <a:schemeClr val="tx1"/>
                </a:solidFill>
                <a:effectLst/>
                <a:latin typeface="+mn-lt"/>
                <a:ea typeface="+mn-ea"/>
                <a:cs typeface="+mn-cs"/>
              </a:rPr>
              <a:t> </a:t>
            </a:r>
            <a:r>
              <a:rPr lang="en-US" b="1" dirty="0"/>
              <a:t>DNS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a:t>
            </a:r>
            <a:r>
              <a:rPr lang="en-US" sz="1200" b="0" i="0" kern="1200" dirty="0">
                <a:solidFill>
                  <a:schemeClr val="tx1"/>
                </a:solidFill>
                <a:effectLst/>
                <a:latin typeface="+mn-lt"/>
                <a:ea typeface="+mn-ea"/>
                <a:cs typeface="+mn-cs"/>
              </a:rPr>
              <a:t>: https://access.redhat.com/documentation/en-us/reference_architectures/2017/html-single/deploying_openshift_container_platform_3.5_on_amazon_web_services/#components_and_configuration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https://blog.openshift.com/openshift-container-platform-reference-architecture-implementation-guides/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36FA38-01DA-449F-B93E-1202DB5704E4}" type="slidenum">
              <a:rPr lang="en-US" smtClean="0"/>
              <a:t>31</a:t>
            </a:fld>
            <a:endParaRPr lang="en-US"/>
          </a:p>
        </p:txBody>
      </p:sp>
    </p:spTree>
    <p:extLst>
      <p:ext uri="{BB962C8B-B14F-4D97-AF65-F5344CB8AC3E}">
        <p14:creationId xmlns:p14="http://schemas.microsoft.com/office/powerpoint/2010/main" val="584101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36FA38-01DA-449F-B93E-1202DB5704E4}" type="slidenum">
              <a:rPr lang="en-US" smtClean="0"/>
              <a:t>32</a:t>
            </a:fld>
            <a:endParaRPr lang="en-US"/>
          </a:p>
        </p:txBody>
      </p:sp>
    </p:spTree>
    <p:extLst>
      <p:ext uri="{BB962C8B-B14F-4D97-AF65-F5344CB8AC3E}">
        <p14:creationId xmlns:p14="http://schemas.microsoft.com/office/powerpoint/2010/main" val="2451922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Windows Server Management Marketing</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C6816A6-1C7E-4175-819D-A7AFE9F8C3F2}" type="datetime1">
              <a:rPr lang="en-US" smtClean="0"/>
              <a:t>7/26/2017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911353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Windows Server Management Marketing</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7BCA9DE-BE84-44BE-B65B-C0BC4268CF83}" type="datetime1">
              <a:rPr lang="en-US" smtClean="0"/>
              <a:t>7/26/2017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25658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Windows Server Management Marketing</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7BCA9DE-BE84-44BE-B65B-C0BC4268CF83}" type="datetime1">
              <a:rPr lang="en-US" smtClean="0"/>
              <a:t>7/26/2017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141137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Windows Server Management Marketing</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7BCA9DE-BE84-44BE-B65B-C0BC4268CF83}" type="datetime1">
              <a:rPr lang="en-US" smtClean="0"/>
              <a:t>7/26/2017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864693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49</a:t>
            </a:fld>
            <a:endParaRPr lang="en-US" dirty="0"/>
          </a:p>
        </p:txBody>
      </p:sp>
    </p:spTree>
    <p:extLst>
      <p:ext uri="{BB962C8B-B14F-4D97-AF65-F5344CB8AC3E}">
        <p14:creationId xmlns:p14="http://schemas.microsoft.com/office/powerpoint/2010/main" val="558089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50</a:t>
            </a:fld>
            <a:endParaRPr lang="en-US" dirty="0"/>
          </a:p>
        </p:txBody>
      </p:sp>
    </p:spTree>
    <p:extLst>
      <p:ext uri="{BB962C8B-B14F-4D97-AF65-F5344CB8AC3E}">
        <p14:creationId xmlns:p14="http://schemas.microsoft.com/office/powerpoint/2010/main" val="334902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Top 13 Cloud Providers in china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https://medium.com/flow-ci/top-12-1-local-aws-alternatives-in-china-alibaba-cloud-and-beyond-20651fc133b0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451 Research’s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China, more than 250 city governments have declared their interest in constructing smart cities.</a:t>
            </a:r>
          </a:p>
          <a:p>
            <a:endParaRPr lang="en-US" dirty="0"/>
          </a:p>
          <a:p>
            <a:r>
              <a:rPr lang="en-US" dirty="0"/>
              <a:t>451 Research’s Market Monitor predicts that China will emerge as cloud powerhouses in terms of</a:t>
            </a:r>
          </a:p>
          <a:p>
            <a:r>
              <a:rPr lang="en-US" dirty="0"/>
              <a:t>revenue, generating a market worth over $1.59bn in revenue, with a CAGR of 27% through 2020</a:t>
            </a:r>
          </a:p>
          <a:p>
            <a:endParaRPr lang="en-US" dirty="0"/>
          </a:p>
          <a:p>
            <a:r>
              <a:rPr lang="en-US" dirty="0"/>
              <a:t>Although global cloud providers such as AWS and Microsoft Azure are not foreign to local businesses in</a:t>
            </a:r>
          </a:p>
          <a:p>
            <a:r>
              <a:rPr lang="en-US" dirty="0"/>
              <a:t>China, they are hardly the only game in town. According to 451 Research’s Market Monitor, in China alone, there are nearly 200 cloud vendors operating or doing business in the cloud computing as-a-service</a:t>
            </a:r>
          </a:p>
          <a:p>
            <a:r>
              <a:rPr lang="en-US" dirty="0"/>
              <a:t>(</a:t>
            </a:r>
            <a:r>
              <a:rPr lang="en-US" dirty="0" err="1"/>
              <a:t>CCaaS</a:t>
            </a:r>
            <a:r>
              <a:rPr lang="en-US" dirty="0"/>
              <a:t>) market.</a:t>
            </a:r>
          </a:p>
          <a:p>
            <a:endParaRPr lang="en-US" dirty="0"/>
          </a:p>
          <a:p>
            <a:r>
              <a:rPr lang="en-US" dirty="0"/>
              <a:t>According to 451 Research’s Market Monitor, the total Cloud Computing as a Service market in China stood at $482m</a:t>
            </a:r>
            <a:r>
              <a:rPr lang="en-US" baseline="0" dirty="0"/>
              <a:t> </a:t>
            </a:r>
            <a:r>
              <a:rPr lang="en-US" dirty="0"/>
              <a:t>for 2015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4</a:t>
            </a:fld>
            <a:endParaRPr lang="en-US" dirty="0"/>
          </a:p>
        </p:txBody>
      </p:sp>
    </p:spTree>
    <p:extLst>
      <p:ext uri="{BB962C8B-B14F-4D97-AF65-F5344CB8AC3E}">
        <p14:creationId xmlns:p14="http://schemas.microsoft.com/office/powerpoint/2010/main" val="879330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51</a:t>
            </a:fld>
            <a:endParaRPr lang="en-US" dirty="0"/>
          </a:p>
        </p:txBody>
      </p:sp>
    </p:spTree>
    <p:extLst>
      <p:ext uri="{BB962C8B-B14F-4D97-AF65-F5344CB8AC3E}">
        <p14:creationId xmlns:p14="http://schemas.microsoft.com/office/powerpoint/2010/main" val="4117788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52</a:t>
            </a:fld>
            <a:endParaRPr lang="en-US" dirty="0"/>
          </a:p>
        </p:txBody>
      </p:sp>
    </p:spTree>
    <p:extLst>
      <p:ext uri="{BB962C8B-B14F-4D97-AF65-F5344CB8AC3E}">
        <p14:creationId xmlns:p14="http://schemas.microsoft.com/office/powerpoint/2010/main" val="19125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36">
              <a:spcAft>
                <a:spcPts val="339"/>
              </a:spcAft>
              <a:defRPr/>
            </a:pPr>
            <a:endParaRPr lang="en-US" dirty="0">
              <a:latin typeface="Arial" pitchFamily="34" charset="0"/>
              <a:cs typeface="Arial" pitchFamily="34" charset="0"/>
            </a:endParaRPr>
          </a:p>
        </p:txBody>
      </p:sp>
      <p:sp>
        <p:nvSpPr>
          <p:cNvPr id="8" name="Date Placeholder 7"/>
          <p:cNvSpPr>
            <a:spLocks noGrp="1"/>
          </p:cNvSpPr>
          <p:nvPr>
            <p:ph type="dt" idx="10"/>
          </p:nvPr>
        </p:nvSpPr>
        <p:spPr/>
        <p:txBody>
          <a:bodyPr/>
          <a:lstStyle/>
          <a:p>
            <a:fld id="{F65AA4DB-35E7-4399-B709-0EA35C753B54}" type="datetime1">
              <a:rPr lang="en-US" smtClean="0"/>
              <a:t>7/26/2017</a:t>
            </a:fld>
            <a:endParaRPr lang="en-US" dirty="0"/>
          </a:p>
        </p:txBody>
      </p:sp>
      <p:sp>
        <p:nvSpPr>
          <p:cNvPr id="9" name="Footer Placeholder 8"/>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7</a:t>
            </a:fld>
            <a:endParaRPr lang="en-US" dirty="0"/>
          </a:p>
        </p:txBody>
      </p:sp>
      <p:sp>
        <p:nvSpPr>
          <p:cNvPr id="11" name="Header Placeholder 10"/>
          <p:cNvSpPr>
            <a:spLocks noGrp="1"/>
          </p:cNvSpPr>
          <p:nvPr>
            <p:ph type="hdr" sz="quarter" idx="13"/>
          </p:nvPr>
        </p:nvSpPr>
        <p:spPr/>
        <p:txBody>
          <a:bodyPr/>
          <a:lstStyle/>
          <a:p>
            <a:r>
              <a:rPr lang="en-US" dirty="0"/>
              <a:t>Windows Server Management Marketing</a:t>
            </a:r>
          </a:p>
        </p:txBody>
      </p:sp>
    </p:spTree>
    <p:extLst>
      <p:ext uri="{BB962C8B-B14F-4D97-AF65-F5344CB8AC3E}">
        <p14:creationId xmlns:p14="http://schemas.microsoft.com/office/powerpoint/2010/main" val="408205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10</a:t>
            </a:fld>
            <a:endParaRPr lang="en-US" dirty="0"/>
          </a:p>
        </p:txBody>
      </p:sp>
    </p:spTree>
    <p:extLst>
      <p:ext uri="{BB962C8B-B14F-4D97-AF65-F5344CB8AC3E}">
        <p14:creationId xmlns:p14="http://schemas.microsoft.com/office/powerpoint/2010/main" val="1152976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11</a:t>
            </a:fld>
            <a:endParaRPr lang="en-US" dirty="0"/>
          </a:p>
        </p:txBody>
      </p:sp>
    </p:spTree>
    <p:extLst>
      <p:ext uri="{BB962C8B-B14F-4D97-AF65-F5344CB8AC3E}">
        <p14:creationId xmlns:p14="http://schemas.microsoft.com/office/powerpoint/2010/main" val="1375097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12</a:t>
            </a:fld>
            <a:endParaRPr lang="en-US" dirty="0"/>
          </a:p>
        </p:txBody>
      </p:sp>
    </p:spTree>
    <p:extLst>
      <p:ext uri="{BB962C8B-B14F-4D97-AF65-F5344CB8AC3E}">
        <p14:creationId xmlns:p14="http://schemas.microsoft.com/office/powerpoint/2010/main" val="2607552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13</a:t>
            </a:fld>
            <a:endParaRPr lang="en-US" dirty="0"/>
          </a:p>
        </p:txBody>
      </p:sp>
    </p:spTree>
    <p:extLst>
      <p:ext uri="{BB962C8B-B14F-4D97-AF65-F5344CB8AC3E}">
        <p14:creationId xmlns:p14="http://schemas.microsoft.com/office/powerpoint/2010/main" val="3913322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C05D4-03BF-4AA0-95A6-5190824B4699}" type="slidenum">
              <a:rPr lang="en-US" smtClean="0"/>
              <a:pPr/>
              <a:t>14</a:t>
            </a:fld>
            <a:endParaRPr lang="en-US" dirty="0"/>
          </a:p>
        </p:txBody>
      </p:sp>
    </p:spTree>
    <p:extLst>
      <p:ext uri="{BB962C8B-B14F-4D97-AF65-F5344CB8AC3E}">
        <p14:creationId xmlns:p14="http://schemas.microsoft.com/office/powerpoint/2010/main" val="2203190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522141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311353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1606677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836" y="3106738"/>
            <a:ext cx="11155093"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20836" y="4656433"/>
            <a:ext cx="11155093"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842157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329863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2113659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142021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739654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3946450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277721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229502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D8F766-ADD9-49A4-B38A-80E8F51DC1CA}" type="datetimeFigureOut">
              <a:rPr lang="en-US" smtClean="0"/>
              <a:pPr/>
              <a:t>7/26/2017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2498845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D8F766-ADD9-49A4-B38A-80E8F51DC1CA}" type="datetimeFigureOut">
              <a:rPr lang="en-US" smtClean="0"/>
              <a:pPr/>
              <a:t>7/26/2017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0AC39-49F9-4878-BA66-B811A8331673}" type="slidenum">
              <a:rPr lang="en-US" smtClean="0"/>
              <a:pPr/>
              <a:t>‹#›</a:t>
            </a:fld>
            <a:endParaRPr lang="en-US" dirty="0"/>
          </a:p>
        </p:txBody>
      </p:sp>
    </p:spTree>
    <p:extLst>
      <p:ext uri="{BB962C8B-B14F-4D97-AF65-F5344CB8AC3E}">
        <p14:creationId xmlns:p14="http://schemas.microsoft.com/office/powerpoint/2010/main" val="2451455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2.png"/><Relationship Id="rId2" Type="http://schemas.openxmlformats.org/officeDocument/2006/relationships/notesSlide" Target="../notesSlides/notesSlide6.xml"/><Relationship Id="rId16"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41.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41.pn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41.png"/><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45.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6.png"/><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chart" Target="../charts/chart4.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image" Target="../media/image6.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hart" Target="../charts/chart7.xml"/><Relationship Id="rId5"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chart" Target="../charts/chart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10.xml"/></Relationships>
</file>

<file path=ppt/slides/_rels/slide19.xml.rels><?xml version="1.0" encoding="UTF-8" standalone="yes"?>
<Relationships xmlns="http://schemas.openxmlformats.org/package/2006/relationships"><Relationship Id="rId8" Type="http://schemas.openxmlformats.org/officeDocument/2006/relationships/chart" Target="../charts/chart12.xml"/><Relationship Id="rId13" Type="http://schemas.openxmlformats.org/officeDocument/2006/relationships/chart" Target="../charts/chart14.xml"/><Relationship Id="rId3" Type="http://schemas.openxmlformats.org/officeDocument/2006/relationships/image" Target="../media/image41.png"/><Relationship Id="rId7" Type="http://schemas.openxmlformats.org/officeDocument/2006/relationships/image" Target="../media/image6.png"/><Relationship Id="rId12"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3.png"/><Relationship Id="rId5" Type="http://schemas.openxmlformats.org/officeDocument/2006/relationships/chart" Target="../charts/chart11.xml"/><Relationship Id="rId10" Type="http://schemas.openxmlformats.org/officeDocument/2006/relationships/image" Target="../media/image2.png"/><Relationship Id="rId4" Type="http://schemas.openxmlformats.org/officeDocument/2006/relationships/image" Target="../media/image40.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gif"/><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38.png"/><Relationship Id="rId7" Type="http://schemas.openxmlformats.org/officeDocument/2006/relationships/chart" Target="../charts/chart15.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44.png"/><Relationship Id="rId5" Type="http://schemas.openxmlformats.org/officeDocument/2006/relationships/image" Target="../media/image2.png"/><Relationship Id="rId10" Type="http://schemas.openxmlformats.org/officeDocument/2006/relationships/chart" Target="../charts/chart18.xml"/><Relationship Id="rId4" Type="http://schemas.openxmlformats.org/officeDocument/2006/relationships/image" Target="../media/image6.png"/><Relationship Id="rId9" Type="http://schemas.openxmlformats.org/officeDocument/2006/relationships/chart" Target="../charts/chart17.xml"/></Relationships>
</file>

<file path=ppt/slides/_rels/slide21.xml.rels><?xml version="1.0" encoding="UTF-8" standalone="yes"?>
<Relationships xmlns="http://schemas.openxmlformats.org/package/2006/relationships"><Relationship Id="rId8" Type="http://schemas.openxmlformats.org/officeDocument/2006/relationships/chart" Target="../charts/chart20.xml"/><Relationship Id="rId3" Type="http://schemas.openxmlformats.org/officeDocument/2006/relationships/image" Target="../media/image38.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hart" Target="../charts/chart23.xml"/><Relationship Id="rId5" Type="http://schemas.openxmlformats.org/officeDocument/2006/relationships/image" Target="../media/image6.png"/><Relationship Id="rId10" Type="http://schemas.openxmlformats.org/officeDocument/2006/relationships/chart" Target="../charts/chart22.xml"/><Relationship Id="rId4" Type="http://schemas.openxmlformats.org/officeDocument/2006/relationships/chart" Target="../charts/chart19.xml"/><Relationship Id="rId9" Type="http://schemas.openxmlformats.org/officeDocument/2006/relationships/chart" Target="../charts/chart2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69.png"/><Relationship Id="rId5" Type="http://schemas.openxmlformats.org/officeDocument/2006/relationships/image" Target="../media/image65.pn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png"/><Relationship Id="rId7"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github.com/microsoft/demo-first-response-online" TargetMode="External"/><Relationship Id="rId5" Type="http://schemas.openxmlformats.org/officeDocument/2006/relationships/image" Target="../media/image70.png"/><Relationship Id="rId4" Type="http://schemas.openxmlformats.org/officeDocument/2006/relationships/image" Target="../media/image3.png"/><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84.jpe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jpg"/><Relationship Id="rId9"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2.png"/><Relationship Id="rId21" Type="http://schemas.openxmlformats.org/officeDocument/2006/relationships/image" Target="../media/image105.jpe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jpg"/><Relationship Id="rId25" Type="http://schemas.openxmlformats.org/officeDocument/2006/relationships/image" Target="../media/image109.png"/><Relationship Id="rId2" Type="http://schemas.openxmlformats.org/officeDocument/2006/relationships/image" Target="../media/image6.png"/><Relationship Id="rId16" Type="http://schemas.openxmlformats.org/officeDocument/2006/relationships/image" Target="../media/image100.jpe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95.jpeg"/><Relationship Id="rId24" Type="http://schemas.openxmlformats.org/officeDocument/2006/relationships/image" Target="../media/image108.jpg"/><Relationship Id="rId5" Type="http://schemas.openxmlformats.org/officeDocument/2006/relationships/image" Target="../media/image89.jpeg"/><Relationship Id="rId15" Type="http://schemas.openxmlformats.org/officeDocument/2006/relationships/image" Target="../media/image99.jp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4.jpeg"/><Relationship Id="rId19" Type="http://schemas.openxmlformats.org/officeDocument/2006/relationships/image" Target="../media/image103.jpg"/><Relationship Id="rId4" Type="http://schemas.openxmlformats.org/officeDocument/2006/relationships/image" Target="../media/image3.png"/><Relationship Id="rId9" Type="http://schemas.openxmlformats.org/officeDocument/2006/relationships/image" Target="../media/image93.jpeg"/><Relationship Id="rId14" Type="http://schemas.openxmlformats.org/officeDocument/2006/relationships/image" Target="../media/image98.png"/><Relationship Id="rId22" Type="http://schemas.openxmlformats.org/officeDocument/2006/relationships/image" Target="../media/image106.jpeg"/><Relationship Id="rId27" Type="http://schemas.openxmlformats.org/officeDocument/2006/relationships/image" Target="../media/image111.jp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4.png"/><Relationship Id="rId7" Type="http://schemas.openxmlformats.org/officeDocument/2006/relationships/image" Target="../media/image3.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chef.io/customers/ibm/" TargetMode="External"/><Relationship Id="rId10" Type="http://schemas.openxmlformats.org/officeDocument/2006/relationships/hyperlink" Target="https://www.ansible.com/hubfs/pdf/Ansible-Case-Study-Splunk.pdf?t=1497546883494" TargetMode="External"/><Relationship Id="rId4" Type="http://schemas.openxmlformats.org/officeDocument/2006/relationships/image" Target="../media/image115.png"/><Relationship Id="rId9" Type="http://schemas.openxmlformats.org/officeDocument/2006/relationships/hyperlink" Target="https://www.ansible.com/hubfs/pdf/Ansible-Case-Study-NASA.pdf?t=1497546883494"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contact@click2cloud.net" TargetMode="External"/><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mailto:pm@click2cloud.net" TargetMode="External"/><Relationship Id="rId10" Type="http://schemas.openxmlformats.org/officeDocument/2006/relationships/image" Target="../media/image6.png"/><Relationship Id="rId4" Type="http://schemas.openxmlformats.org/officeDocument/2006/relationships/hyperlink" Target="http://www.click2cloud.net/" TargetMode="Externa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hyperlink" Target="https://www.coscale.com/blog/docker-usage-statistics-increased-adoption-by-enterprises-and-for-production-use" TargetMode="External"/><Relationship Id="rId3" Type="http://schemas.openxmlformats.org/officeDocument/2006/relationships/hyperlink" Target="https://cote.io/2017/04/22/the-news-from-docker-land-plus-the-money-being-fought-over-notebook/" TargetMode="External"/><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solutionsreview.com/cloud-platforms/public-cloud-spending-to-double-to-141b-in-2019-according-to-idc/"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8.png"/><Relationship Id="rId12" Type="http://schemas.microsoft.com/office/2007/relationships/hdphoto" Target="../media/hdphoto2.wdp"/><Relationship Id="rId17" Type="http://schemas.openxmlformats.org/officeDocument/2006/relationships/image" Target="../media/image26.png"/><Relationship Id="rId2" Type="http://schemas.openxmlformats.org/officeDocument/2006/relationships/image" Target="../media/image6.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5" Type="http://schemas.openxmlformats.org/officeDocument/2006/relationships/image" Target="../media/image24.png"/><Relationship Id="rId10" Type="http://schemas.microsoft.com/office/2007/relationships/hdphoto" Target="../media/hdphoto1.wdp"/><Relationship Id="rId19" Type="http://schemas.openxmlformats.org/officeDocument/2006/relationships/image" Target="../media/image3.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flipH="1">
            <a:off x="486382" y="0"/>
            <a:ext cx="11705618" cy="5972784"/>
            <a:chOff x="0" y="0"/>
            <a:chExt cx="8536489" cy="4185186"/>
          </a:xfrm>
        </p:grpSpPr>
        <p:pic>
          <p:nvPicPr>
            <p:cNvPr id="32" name="Picture 31" descr="bigstock-Group-Of-Young-People-Stacking-64470934.jpg"/>
            <p:cNvPicPr>
              <a:picLocks noChangeAspect="1"/>
            </p:cNvPicPr>
            <p:nvPr/>
          </p:nvPicPr>
          <p:blipFill>
            <a:blip r:embed="rId3" cstate="print"/>
            <a:stretch>
              <a:fillRect/>
            </a:stretch>
          </p:blipFill>
          <p:spPr>
            <a:xfrm>
              <a:off x="0" y="0"/>
              <a:ext cx="5741438" cy="3992351"/>
            </a:xfrm>
            <a:prstGeom prst="rect">
              <a:avLst/>
            </a:prstGeom>
          </p:spPr>
        </p:pic>
        <p:sp>
          <p:nvSpPr>
            <p:cNvPr id="33" name="Isosceles Triangle 32"/>
            <p:cNvSpPr/>
            <p:nvPr/>
          </p:nvSpPr>
          <p:spPr>
            <a:xfrm>
              <a:off x="2962151" y="1"/>
              <a:ext cx="5574338" cy="418518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p:cNvSpPr/>
          <p:nvPr/>
        </p:nvSpPr>
        <p:spPr>
          <a:xfrm>
            <a:off x="-8" y="5833948"/>
            <a:ext cx="7261412" cy="9144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132729" y="5697583"/>
            <a:ext cx="8059271" cy="11604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6203576"/>
            <a:ext cx="7261412" cy="65442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p:cNvSpPr/>
          <p:nvPr/>
        </p:nvSpPr>
        <p:spPr>
          <a:xfrm>
            <a:off x="3218330" y="5417651"/>
            <a:ext cx="1821270" cy="1284708"/>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4536" y="2973681"/>
            <a:ext cx="6365462" cy="1055810"/>
          </a:xfrm>
          <a:custGeom>
            <a:avLst/>
            <a:gdLst>
              <a:gd name="connsiteX0" fmla="*/ 0 w 6244619"/>
              <a:gd name="connsiteY0" fmla="*/ 0 h 830997"/>
              <a:gd name="connsiteX1" fmla="*/ 6244619 w 6244619"/>
              <a:gd name="connsiteY1" fmla="*/ 0 h 830997"/>
              <a:gd name="connsiteX2" fmla="*/ 6244619 w 6244619"/>
              <a:gd name="connsiteY2" fmla="*/ 830997 h 830997"/>
              <a:gd name="connsiteX3" fmla="*/ 0 w 6244619"/>
              <a:gd name="connsiteY3" fmla="*/ 830997 h 830997"/>
              <a:gd name="connsiteX4" fmla="*/ 0 w 6244619"/>
              <a:gd name="connsiteY4" fmla="*/ 0 h 830997"/>
              <a:gd name="connsiteX0" fmla="*/ 0 w 6244619"/>
              <a:gd name="connsiteY0" fmla="*/ 0 h 830997"/>
              <a:gd name="connsiteX1" fmla="*/ 5762019 w 6244619"/>
              <a:gd name="connsiteY1" fmla="*/ 63500 h 830997"/>
              <a:gd name="connsiteX2" fmla="*/ 6244619 w 6244619"/>
              <a:gd name="connsiteY2" fmla="*/ 830997 h 830997"/>
              <a:gd name="connsiteX3" fmla="*/ 0 w 6244619"/>
              <a:gd name="connsiteY3" fmla="*/ 830997 h 830997"/>
              <a:gd name="connsiteX4" fmla="*/ 0 w 6244619"/>
              <a:gd name="connsiteY4" fmla="*/ 0 h 830997"/>
              <a:gd name="connsiteX0" fmla="*/ 0 w 6244619"/>
              <a:gd name="connsiteY0" fmla="*/ 12700 h 843697"/>
              <a:gd name="connsiteX1" fmla="*/ 5698519 w 6244619"/>
              <a:gd name="connsiteY1" fmla="*/ 0 h 843697"/>
              <a:gd name="connsiteX2" fmla="*/ 6244619 w 6244619"/>
              <a:gd name="connsiteY2" fmla="*/ 843697 h 843697"/>
              <a:gd name="connsiteX3" fmla="*/ 0 w 6244619"/>
              <a:gd name="connsiteY3" fmla="*/ 843697 h 843697"/>
              <a:gd name="connsiteX4" fmla="*/ 0 w 6244619"/>
              <a:gd name="connsiteY4" fmla="*/ 12700 h 843697"/>
              <a:gd name="connsiteX0" fmla="*/ 0 w 6244619"/>
              <a:gd name="connsiteY0" fmla="*/ 0 h 830997"/>
              <a:gd name="connsiteX1" fmla="*/ 5711219 w 6244619"/>
              <a:gd name="connsiteY1" fmla="*/ 12700 h 830997"/>
              <a:gd name="connsiteX2" fmla="*/ 6244619 w 6244619"/>
              <a:gd name="connsiteY2" fmla="*/ 830997 h 830997"/>
              <a:gd name="connsiteX3" fmla="*/ 0 w 6244619"/>
              <a:gd name="connsiteY3" fmla="*/ 830997 h 830997"/>
              <a:gd name="connsiteX4" fmla="*/ 0 w 6244619"/>
              <a:gd name="connsiteY4" fmla="*/ 0 h 830997"/>
              <a:gd name="connsiteX0" fmla="*/ 0 w 6244619"/>
              <a:gd name="connsiteY0" fmla="*/ 0 h 830997"/>
              <a:gd name="connsiteX1" fmla="*/ 5711219 w 6244619"/>
              <a:gd name="connsiteY1" fmla="*/ 12700 h 830997"/>
              <a:gd name="connsiteX2" fmla="*/ 6244619 w 6244619"/>
              <a:gd name="connsiteY2" fmla="*/ 830997 h 830997"/>
              <a:gd name="connsiteX3" fmla="*/ 0 w 6244619"/>
              <a:gd name="connsiteY3" fmla="*/ 830997 h 830997"/>
              <a:gd name="connsiteX4" fmla="*/ 0 w 6244619"/>
              <a:gd name="connsiteY4" fmla="*/ 0 h 830997"/>
              <a:gd name="connsiteX0" fmla="*/ 0 w 6244619"/>
              <a:gd name="connsiteY0" fmla="*/ 0 h 830997"/>
              <a:gd name="connsiteX1" fmla="*/ 5711219 w 6244619"/>
              <a:gd name="connsiteY1" fmla="*/ 12700 h 830997"/>
              <a:gd name="connsiteX2" fmla="*/ 6244619 w 6244619"/>
              <a:gd name="connsiteY2" fmla="*/ 830997 h 830997"/>
              <a:gd name="connsiteX3" fmla="*/ 0 w 6244619"/>
              <a:gd name="connsiteY3" fmla="*/ 830997 h 830997"/>
              <a:gd name="connsiteX4" fmla="*/ 0 w 6244619"/>
              <a:gd name="connsiteY4" fmla="*/ 0 h 830997"/>
              <a:gd name="connsiteX0" fmla="*/ 0 w 6244619"/>
              <a:gd name="connsiteY0" fmla="*/ 0 h 830997"/>
              <a:gd name="connsiteX1" fmla="*/ 5711219 w 6244619"/>
              <a:gd name="connsiteY1" fmla="*/ 12700 h 830997"/>
              <a:gd name="connsiteX2" fmla="*/ 6244619 w 6244619"/>
              <a:gd name="connsiteY2" fmla="*/ 830997 h 830997"/>
              <a:gd name="connsiteX3" fmla="*/ 0 w 6244619"/>
              <a:gd name="connsiteY3" fmla="*/ 830997 h 830997"/>
              <a:gd name="connsiteX4" fmla="*/ 0 w 6244619"/>
              <a:gd name="connsiteY4" fmla="*/ 0 h 830997"/>
              <a:gd name="connsiteX0" fmla="*/ 0 w 6244619"/>
              <a:gd name="connsiteY0" fmla="*/ 0 h 830997"/>
              <a:gd name="connsiteX1" fmla="*/ 5711219 w 6244619"/>
              <a:gd name="connsiteY1" fmla="*/ 5080 h 830997"/>
              <a:gd name="connsiteX2" fmla="*/ 6244619 w 6244619"/>
              <a:gd name="connsiteY2" fmla="*/ 830997 h 830997"/>
              <a:gd name="connsiteX3" fmla="*/ 0 w 6244619"/>
              <a:gd name="connsiteY3" fmla="*/ 830997 h 830997"/>
              <a:gd name="connsiteX4" fmla="*/ 0 w 6244619"/>
              <a:gd name="connsiteY4" fmla="*/ 0 h 830997"/>
              <a:gd name="connsiteX0" fmla="*/ 0 w 6244619"/>
              <a:gd name="connsiteY0" fmla="*/ 0 h 830997"/>
              <a:gd name="connsiteX1" fmla="*/ 5584610 w 6244619"/>
              <a:gd name="connsiteY1" fmla="*/ 5080 h 830997"/>
              <a:gd name="connsiteX2" fmla="*/ 6244619 w 6244619"/>
              <a:gd name="connsiteY2" fmla="*/ 830997 h 830997"/>
              <a:gd name="connsiteX3" fmla="*/ 0 w 6244619"/>
              <a:gd name="connsiteY3" fmla="*/ 830997 h 830997"/>
              <a:gd name="connsiteX4" fmla="*/ 0 w 6244619"/>
              <a:gd name="connsiteY4" fmla="*/ 0 h 830997"/>
              <a:gd name="connsiteX0" fmla="*/ 0 w 6244619"/>
              <a:gd name="connsiteY0" fmla="*/ 0 h 830997"/>
              <a:gd name="connsiteX1" fmla="*/ 5568735 w 6244619"/>
              <a:gd name="connsiteY1" fmla="*/ 2581 h 830997"/>
              <a:gd name="connsiteX2" fmla="*/ 6244619 w 6244619"/>
              <a:gd name="connsiteY2" fmla="*/ 830997 h 830997"/>
              <a:gd name="connsiteX3" fmla="*/ 0 w 6244619"/>
              <a:gd name="connsiteY3" fmla="*/ 830997 h 830997"/>
              <a:gd name="connsiteX4" fmla="*/ 0 w 6244619"/>
              <a:gd name="connsiteY4" fmla="*/ 0 h 830997"/>
              <a:gd name="connsiteX0" fmla="*/ 0 w 6244619"/>
              <a:gd name="connsiteY0" fmla="*/ 0 h 830997"/>
              <a:gd name="connsiteX1" fmla="*/ 5626933 w 6244619"/>
              <a:gd name="connsiteY1" fmla="*/ 2581 h 830997"/>
              <a:gd name="connsiteX2" fmla="*/ 6244619 w 6244619"/>
              <a:gd name="connsiteY2" fmla="*/ 830997 h 830997"/>
              <a:gd name="connsiteX3" fmla="*/ 0 w 6244619"/>
              <a:gd name="connsiteY3" fmla="*/ 830997 h 830997"/>
              <a:gd name="connsiteX4" fmla="*/ 0 w 6244619"/>
              <a:gd name="connsiteY4" fmla="*/ 0 h 830997"/>
              <a:gd name="connsiteX0" fmla="*/ 0 w 6296477"/>
              <a:gd name="connsiteY0" fmla="*/ 0 h 834746"/>
              <a:gd name="connsiteX1" fmla="*/ 5626933 w 6296477"/>
              <a:gd name="connsiteY1" fmla="*/ 2581 h 834746"/>
              <a:gd name="connsiteX2" fmla="*/ 6296477 w 6296477"/>
              <a:gd name="connsiteY2" fmla="*/ 834746 h 834746"/>
              <a:gd name="connsiteX3" fmla="*/ 0 w 6296477"/>
              <a:gd name="connsiteY3" fmla="*/ 830997 h 834746"/>
              <a:gd name="connsiteX4" fmla="*/ 0 w 6296477"/>
              <a:gd name="connsiteY4" fmla="*/ 0 h 834746"/>
              <a:gd name="connsiteX0" fmla="*/ 0 w 6301191"/>
              <a:gd name="connsiteY0" fmla="*/ 0 h 830998"/>
              <a:gd name="connsiteX1" fmla="*/ 5626933 w 6301191"/>
              <a:gd name="connsiteY1" fmla="*/ 2581 h 830998"/>
              <a:gd name="connsiteX2" fmla="*/ 6301191 w 6301191"/>
              <a:gd name="connsiteY2" fmla="*/ 830998 h 830998"/>
              <a:gd name="connsiteX3" fmla="*/ 0 w 6301191"/>
              <a:gd name="connsiteY3" fmla="*/ 830997 h 830998"/>
              <a:gd name="connsiteX4" fmla="*/ 0 w 6301191"/>
              <a:gd name="connsiteY4" fmla="*/ 0 h 83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1191" h="830998">
                <a:moveTo>
                  <a:pt x="0" y="0"/>
                </a:moveTo>
                <a:lnTo>
                  <a:pt x="5626933" y="2581"/>
                </a:lnTo>
                <a:lnTo>
                  <a:pt x="6301191" y="830998"/>
                </a:lnTo>
                <a:lnTo>
                  <a:pt x="0" y="830997"/>
                </a:lnTo>
                <a:lnTo>
                  <a:pt x="0" y="0"/>
                </a:lnTo>
                <a:close/>
              </a:path>
            </a:pathLst>
          </a:custGeom>
          <a:solidFill>
            <a:schemeClr val="tx2">
              <a:lumMod val="20000"/>
              <a:lumOff val="80000"/>
            </a:schemeClr>
          </a:solidFill>
        </p:spPr>
        <p:txBody>
          <a:bodyPr wrap="square" rtlCol="0" anchor="ctr" anchorCtr="0">
            <a:noAutofit/>
          </a:bodyPr>
          <a:lstStyle/>
          <a:p>
            <a:r>
              <a:rPr lang="en-US" sz="2400" dirty="0">
                <a:latin typeface="Segoe UI Light" panose="020B0502040204020203" pitchFamily="34" charset="0"/>
                <a:cs typeface="Segoe UI Light" panose="020B0502040204020203" pitchFamily="34" charset="0"/>
              </a:rPr>
              <a:t>Huawei VS AWS</a:t>
            </a:r>
          </a:p>
          <a:p>
            <a:r>
              <a:rPr lang="en-US" sz="2400" dirty="0">
                <a:latin typeface="Segoe UI Light" panose="020B0502040204020203" pitchFamily="34" charset="0"/>
                <a:cs typeface="Segoe UI Light" panose="020B0502040204020203" pitchFamily="34" charset="0"/>
              </a:rPr>
              <a:t>Compete Analysis and Business Case</a:t>
            </a:r>
          </a:p>
        </p:txBody>
      </p:sp>
      <p:sp>
        <p:nvSpPr>
          <p:cNvPr id="20" name="Rectangle 19"/>
          <p:cNvSpPr/>
          <p:nvPr/>
        </p:nvSpPr>
        <p:spPr>
          <a:xfrm>
            <a:off x="1097971" y="6303378"/>
            <a:ext cx="2561778" cy="490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050" dirty="0">
                <a:solidFill>
                  <a:schemeClr val="bg1"/>
                </a:solidFill>
                <a:latin typeface="Segoe UI Light" panose="020B0502040204020203" pitchFamily="34" charset="0"/>
                <a:cs typeface="Segoe UI Light" panose="020B0502040204020203" pitchFamily="34" charset="0"/>
              </a:rPr>
              <a:t>1000 124th Ave NE</a:t>
            </a:r>
          </a:p>
          <a:p>
            <a:r>
              <a:rPr lang="it-IT" sz="1050" dirty="0">
                <a:solidFill>
                  <a:schemeClr val="bg1"/>
                </a:solidFill>
                <a:latin typeface="Segoe UI Light" panose="020B0502040204020203" pitchFamily="34" charset="0"/>
                <a:cs typeface="Segoe UI Light" panose="020B0502040204020203" pitchFamily="34" charset="0"/>
              </a:rPr>
              <a:t>Bellevue, WA 98005, USA.</a:t>
            </a:r>
          </a:p>
          <a:p>
            <a:r>
              <a:rPr lang="en-IN" sz="1050" dirty="0">
                <a:solidFill>
                  <a:schemeClr val="bg1"/>
                </a:solidFill>
                <a:latin typeface="Segoe UI Light" panose="020B0502040204020203" pitchFamily="34" charset="0"/>
                <a:cs typeface="Segoe UI Light" panose="020B0502040204020203" pitchFamily="34" charset="0"/>
              </a:rPr>
              <a:t>pm@click2cloud.net  | + 1 425 749 7495  </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773" y="6338033"/>
            <a:ext cx="1541917" cy="421462"/>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54419" y="6233995"/>
            <a:ext cx="520560" cy="454595"/>
          </a:xfrm>
          <a:prstGeom prst="rect">
            <a:avLst/>
          </a:prstGeom>
        </p:spPr>
      </p:pic>
      <p:sp>
        <p:nvSpPr>
          <p:cNvPr id="24" name="TextBox 23"/>
          <p:cNvSpPr txBox="1"/>
          <p:nvPr/>
        </p:nvSpPr>
        <p:spPr>
          <a:xfrm>
            <a:off x="10361037" y="6255905"/>
            <a:ext cx="1877353" cy="492443"/>
          </a:xfrm>
          <a:prstGeom prst="rect">
            <a:avLst/>
          </a:prstGeom>
          <a:noFill/>
        </p:spPr>
        <p:txBody>
          <a:bodyPr wrap="square" rtlCol="0">
            <a:spAutoFit/>
          </a:bodyPr>
          <a:lstStyle/>
          <a:p>
            <a:r>
              <a:rPr lang="en-US" sz="1400" dirty="0"/>
              <a:t>Red Hat ISV</a:t>
            </a:r>
          </a:p>
          <a:p>
            <a:r>
              <a:rPr lang="en-US" sz="1200" dirty="0"/>
              <a:t>and Advanced Partner</a:t>
            </a:r>
          </a:p>
        </p:txBody>
      </p:sp>
      <p:pic>
        <p:nvPicPr>
          <p:cNvPr id="67" name="Picture 4" descr="http://vignette4.wikia.nocookie.net/uncyclopedia/images/a/a5/US_flag.png/revision/latest?cb=2005120900115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157" y="6303378"/>
            <a:ext cx="932591" cy="490776"/>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3640699" y="6306390"/>
            <a:ext cx="3620705" cy="484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defRPr sz="1050">
                <a:solidFill>
                  <a:schemeClr val="bg1"/>
                </a:solidFill>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2"/>
            <a:r>
              <a:rPr lang="en-US" sz="1050" dirty="0">
                <a:latin typeface="Segoe UI Light" panose="020B0502040204020203" pitchFamily="34" charset="0"/>
                <a:cs typeface="Segoe UI Light" panose="020B0502040204020203" pitchFamily="34" charset="0"/>
              </a:rPr>
              <a:t>V-8, Laxmi Nagar, </a:t>
            </a:r>
          </a:p>
          <a:p>
            <a:pPr lvl="2"/>
            <a:r>
              <a:rPr lang="en-US" sz="1050" dirty="0">
                <a:latin typeface="Segoe UI Light" panose="020B0502040204020203" pitchFamily="34" charset="0"/>
                <a:cs typeface="Segoe UI Light" panose="020B0502040204020203" pitchFamily="34" charset="0"/>
              </a:rPr>
              <a:t>Nagpur – 440022</a:t>
            </a:r>
          </a:p>
          <a:p>
            <a:pPr lvl="2"/>
            <a:r>
              <a:rPr lang="en-US" sz="1050" dirty="0">
                <a:solidFill>
                  <a:schemeClr val="bg1"/>
                </a:solidFill>
                <a:latin typeface="Segoe UI Light" panose="020B0502040204020203" pitchFamily="34" charset="0"/>
                <a:cs typeface="Segoe UI Light" panose="020B0502040204020203" pitchFamily="34" charset="0"/>
              </a:rPr>
              <a:t>contact@click2cloud.net | </a:t>
            </a:r>
            <a:r>
              <a:rPr lang="en-US" sz="1050" dirty="0"/>
              <a:t>+91-712-3207999</a:t>
            </a:r>
            <a:endParaRPr lang="en-US" sz="1050" dirty="0">
              <a:latin typeface="Segoe UI Light" panose="020B0502040204020203" pitchFamily="34" charset="0"/>
              <a:cs typeface="Segoe UI Light" panose="020B0502040204020203" pitchFamily="34" charset="0"/>
            </a:endParaRPr>
          </a:p>
        </p:txBody>
      </p:sp>
      <p:pic>
        <p:nvPicPr>
          <p:cNvPr id="70" name="Picture 8" descr="http://www.clker.com/cliparts/J/6/u/w/s/M/flag-of-india-hi.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0763" y="6303379"/>
            <a:ext cx="736164" cy="490776"/>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524536" y="2369110"/>
            <a:ext cx="5455159" cy="584775"/>
          </a:xfrm>
          <a:prstGeom prst="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Cloud Infrastructure Automation, and </a:t>
            </a:r>
          </a:p>
          <a:p>
            <a:r>
              <a:rPr lang="en-US" sz="1600" dirty="0">
                <a:latin typeface="Segoe UI Light" panose="020B0502040204020203" pitchFamily="34" charset="0"/>
                <a:cs typeface="Segoe UI Light" panose="020B0502040204020203" pitchFamily="34" charset="0"/>
              </a:rPr>
              <a:t>Cloud Migration Technology Company</a:t>
            </a:r>
          </a:p>
        </p:txBody>
      </p:sp>
      <p:pic>
        <p:nvPicPr>
          <p:cNvPr id="47" name="Picture 2" descr="C:\Users\nilesh.nagose\Desktop\Click2Cloud\Logo\Final Logo\click2cloud-logo-lightBG-250x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9102" y="1444799"/>
            <a:ext cx="984934" cy="78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64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5884" y="1272539"/>
            <a:ext cx="1964103" cy="3867871"/>
          </a:xfrm>
          <a:prstGeom prst="rect">
            <a:avLst/>
          </a:prstGeom>
          <a:noFill/>
          <a:ln>
            <a:solidFill>
              <a:srgbClr val="00B0F0"/>
            </a:solidFill>
          </a:ln>
        </p:spPr>
        <p:txBody>
          <a:bodyPr wrap="square" lIns="182880" rtlCol="0">
            <a:noAutofit/>
          </a:bodyPr>
          <a:lstStyle/>
          <a:p>
            <a:endParaRPr lang="en-IN" dirty="0">
              <a:solidFill>
                <a:schemeClr val="tx1">
                  <a:lumMod val="95000"/>
                  <a:lumOff val="5000"/>
                </a:schemeClr>
              </a:solidFill>
              <a:latin typeface="Segoe UI Light" panose="020B0502040204020203" pitchFamily="34" charset="0"/>
              <a:cs typeface="Segoe UI Light" panose="020B0502040204020203" pitchFamily="34" charset="0"/>
            </a:endParaRPr>
          </a:p>
          <a:p>
            <a:r>
              <a:rPr lang="en-IN" dirty="0">
                <a:solidFill>
                  <a:schemeClr val="tx1">
                    <a:lumMod val="95000"/>
                    <a:lumOff val="5000"/>
                  </a:schemeClr>
                </a:solidFill>
                <a:latin typeface="Segoe UI Light" panose="020B0502040204020203" pitchFamily="34" charset="0"/>
                <a:cs typeface="Segoe UI Light" panose="020B0502040204020203" pitchFamily="34" charset="0"/>
              </a:rPr>
              <a:t>The Above Chart Shows the % wise listing of frequently used services of AWS. </a:t>
            </a:r>
          </a:p>
          <a:p>
            <a:endParaRPr lang="en-IN" dirty="0">
              <a:solidFill>
                <a:schemeClr val="tx1">
                  <a:lumMod val="95000"/>
                  <a:lumOff val="5000"/>
                </a:schemeClr>
              </a:solidFill>
              <a:latin typeface="Segoe UI Light" panose="020B0502040204020203" pitchFamily="34" charset="0"/>
              <a:cs typeface="Segoe UI Light" panose="020B0502040204020203" pitchFamily="34" charset="0"/>
            </a:endParaRPr>
          </a:p>
          <a:p>
            <a:r>
              <a:rPr lang="en-IN" dirty="0">
                <a:solidFill>
                  <a:schemeClr val="tx1">
                    <a:lumMod val="95000"/>
                    <a:lumOff val="5000"/>
                  </a:schemeClr>
                </a:solidFill>
                <a:latin typeface="Segoe UI Light" panose="020B0502040204020203" pitchFamily="34" charset="0"/>
                <a:cs typeface="Segoe UI Light" panose="020B0502040204020203" pitchFamily="34" charset="0"/>
              </a:rPr>
              <a:t>Huawei can take this as a reference and prioritise the services they need to focus on.</a:t>
            </a:r>
          </a:p>
        </p:txBody>
      </p:sp>
      <p:pic>
        <p:nvPicPr>
          <p:cNvPr id="8" name="Picture 4" descr="Image result for aw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5660" y="3493731"/>
            <a:ext cx="1807460" cy="6796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2" name="Group 11"/>
          <p:cNvGrpSpPr/>
          <p:nvPr/>
        </p:nvGrpSpPr>
        <p:grpSpPr>
          <a:xfrm>
            <a:off x="2429987" y="6133440"/>
            <a:ext cx="2853484" cy="555264"/>
            <a:chOff x="1000745" y="2443309"/>
            <a:chExt cx="4367153" cy="849815"/>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4" name="TextBox 13"/>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5" name="Rectangle 14"/>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6" name="Right Triangle 15"/>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7" name="TextBox 16"/>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19" name="Title 1"/>
          <p:cNvSpPr txBox="1">
            <a:spLocks/>
          </p:cNvSpPr>
          <p:nvPr/>
        </p:nvSpPr>
        <p:spPr>
          <a:xfrm>
            <a:off x="519114" y="228649"/>
            <a:ext cx="11149013" cy="664797"/>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dirty="0">
                <a:solidFill>
                  <a:schemeClr val="bg1">
                    <a:lumMod val="10000"/>
                  </a:schemeClr>
                </a:solidFill>
                <a:cs typeface="Segoe UI Light" panose="020B0502040204020203" pitchFamily="34" charset="0"/>
              </a:rPr>
              <a:t>AWS Frequently Used Services</a:t>
            </a:r>
          </a:p>
        </p:txBody>
      </p:sp>
      <p:pic>
        <p:nvPicPr>
          <p:cNvPr id="20" name="Picture 2" descr="C:\Users\nilesh.nagose\Desktop\Click2Cloud\Logo\Final Logo\click2cloud-logo-lightBG-250x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Chart 20"/>
          <p:cNvGraphicFramePr>
            <a:graphicFrameLocks/>
          </p:cNvGraphicFramePr>
          <p:nvPr>
            <p:extLst>
              <p:ext uri="{D42A27DB-BD31-4B8C-83A1-F6EECF244321}">
                <p14:modId xmlns:p14="http://schemas.microsoft.com/office/powerpoint/2010/main" val="2999273289"/>
              </p:ext>
            </p:extLst>
          </p:nvPr>
        </p:nvGraphicFramePr>
        <p:xfrm>
          <a:off x="4621427" y="1114025"/>
          <a:ext cx="7344158" cy="402638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6603615"/>
              </p:ext>
            </p:extLst>
          </p:nvPr>
        </p:nvGraphicFramePr>
        <p:xfrm>
          <a:off x="2527845" y="1272539"/>
          <a:ext cx="1995724" cy="3911803"/>
        </p:xfrm>
        <a:graphic>
          <a:graphicData uri="http://schemas.openxmlformats.org/drawingml/2006/table">
            <a:tbl>
              <a:tblPr>
                <a:tableStyleId>{5C22544A-7EE6-4342-B048-85BDC9FD1C3A}</a:tableStyleId>
              </a:tblPr>
              <a:tblGrid>
                <a:gridCol w="1995724">
                  <a:extLst>
                    <a:ext uri="{9D8B030D-6E8A-4147-A177-3AD203B41FA5}">
                      <a16:colId xmlns:a16="http://schemas.microsoft.com/office/drawing/2014/main" val="1222775566"/>
                    </a:ext>
                  </a:extLst>
                </a:gridCol>
              </a:tblGrid>
              <a:tr h="356561">
                <a:tc>
                  <a:txBody>
                    <a:bodyPr/>
                    <a:lstStyle/>
                    <a:p>
                      <a:pPr algn="r" fontAlgn="b"/>
                      <a:r>
                        <a:rPr lang="en-US" sz="1400" u="none" strike="noStrike" dirty="0">
                          <a:solidFill>
                            <a:schemeClr val="bg1"/>
                          </a:solidFill>
                          <a:effectLst/>
                          <a:latin typeface="Segoe UI Light" panose="020B0502040204020203" pitchFamily="34" charset="0"/>
                          <a:cs typeface="Segoe UI Light" panose="020B0502040204020203" pitchFamily="34" charset="0"/>
                        </a:rPr>
                        <a:t>Huawei Services</a:t>
                      </a:r>
                      <a:endParaRPr lang="en-US" sz="1400" b="0" i="0" u="none" strike="noStrike" dirty="0">
                        <a:solidFill>
                          <a:schemeClr val="bg1"/>
                        </a:solidFill>
                        <a:effectLst/>
                        <a:latin typeface="Segoe UI Light" panose="020B0502040204020203" pitchFamily="34" charset="0"/>
                        <a:cs typeface="Segoe UI Light" panose="020B0502040204020203" pitchFamily="34" charset="0"/>
                      </a:endParaRPr>
                    </a:p>
                  </a:txBody>
                  <a:tcPr anchor="ctr">
                    <a:solidFill>
                      <a:srgbClr val="002060"/>
                    </a:solidFill>
                  </a:tcPr>
                </a:tc>
                <a:extLst>
                  <a:ext uri="{0D108BD9-81ED-4DB2-BD59-A6C34878D82A}">
                    <a16:rowId xmlns:a16="http://schemas.microsoft.com/office/drawing/2014/main" val="3978121037"/>
                  </a:ext>
                </a:extLst>
              </a:tr>
              <a:tr h="308707">
                <a:tc>
                  <a:txBody>
                    <a:bodyPr/>
                    <a:lstStyle/>
                    <a:p>
                      <a:pPr algn="r" fontAlgn="b"/>
                      <a:r>
                        <a:rPr lang="en-US" sz="1400" u="none" strike="noStrike" dirty="0">
                          <a:effectLst/>
                          <a:latin typeface="Segoe UI Light" panose="020B0502040204020203" pitchFamily="34" charset="0"/>
                          <a:cs typeface="Segoe UI Light" panose="020B0502040204020203" pitchFamily="34" charset="0"/>
                        </a:rPr>
                        <a:t>OBS</a:t>
                      </a:r>
                      <a:endParaRPr lang="en-US"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9525" marR="9525" marT="9525" marB="0" anchor="b">
                    <a:noFill/>
                  </a:tcPr>
                </a:tc>
                <a:extLst>
                  <a:ext uri="{0D108BD9-81ED-4DB2-BD59-A6C34878D82A}">
                    <a16:rowId xmlns:a16="http://schemas.microsoft.com/office/drawing/2014/main" val="2605118896"/>
                  </a:ext>
                </a:extLst>
              </a:tr>
              <a:tr h="308707">
                <a:tc>
                  <a:txBody>
                    <a:bodyPr/>
                    <a:lstStyle/>
                    <a:p>
                      <a:pPr algn="r" fontAlgn="b"/>
                      <a:r>
                        <a:rPr lang="en-US" sz="1400" u="none" strike="noStrike" dirty="0">
                          <a:effectLst/>
                          <a:latin typeface="Segoe UI Light" panose="020B0502040204020203" pitchFamily="34" charset="0"/>
                          <a:cs typeface="Segoe UI Light" panose="020B0502040204020203" pitchFamily="34" charset="0"/>
                        </a:rPr>
                        <a:t>ECS</a:t>
                      </a:r>
                      <a:endParaRPr lang="en-US"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9525" marR="9525" marT="9525" marB="0" anchor="b">
                    <a:noFill/>
                  </a:tcPr>
                </a:tc>
                <a:extLst>
                  <a:ext uri="{0D108BD9-81ED-4DB2-BD59-A6C34878D82A}">
                    <a16:rowId xmlns:a16="http://schemas.microsoft.com/office/drawing/2014/main" val="4186457095"/>
                  </a:ext>
                </a:extLst>
              </a:tr>
              <a:tr h="308707">
                <a:tc>
                  <a:txBody>
                    <a:bodyPr/>
                    <a:lstStyle/>
                    <a:p>
                      <a:pPr algn="r" fontAlgn="b"/>
                      <a:r>
                        <a:rPr lang="en-US" sz="1400" b="0" i="0" u="none" strike="noStrike" dirty="0">
                          <a:solidFill>
                            <a:schemeClr val="dk1"/>
                          </a:solidFill>
                          <a:effectLst/>
                          <a:latin typeface="Segoe UI Light" panose="020B0502040204020203" pitchFamily="34" charset="0"/>
                          <a:cs typeface="Segoe UI Light" panose="020B0502040204020203" pitchFamily="34" charset="0"/>
                        </a:rPr>
                        <a:t>-NA-</a:t>
                      </a:r>
                      <a:endParaRPr lang="en-US"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9525" marR="9525" marT="9525" marB="0" anchor="b">
                    <a:noFill/>
                  </a:tcPr>
                </a:tc>
                <a:extLst>
                  <a:ext uri="{0D108BD9-81ED-4DB2-BD59-A6C34878D82A}">
                    <a16:rowId xmlns:a16="http://schemas.microsoft.com/office/drawing/2014/main" val="3181985906"/>
                  </a:ext>
                </a:extLst>
              </a:tr>
              <a:tr h="308707">
                <a:tc>
                  <a:txBody>
                    <a:bodyPr/>
                    <a:lstStyle/>
                    <a:p>
                      <a:pPr algn="r" fontAlgn="b"/>
                      <a:r>
                        <a:rPr lang="en-US" sz="1400" u="none" strike="noStrike" dirty="0">
                          <a:effectLst/>
                          <a:latin typeface="Segoe UI Light" panose="020B0502040204020203" pitchFamily="34" charset="0"/>
                          <a:cs typeface="Segoe UI Light" panose="020B0502040204020203" pitchFamily="34" charset="0"/>
                        </a:rPr>
                        <a:t>Simple</a:t>
                      </a:r>
                      <a:r>
                        <a:rPr lang="en-US" sz="1400" u="none" strike="noStrike" baseline="0" dirty="0">
                          <a:effectLst/>
                          <a:latin typeface="Segoe UI Light" panose="020B0502040204020203" pitchFamily="34" charset="0"/>
                          <a:cs typeface="Segoe UI Light" panose="020B0502040204020203" pitchFamily="34" charset="0"/>
                        </a:rPr>
                        <a:t> </a:t>
                      </a:r>
                      <a:r>
                        <a:rPr lang="en-US" sz="1400" u="none" strike="noStrike" dirty="0">
                          <a:effectLst/>
                          <a:latin typeface="Segoe UI Light" panose="020B0502040204020203" pitchFamily="34" charset="0"/>
                          <a:cs typeface="Segoe UI Light" panose="020B0502040204020203" pitchFamily="34" charset="0"/>
                        </a:rPr>
                        <a:t>Msg.</a:t>
                      </a:r>
                      <a:r>
                        <a:rPr lang="en-US" sz="1400" u="none" strike="noStrike" baseline="0" dirty="0">
                          <a:effectLst/>
                          <a:latin typeface="Segoe UI Light" panose="020B0502040204020203" pitchFamily="34" charset="0"/>
                          <a:cs typeface="Segoe UI Light" panose="020B0502040204020203" pitchFamily="34" charset="0"/>
                        </a:rPr>
                        <a:t> Notification</a:t>
                      </a:r>
                      <a:endParaRPr lang="en-US"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9525" marR="9525" marT="9525" marB="0" anchor="b">
                    <a:noFill/>
                  </a:tcPr>
                </a:tc>
                <a:extLst>
                  <a:ext uri="{0D108BD9-81ED-4DB2-BD59-A6C34878D82A}">
                    <a16:rowId xmlns:a16="http://schemas.microsoft.com/office/drawing/2014/main" val="2254882987"/>
                  </a:ext>
                </a:extLst>
              </a:tr>
              <a:tr h="308707">
                <a:tc>
                  <a:txBody>
                    <a:bodyPr/>
                    <a:lstStyle/>
                    <a:p>
                      <a:pPr algn="r" fontAlgn="b"/>
                      <a:r>
                        <a:rPr lang="en-US" sz="1400" u="none" strike="noStrike" dirty="0">
                          <a:effectLst/>
                          <a:latin typeface="Segoe UI Light" panose="020B0502040204020203" pitchFamily="34" charset="0"/>
                          <a:cs typeface="Segoe UI Light" panose="020B0502040204020203" pitchFamily="34" charset="0"/>
                        </a:rPr>
                        <a:t>-NA-</a:t>
                      </a:r>
                      <a:endParaRPr lang="en-US"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9525" marR="9525" marT="9525" marB="0" anchor="b">
                    <a:noFill/>
                  </a:tcPr>
                </a:tc>
                <a:extLst>
                  <a:ext uri="{0D108BD9-81ED-4DB2-BD59-A6C34878D82A}">
                    <a16:rowId xmlns:a16="http://schemas.microsoft.com/office/drawing/2014/main" val="2187899696"/>
                  </a:ext>
                </a:extLst>
              </a:tr>
              <a:tr h="308707">
                <a:tc>
                  <a:txBody>
                    <a:bodyPr/>
                    <a:lstStyle/>
                    <a:p>
                      <a:pPr algn="r" fontAlgn="b"/>
                      <a:r>
                        <a:rPr lang="en-US" sz="1400" u="none" strike="noStrike" dirty="0">
                          <a:effectLst/>
                          <a:latin typeface="Segoe UI Light" panose="020B0502040204020203" pitchFamily="34" charset="0"/>
                          <a:cs typeface="Segoe UI Light" panose="020B0502040204020203" pitchFamily="34" charset="0"/>
                        </a:rPr>
                        <a:t>VPC</a:t>
                      </a:r>
                      <a:endParaRPr lang="en-US"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9525" marR="9525" marT="9525" marB="0" anchor="b">
                    <a:noFill/>
                  </a:tcPr>
                </a:tc>
                <a:extLst>
                  <a:ext uri="{0D108BD9-81ED-4DB2-BD59-A6C34878D82A}">
                    <a16:rowId xmlns:a16="http://schemas.microsoft.com/office/drawing/2014/main" val="3124308484"/>
                  </a:ext>
                </a:extLst>
              </a:tr>
              <a:tr h="468172">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u="none" strike="noStrike" dirty="0">
                          <a:effectLst/>
                          <a:latin typeface="Segoe UI Light" panose="020B0502040204020203" pitchFamily="34" charset="0"/>
                          <a:cs typeface="Segoe UI Light" panose="020B0502040204020203" pitchFamily="34" charset="0"/>
                        </a:rPr>
                        <a:t>Monitoring Mgt. Interface</a:t>
                      </a:r>
                      <a:endParaRPr lang="en-US" sz="1400" b="0" i="0" u="none" strike="noStrike" dirty="0">
                        <a:solidFill>
                          <a:srgbClr val="000000"/>
                        </a:solidFill>
                        <a:effectLst/>
                        <a:latin typeface="Segoe UI Light" panose="020B0502040204020203" pitchFamily="34" charset="0"/>
                        <a:cs typeface="Segoe UI Light" panose="020B0502040204020203" pitchFamily="34" charset="0"/>
                      </a:endParaRPr>
                    </a:p>
                    <a:p>
                      <a:pPr algn="r" fontAlgn="b"/>
                      <a:r>
                        <a:rPr lang="en-US" sz="1400" b="0" i="0" u="none" strike="noStrike" dirty="0">
                          <a:solidFill>
                            <a:srgbClr val="000000"/>
                          </a:solidFill>
                          <a:effectLst/>
                          <a:latin typeface="Segoe UI Light" panose="020B0502040204020203" pitchFamily="34" charset="0"/>
                          <a:cs typeface="Segoe UI Light" panose="020B0502040204020203" pitchFamily="34" charset="0"/>
                        </a:rPr>
                        <a:t>-NA-</a:t>
                      </a:r>
                    </a:p>
                  </a:txBody>
                  <a:tcPr marL="9525" marR="9525" marT="9525" marB="0" anchor="b">
                    <a:noFill/>
                  </a:tcPr>
                </a:tc>
                <a:extLst>
                  <a:ext uri="{0D108BD9-81ED-4DB2-BD59-A6C34878D82A}">
                    <a16:rowId xmlns:a16="http://schemas.microsoft.com/office/drawing/2014/main" val="2392667690"/>
                  </a:ext>
                </a:extLst>
              </a:tr>
              <a:tr h="308707">
                <a:tc>
                  <a:txBody>
                    <a:bodyPr/>
                    <a:lstStyle/>
                    <a:p>
                      <a:pPr algn="r" fontAlgn="b"/>
                      <a:r>
                        <a:rPr lang="en-US" sz="1400" b="0" i="0" u="none" strike="noStrike" dirty="0">
                          <a:solidFill>
                            <a:srgbClr val="000000"/>
                          </a:solidFill>
                          <a:effectLst/>
                          <a:latin typeface="Segoe UI Light" panose="020B0502040204020203" pitchFamily="34" charset="0"/>
                          <a:cs typeface="Segoe UI Light" panose="020B0502040204020203" pitchFamily="34" charset="0"/>
                        </a:rPr>
                        <a:t>-NA-</a:t>
                      </a:r>
                    </a:p>
                  </a:txBody>
                  <a:tcPr marL="9525" marR="9525" marT="9525" marB="0" anchor="b">
                    <a:noFill/>
                  </a:tcPr>
                </a:tc>
                <a:extLst>
                  <a:ext uri="{0D108BD9-81ED-4DB2-BD59-A6C34878D82A}">
                    <a16:rowId xmlns:a16="http://schemas.microsoft.com/office/drawing/2014/main" val="848712625"/>
                  </a:ext>
                </a:extLst>
              </a:tr>
              <a:tr h="308707">
                <a:tc>
                  <a:txBody>
                    <a:bodyPr/>
                    <a:lstStyle/>
                    <a:p>
                      <a:pPr algn="r" fontAlgn="b"/>
                      <a:r>
                        <a:rPr lang="en-US" sz="1400" b="0" i="0" u="none" strike="noStrike" dirty="0">
                          <a:solidFill>
                            <a:schemeClr val="dk1"/>
                          </a:solidFill>
                          <a:effectLst/>
                          <a:latin typeface="Segoe UI Light" panose="020B0502040204020203" pitchFamily="34" charset="0"/>
                          <a:cs typeface="Segoe UI Light" panose="020B0502040204020203" pitchFamily="34" charset="0"/>
                        </a:rPr>
                        <a:t>-NA-</a:t>
                      </a:r>
                      <a:endParaRPr lang="en-US"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9525" marR="9525" marT="9525" marB="0" anchor="b">
                    <a:noFill/>
                  </a:tcPr>
                </a:tc>
                <a:extLst>
                  <a:ext uri="{0D108BD9-81ED-4DB2-BD59-A6C34878D82A}">
                    <a16:rowId xmlns:a16="http://schemas.microsoft.com/office/drawing/2014/main" val="2887737118"/>
                  </a:ext>
                </a:extLst>
              </a:tr>
              <a:tr h="308707">
                <a:tc>
                  <a:txBody>
                    <a:bodyPr/>
                    <a:lstStyle/>
                    <a:p>
                      <a:pPr algn="r" fontAlgn="b"/>
                      <a:r>
                        <a:rPr lang="en-US" sz="1400" b="0" i="0" u="none" strike="noStrike" dirty="0">
                          <a:solidFill>
                            <a:srgbClr val="000000"/>
                          </a:solidFill>
                          <a:effectLst/>
                          <a:latin typeface="Segoe UI Light" panose="020B0502040204020203" pitchFamily="34" charset="0"/>
                          <a:cs typeface="Segoe UI Light" panose="020B0502040204020203" pitchFamily="34" charset="0"/>
                        </a:rPr>
                        <a:t>-NA-</a:t>
                      </a:r>
                    </a:p>
                  </a:txBody>
                  <a:tcPr marL="9525" marR="9525" marT="9525" marB="0" anchor="b">
                    <a:noFill/>
                  </a:tcPr>
                </a:tc>
                <a:extLst>
                  <a:ext uri="{0D108BD9-81ED-4DB2-BD59-A6C34878D82A}">
                    <a16:rowId xmlns:a16="http://schemas.microsoft.com/office/drawing/2014/main" val="1845876773"/>
                  </a:ext>
                </a:extLst>
              </a:tr>
              <a:tr h="308707">
                <a:tc>
                  <a:txBody>
                    <a:bodyPr/>
                    <a:lstStyle/>
                    <a:p>
                      <a:pPr algn="r" fontAlgn="b"/>
                      <a:endParaRPr lang="en-US"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9525" marR="9525" marT="9525" marB="0" anchor="b">
                    <a:noFill/>
                  </a:tcPr>
                </a:tc>
                <a:extLst>
                  <a:ext uri="{0D108BD9-81ED-4DB2-BD59-A6C34878D82A}">
                    <a16:rowId xmlns:a16="http://schemas.microsoft.com/office/drawing/2014/main" val="3139300200"/>
                  </a:ext>
                </a:extLst>
              </a:tr>
            </a:tbl>
          </a:graphicData>
        </a:graphic>
      </p:graphicFrame>
      <p:cxnSp>
        <p:nvCxnSpPr>
          <p:cNvPr id="22" name="Straight Connector 21"/>
          <p:cNvCxnSpPr/>
          <p:nvPr/>
        </p:nvCxnSpPr>
        <p:spPr>
          <a:xfrm>
            <a:off x="4635941" y="1272540"/>
            <a:ext cx="0" cy="38678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737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loud 45"/>
          <p:cNvSpPr/>
          <p:nvPr/>
        </p:nvSpPr>
        <p:spPr>
          <a:xfrm>
            <a:off x="77094" y="993083"/>
            <a:ext cx="4344794" cy="3552154"/>
          </a:xfrm>
          <a:prstGeom prst="cloud">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47" name="Picture 46"/>
          <p:cNvPicPr>
            <a:picLocks noChangeAspect="1"/>
          </p:cNvPicPr>
          <p:nvPr/>
        </p:nvPicPr>
        <p:blipFill>
          <a:blip r:embed="rId3"/>
          <a:stretch>
            <a:fillRect/>
          </a:stretch>
        </p:blipFill>
        <p:spPr>
          <a:xfrm>
            <a:off x="2349234" y="3601666"/>
            <a:ext cx="1143000" cy="361950"/>
          </a:xfrm>
          <a:prstGeom prst="rect">
            <a:avLst/>
          </a:prstGeom>
        </p:spPr>
      </p:pic>
      <p:pic>
        <p:nvPicPr>
          <p:cNvPr id="50" name="Picture 49"/>
          <p:cNvPicPr>
            <a:picLocks noChangeAspect="1"/>
          </p:cNvPicPr>
          <p:nvPr/>
        </p:nvPicPr>
        <p:blipFill>
          <a:blip r:embed="rId4"/>
          <a:stretch>
            <a:fillRect/>
          </a:stretch>
        </p:blipFill>
        <p:spPr>
          <a:xfrm>
            <a:off x="2308368" y="3276105"/>
            <a:ext cx="1266825" cy="390525"/>
          </a:xfrm>
          <a:prstGeom prst="rect">
            <a:avLst/>
          </a:prstGeom>
        </p:spPr>
      </p:pic>
      <p:pic>
        <p:nvPicPr>
          <p:cNvPr id="51" name="Picture 50"/>
          <p:cNvPicPr>
            <a:picLocks noChangeAspect="1"/>
          </p:cNvPicPr>
          <p:nvPr/>
        </p:nvPicPr>
        <p:blipFill>
          <a:blip r:embed="rId5"/>
          <a:stretch>
            <a:fillRect/>
          </a:stretch>
        </p:blipFill>
        <p:spPr>
          <a:xfrm>
            <a:off x="2357663" y="2928188"/>
            <a:ext cx="1232915" cy="339052"/>
          </a:xfrm>
          <a:prstGeom prst="rect">
            <a:avLst/>
          </a:prstGeom>
        </p:spPr>
      </p:pic>
      <p:pic>
        <p:nvPicPr>
          <p:cNvPr id="56" name="Picture 55"/>
          <p:cNvPicPr>
            <a:picLocks noChangeAspect="1"/>
          </p:cNvPicPr>
          <p:nvPr/>
        </p:nvPicPr>
        <p:blipFill>
          <a:blip r:embed="rId6"/>
          <a:stretch>
            <a:fillRect/>
          </a:stretch>
        </p:blipFill>
        <p:spPr>
          <a:xfrm>
            <a:off x="1283574" y="2490152"/>
            <a:ext cx="2571750" cy="352425"/>
          </a:xfrm>
          <a:prstGeom prst="rect">
            <a:avLst/>
          </a:prstGeom>
        </p:spPr>
      </p:pic>
      <p:pic>
        <p:nvPicPr>
          <p:cNvPr id="57" name="Picture 56"/>
          <p:cNvPicPr>
            <a:picLocks noChangeAspect="1"/>
          </p:cNvPicPr>
          <p:nvPr/>
        </p:nvPicPr>
        <p:blipFill rotWithShape="1">
          <a:blip r:embed="rId7"/>
          <a:srcRect l="-1" r="5867" b="9570"/>
          <a:stretch/>
        </p:blipFill>
        <p:spPr>
          <a:xfrm>
            <a:off x="2357663" y="2074327"/>
            <a:ext cx="1879948" cy="305233"/>
          </a:xfrm>
          <a:prstGeom prst="rect">
            <a:avLst/>
          </a:prstGeom>
        </p:spPr>
      </p:pic>
      <p:sp>
        <p:nvSpPr>
          <p:cNvPr id="59" name="TextBox 58"/>
          <p:cNvSpPr txBox="1"/>
          <p:nvPr/>
        </p:nvSpPr>
        <p:spPr>
          <a:xfrm>
            <a:off x="988513" y="4821053"/>
            <a:ext cx="2974705" cy="1077218"/>
          </a:xfrm>
          <a:prstGeom prst="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Huawei as a Cloud Provider provides various Cloud Features such as; Compute, database, storage etc.</a:t>
            </a:r>
          </a:p>
        </p:txBody>
      </p:sp>
      <p:cxnSp>
        <p:nvCxnSpPr>
          <p:cNvPr id="60" name="Straight Arrow Connector 59"/>
          <p:cNvCxnSpPr>
            <a:endCxn id="61" idx="1"/>
          </p:cNvCxnSpPr>
          <p:nvPr/>
        </p:nvCxnSpPr>
        <p:spPr>
          <a:xfrm>
            <a:off x="4367655" y="2937098"/>
            <a:ext cx="502299" cy="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69954" y="1966635"/>
            <a:ext cx="1293316" cy="1940929"/>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2" name="Rectangle 61"/>
          <p:cNvSpPr/>
          <p:nvPr/>
        </p:nvSpPr>
        <p:spPr>
          <a:xfrm>
            <a:off x="6776889" y="1966635"/>
            <a:ext cx="1293316" cy="1940929"/>
          </a:xfrm>
          <a:prstGeom prst="rect">
            <a:avLst/>
          </a:prstGeom>
          <a:noFill/>
          <a:ln w="28575">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63" name="Straight Arrow Connector 62"/>
          <p:cNvCxnSpPr>
            <a:stCxn id="61" idx="3"/>
            <a:endCxn id="62" idx="1"/>
          </p:cNvCxnSpPr>
          <p:nvPr/>
        </p:nvCxnSpPr>
        <p:spPr>
          <a:xfrm>
            <a:off x="6163270" y="2937100"/>
            <a:ext cx="6136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8722111" y="1966634"/>
            <a:ext cx="1293316"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66" name="Straight Arrow Connector 65"/>
          <p:cNvCxnSpPr>
            <a:stCxn id="62" idx="3"/>
            <a:endCxn id="64" idx="1"/>
          </p:cNvCxnSpPr>
          <p:nvPr/>
        </p:nvCxnSpPr>
        <p:spPr>
          <a:xfrm flipV="1">
            <a:off x="8070205" y="2937099"/>
            <a:ext cx="651906" cy="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057444" y="3503082"/>
            <a:ext cx="919759" cy="276999"/>
          </a:xfrm>
          <a:prstGeom prst="rect">
            <a:avLst/>
          </a:prstGeom>
          <a:noFill/>
        </p:spPr>
        <p:txBody>
          <a:bodyPr wrap="square" rtlCol="0">
            <a:spAutoFit/>
          </a:bodyPr>
          <a:lstStyle/>
          <a:p>
            <a:r>
              <a:rPr lang="en-US" sz="1200" b="1" dirty="0"/>
              <a:t>MODULES</a:t>
            </a:r>
          </a:p>
        </p:txBody>
      </p:sp>
      <p:sp>
        <p:nvSpPr>
          <p:cNvPr id="71" name="TextBox 70"/>
          <p:cNvSpPr txBox="1"/>
          <p:nvPr/>
        </p:nvSpPr>
        <p:spPr>
          <a:xfrm>
            <a:off x="6949170" y="3404968"/>
            <a:ext cx="919759" cy="276999"/>
          </a:xfrm>
          <a:prstGeom prst="rect">
            <a:avLst/>
          </a:prstGeom>
          <a:noFill/>
        </p:spPr>
        <p:txBody>
          <a:bodyPr wrap="square" rtlCol="0">
            <a:spAutoFit/>
          </a:bodyPr>
          <a:lstStyle/>
          <a:p>
            <a:pPr algn="ctr"/>
            <a:r>
              <a:rPr lang="en-US" sz="1200" b="1" dirty="0"/>
              <a:t>API</a:t>
            </a:r>
          </a:p>
        </p:txBody>
      </p:sp>
      <p:sp>
        <p:nvSpPr>
          <p:cNvPr id="72" name="TextBox 71"/>
          <p:cNvSpPr txBox="1"/>
          <p:nvPr/>
        </p:nvSpPr>
        <p:spPr>
          <a:xfrm>
            <a:off x="8761301" y="3321628"/>
            <a:ext cx="1175178" cy="461665"/>
          </a:xfrm>
          <a:prstGeom prst="rect">
            <a:avLst/>
          </a:prstGeom>
          <a:noFill/>
        </p:spPr>
        <p:txBody>
          <a:bodyPr wrap="square" rtlCol="0">
            <a:spAutoFit/>
          </a:bodyPr>
          <a:lstStyle/>
          <a:p>
            <a:pPr algn="ctr"/>
            <a:r>
              <a:rPr lang="en-US" sz="1200" b="1" dirty="0"/>
              <a:t>WORKBENCH CALLS</a:t>
            </a:r>
          </a:p>
        </p:txBody>
      </p:sp>
      <p:grpSp>
        <p:nvGrpSpPr>
          <p:cNvPr id="73" name="Group 72"/>
          <p:cNvGrpSpPr/>
          <p:nvPr/>
        </p:nvGrpSpPr>
        <p:grpSpPr>
          <a:xfrm>
            <a:off x="10847827" y="926195"/>
            <a:ext cx="792888" cy="810378"/>
            <a:chOff x="10551639" y="266106"/>
            <a:chExt cx="792888" cy="810378"/>
          </a:xfrm>
        </p:grpSpPr>
        <p:pic>
          <p:nvPicPr>
            <p:cNvPr id="74" name="Picture 73"/>
            <p:cNvPicPr>
              <a:picLocks noChangeAspect="1"/>
            </p:cNvPicPr>
            <p:nvPr/>
          </p:nvPicPr>
          <p:blipFill>
            <a:blip r:embed="rId8"/>
            <a:stretch>
              <a:fillRect/>
            </a:stretch>
          </p:blipFill>
          <p:spPr>
            <a:xfrm>
              <a:off x="10571819" y="360419"/>
              <a:ext cx="716298" cy="627553"/>
            </a:xfrm>
            <a:prstGeom prst="rect">
              <a:avLst/>
            </a:prstGeom>
          </p:spPr>
        </p:pic>
        <p:sp>
          <p:nvSpPr>
            <p:cNvPr id="75" name="Oval 74"/>
            <p:cNvSpPr/>
            <p:nvPr/>
          </p:nvSpPr>
          <p:spPr>
            <a:xfrm>
              <a:off x="10551639" y="266106"/>
              <a:ext cx="792888" cy="810378"/>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TextBox 75"/>
          <p:cNvSpPr txBox="1"/>
          <p:nvPr/>
        </p:nvSpPr>
        <p:spPr>
          <a:xfrm>
            <a:off x="3855325" y="4484998"/>
            <a:ext cx="2595680" cy="1323439"/>
          </a:xfrm>
          <a:prstGeom prst="rect">
            <a:avLst/>
          </a:prstGeom>
          <a:noFill/>
          <a:ln>
            <a:solidFill>
              <a:schemeClr val="tx1">
                <a:lumMod val="75000"/>
                <a:lumOff val="25000"/>
              </a:schemeClr>
            </a:solidFill>
          </a:ln>
        </p:spPr>
        <p:txBody>
          <a:bodyPr wrap="square" rtlCol="0">
            <a:spAutoFit/>
          </a:bodyPr>
          <a:lstStyle/>
          <a:p>
            <a:r>
              <a:rPr lang="en-US" sz="1600" dirty="0">
                <a:latin typeface="Segoe UI Light" panose="020B0502040204020203" pitchFamily="34" charset="0"/>
                <a:cs typeface="Segoe UI Light" panose="020B0502040204020203" pitchFamily="34" charset="0"/>
              </a:rPr>
              <a:t>Every “</a:t>
            </a:r>
            <a:r>
              <a:rPr lang="en-US" sz="1600" b="1" dirty="0">
                <a:latin typeface="Segoe UI Light" panose="020B0502040204020203" pitchFamily="34" charset="0"/>
                <a:cs typeface="Segoe UI Light" panose="020B0502040204020203" pitchFamily="34" charset="0"/>
              </a:rPr>
              <a:t>Cloud Feature</a:t>
            </a:r>
            <a:r>
              <a:rPr lang="en-US" sz="1600" dirty="0">
                <a:latin typeface="Segoe UI Light" panose="020B0502040204020203" pitchFamily="34" charset="0"/>
                <a:cs typeface="Segoe UI Light" panose="020B0502040204020203" pitchFamily="34" charset="0"/>
              </a:rPr>
              <a:t>” has various “</a:t>
            </a:r>
            <a:r>
              <a:rPr lang="en-US" sz="1600" b="1" dirty="0">
                <a:latin typeface="Segoe UI Light" panose="020B0502040204020203" pitchFamily="34" charset="0"/>
                <a:cs typeface="Segoe UI Light" panose="020B0502040204020203" pitchFamily="34" charset="0"/>
              </a:rPr>
              <a:t>modules</a:t>
            </a:r>
            <a:r>
              <a:rPr lang="en-US" sz="1600" dirty="0">
                <a:latin typeface="Segoe UI Light" panose="020B0502040204020203" pitchFamily="34" charset="0"/>
                <a:cs typeface="Segoe UI Light" panose="020B0502040204020203" pitchFamily="34" charset="0"/>
              </a:rPr>
              <a:t>” and every module has further </a:t>
            </a:r>
            <a:r>
              <a:rPr lang="en-US" sz="1600" b="1" dirty="0">
                <a:latin typeface="Segoe UI Light" panose="020B0502040204020203" pitchFamily="34" charset="0"/>
                <a:cs typeface="Segoe UI Light" panose="020B0502040204020203" pitchFamily="34" charset="0"/>
              </a:rPr>
              <a:t>Itemized features</a:t>
            </a:r>
            <a:r>
              <a:rPr lang="en-US" sz="1600" dirty="0">
                <a:latin typeface="Segoe UI Light" panose="020B0502040204020203" pitchFamily="34" charset="0"/>
                <a:cs typeface="Segoe UI Light" panose="020B0502040204020203" pitchFamily="34" charset="0"/>
              </a:rPr>
              <a:t> called “</a:t>
            </a:r>
            <a:r>
              <a:rPr lang="en-US" sz="1600" b="1" dirty="0">
                <a:latin typeface="Segoe UI Light" panose="020B0502040204020203" pitchFamily="34" charset="0"/>
                <a:cs typeface="Segoe UI Light" panose="020B0502040204020203" pitchFamily="34" charset="0"/>
              </a:rPr>
              <a:t>interface</a:t>
            </a:r>
            <a:r>
              <a:rPr lang="en-US" sz="1600" dirty="0">
                <a:latin typeface="Segoe UI Light" panose="020B0502040204020203" pitchFamily="34" charset="0"/>
                <a:cs typeface="Segoe UI Light" panose="020B0502040204020203" pitchFamily="34" charset="0"/>
              </a:rPr>
              <a:t>”</a:t>
            </a:r>
          </a:p>
        </p:txBody>
      </p:sp>
      <p:sp>
        <p:nvSpPr>
          <p:cNvPr id="83" name="TextBox 82"/>
          <p:cNvSpPr txBox="1"/>
          <p:nvPr/>
        </p:nvSpPr>
        <p:spPr>
          <a:xfrm>
            <a:off x="6566633" y="4501964"/>
            <a:ext cx="1633486" cy="1323439"/>
          </a:xfrm>
          <a:prstGeom prst="rect">
            <a:avLst/>
          </a:prstGeom>
          <a:noFill/>
          <a:ln>
            <a:solidFill>
              <a:srgbClr val="FF0000"/>
            </a:solidFill>
          </a:ln>
        </p:spPr>
        <p:txBody>
          <a:bodyPr wrap="square" rtlCol="0">
            <a:spAutoFit/>
          </a:bodyPr>
          <a:lstStyle/>
          <a:p>
            <a:r>
              <a:rPr lang="en-US" sz="1600" dirty="0">
                <a:latin typeface="Segoe UI Light" panose="020B0502040204020203" pitchFamily="34" charset="0"/>
                <a:cs typeface="Segoe UI Light" panose="020B0502040204020203" pitchFamily="34" charset="0"/>
              </a:rPr>
              <a:t>Each </a:t>
            </a:r>
            <a:r>
              <a:rPr lang="en-US" sz="1600" b="1" dirty="0">
                <a:latin typeface="Segoe UI Light" panose="020B0502040204020203" pitchFamily="34" charset="0"/>
                <a:cs typeface="Segoe UI Light" panose="020B0502040204020203" pitchFamily="34" charset="0"/>
              </a:rPr>
              <a:t>interface</a:t>
            </a:r>
            <a:r>
              <a:rPr lang="en-US" sz="1600" dirty="0">
                <a:latin typeface="Segoe UI Light" panose="020B0502040204020203" pitchFamily="34" charset="0"/>
                <a:cs typeface="Segoe UI Light" panose="020B0502040204020203" pitchFamily="34" charset="0"/>
              </a:rPr>
              <a:t> needs an </a:t>
            </a:r>
            <a:r>
              <a:rPr lang="en-US" sz="1600" b="1" dirty="0">
                <a:latin typeface="Segoe UI Light" panose="020B0502040204020203" pitchFamily="34" charset="0"/>
                <a:cs typeface="Segoe UI Light" panose="020B0502040204020203" pitchFamily="34" charset="0"/>
              </a:rPr>
              <a:t>API</a:t>
            </a:r>
            <a:r>
              <a:rPr lang="en-US" sz="1600" dirty="0">
                <a:latin typeface="Segoe UI Light" panose="020B0502040204020203" pitchFamily="34" charset="0"/>
                <a:cs typeface="Segoe UI Light" panose="020B0502040204020203" pitchFamily="34" charset="0"/>
              </a:rPr>
              <a:t> OR </a:t>
            </a:r>
            <a:r>
              <a:rPr lang="en-US" sz="1600" b="1" dirty="0">
                <a:latin typeface="Segoe UI Light" panose="020B0502040204020203" pitchFamily="34" charset="0"/>
                <a:cs typeface="Segoe UI Light" panose="020B0502040204020203" pitchFamily="34" charset="0"/>
              </a:rPr>
              <a:t>SDK</a:t>
            </a:r>
            <a:r>
              <a:rPr lang="en-US" sz="1600" dirty="0">
                <a:latin typeface="Segoe UI Light" panose="020B0502040204020203" pitchFamily="34" charset="0"/>
                <a:cs typeface="Segoe UI Light" panose="020B0502040204020203" pitchFamily="34" charset="0"/>
              </a:rPr>
              <a:t> for integration with Workbench</a:t>
            </a:r>
          </a:p>
        </p:txBody>
      </p:sp>
      <p:sp>
        <p:nvSpPr>
          <p:cNvPr id="85" name="TextBox 84"/>
          <p:cNvSpPr txBox="1"/>
          <p:nvPr/>
        </p:nvSpPr>
        <p:spPr>
          <a:xfrm>
            <a:off x="8289452" y="4501964"/>
            <a:ext cx="1777049" cy="1323439"/>
          </a:xfrm>
          <a:prstGeom prst="rect">
            <a:avLst/>
          </a:prstGeom>
          <a:noFill/>
          <a:ln>
            <a:solidFill>
              <a:schemeClr val="tx2"/>
            </a:solidFill>
          </a:ln>
        </p:spPr>
        <p:txBody>
          <a:bodyPr wrap="square" rtlCol="0">
            <a:spAutoFit/>
          </a:bodyPr>
          <a:lstStyle/>
          <a:p>
            <a:r>
              <a:rPr lang="en-US" sz="1600" b="1" dirty="0">
                <a:latin typeface="Segoe UI Light" panose="020B0502040204020203" pitchFamily="34" charset="0"/>
                <a:cs typeface="Segoe UI Light" panose="020B0502040204020203" pitchFamily="34" charset="0"/>
              </a:rPr>
              <a:t>Workbench </a:t>
            </a:r>
            <a:r>
              <a:rPr lang="en-US" sz="1600" dirty="0">
                <a:latin typeface="Segoe UI Light" panose="020B0502040204020203" pitchFamily="34" charset="0"/>
                <a:cs typeface="Segoe UI Light" panose="020B0502040204020203" pitchFamily="34" charset="0"/>
              </a:rPr>
              <a:t>is </a:t>
            </a:r>
            <a:r>
              <a:rPr lang="en-US" sz="1600" b="1" dirty="0">
                <a:latin typeface="Segoe UI Light" panose="020B0502040204020203" pitchFamily="34" charset="0"/>
                <a:cs typeface="Segoe UI Light" panose="020B0502040204020203" pitchFamily="34" charset="0"/>
              </a:rPr>
              <a:t>Middle layer </a:t>
            </a:r>
            <a:r>
              <a:rPr lang="en-US" sz="1600" dirty="0">
                <a:latin typeface="Segoe UI Light" panose="020B0502040204020203" pitchFamily="34" charset="0"/>
                <a:cs typeface="Segoe UI Light" panose="020B0502040204020203" pitchFamily="34" charset="0"/>
              </a:rPr>
              <a:t>that facilitates integration and talking to Ansible</a:t>
            </a:r>
          </a:p>
        </p:txBody>
      </p:sp>
      <p:sp>
        <p:nvSpPr>
          <p:cNvPr id="87" name="Rectangle 86"/>
          <p:cNvSpPr/>
          <p:nvPr/>
        </p:nvSpPr>
        <p:spPr>
          <a:xfrm>
            <a:off x="10603052" y="1966634"/>
            <a:ext cx="1293316"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8" name="TextBox 87"/>
          <p:cNvSpPr txBox="1"/>
          <p:nvPr/>
        </p:nvSpPr>
        <p:spPr>
          <a:xfrm>
            <a:off x="10747685" y="3321628"/>
            <a:ext cx="1003423" cy="461665"/>
          </a:xfrm>
          <a:prstGeom prst="rect">
            <a:avLst/>
          </a:prstGeom>
          <a:noFill/>
        </p:spPr>
        <p:txBody>
          <a:bodyPr wrap="square" rtlCol="0">
            <a:spAutoFit/>
          </a:bodyPr>
          <a:lstStyle/>
          <a:p>
            <a:pPr algn="ctr"/>
            <a:r>
              <a:rPr lang="en-US" sz="1200" b="1" dirty="0"/>
              <a:t>ANSIBLE</a:t>
            </a:r>
          </a:p>
          <a:p>
            <a:pPr algn="ctr"/>
            <a:r>
              <a:rPr lang="en-US" sz="1200" b="1" dirty="0"/>
              <a:t>PLAYBOOKS</a:t>
            </a:r>
          </a:p>
        </p:txBody>
      </p:sp>
      <p:cxnSp>
        <p:nvCxnSpPr>
          <p:cNvPr id="93" name="Straight Arrow Connector 92"/>
          <p:cNvCxnSpPr>
            <a:stCxn id="64" idx="3"/>
            <a:endCxn id="87" idx="1"/>
          </p:cNvCxnSpPr>
          <p:nvPr/>
        </p:nvCxnSpPr>
        <p:spPr>
          <a:xfrm>
            <a:off x="10015427" y="2937099"/>
            <a:ext cx="587625"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p:cNvPicPr>
            <a:picLocks noChangeAspect="1"/>
          </p:cNvPicPr>
          <p:nvPr/>
        </p:nvPicPr>
        <p:blipFill>
          <a:blip r:embed="rId9">
            <a:duotone>
              <a:prstClr val="black"/>
              <a:schemeClr val="accent3">
                <a:tint val="45000"/>
                <a:satMod val="400000"/>
              </a:schemeClr>
            </a:duotone>
          </a:blip>
          <a:stretch>
            <a:fillRect/>
          </a:stretch>
        </p:blipFill>
        <p:spPr>
          <a:xfrm>
            <a:off x="8887442" y="2238058"/>
            <a:ext cx="1009847" cy="965388"/>
          </a:xfrm>
          <a:prstGeom prst="rect">
            <a:avLst/>
          </a:prstGeom>
        </p:spPr>
      </p:pic>
      <p:sp>
        <p:nvSpPr>
          <p:cNvPr id="95" name="TextBox 94"/>
          <p:cNvSpPr txBox="1"/>
          <p:nvPr/>
        </p:nvSpPr>
        <p:spPr>
          <a:xfrm>
            <a:off x="10198637" y="4484998"/>
            <a:ext cx="1898114" cy="1384995"/>
          </a:xfrm>
          <a:prstGeom prst="rect">
            <a:avLst/>
          </a:prstGeom>
          <a:noFill/>
          <a:ln>
            <a:solidFill>
              <a:schemeClr val="accent1">
                <a:lumMod val="50000"/>
              </a:schemeClr>
            </a:solidFill>
          </a:ln>
        </p:spPr>
        <p:txBody>
          <a:bodyPr wrap="square" rtlCol="0">
            <a:spAutoFit/>
          </a:bodyPr>
          <a:lstStyle/>
          <a:p>
            <a:r>
              <a:rPr lang="en-US" sz="1400" b="1" dirty="0">
                <a:latin typeface="Segoe UI Light" panose="020B0502040204020203" pitchFamily="34" charset="0"/>
                <a:cs typeface="Segoe UI Light" panose="020B0502040204020203" pitchFamily="34" charset="0"/>
              </a:rPr>
              <a:t>Ansible Playbook </a:t>
            </a:r>
            <a:r>
              <a:rPr lang="en-US" sz="1400" dirty="0">
                <a:latin typeface="Segoe UI Light" panose="020B0502040204020203" pitchFamily="34" charset="0"/>
                <a:cs typeface="Segoe UI Light" panose="020B0502040204020203" pitchFamily="34" charset="0"/>
              </a:rPr>
              <a:t>are set of templates having instructions to manage configurations &amp; deployments to remote machines </a:t>
            </a:r>
          </a:p>
        </p:txBody>
      </p:sp>
      <p:cxnSp>
        <p:nvCxnSpPr>
          <p:cNvPr id="96" name="Straight Arrow Connector 95"/>
          <p:cNvCxnSpPr/>
          <p:nvPr/>
        </p:nvCxnSpPr>
        <p:spPr>
          <a:xfrm flipV="1">
            <a:off x="2249491" y="4608088"/>
            <a:ext cx="0" cy="202985"/>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5449569" y="3911804"/>
            <a:ext cx="0" cy="573194"/>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7370228" y="3907563"/>
            <a:ext cx="0" cy="594401"/>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flipV="1">
            <a:off x="9292967" y="3907564"/>
            <a:ext cx="17146" cy="594400"/>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87" idx="2"/>
          </p:cNvCxnSpPr>
          <p:nvPr/>
        </p:nvCxnSpPr>
        <p:spPr>
          <a:xfrm flipV="1">
            <a:off x="11245768" y="3907563"/>
            <a:ext cx="3942" cy="536081"/>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7" idx="0"/>
            <a:endCxn id="75" idx="4"/>
          </p:cNvCxnSpPr>
          <p:nvPr/>
        </p:nvCxnSpPr>
        <p:spPr>
          <a:xfrm flipH="1" flipV="1">
            <a:off x="11244271" y="1736573"/>
            <a:ext cx="5439" cy="23006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531946" y="1065273"/>
            <a:ext cx="3319918" cy="584775"/>
          </a:xfrm>
          <a:prstGeom prst="rect">
            <a:avLst/>
          </a:prstGeom>
          <a:noFill/>
        </p:spPr>
        <p:txBody>
          <a:bodyPr wrap="square" rtlCol="0">
            <a:spAutoFit/>
          </a:bodyPr>
          <a:lstStyle/>
          <a:p>
            <a:pPr algn="r"/>
            <a:r>
              <a:rPr lang="en-US" sz="1600" dirty="0">
                <a:latin typeface="Segoe UI Light" panose="020B0502040204020203" pitchFamily="34" charset="0"/>
                <a:cs typeface="Segoe UI Light" panose="020B0502040204020203" pitchFamily="34" charset="0"/>
              </a:rPr>
              <a:t>End users consume Ansible Playbooks to manage cloud infra.</a:t>
            </a:r>
          </a:p>
        </p:txBody>
      </p:sp>
      <p:pic>
        <p:nvPicPr>
          <p:cNvPr id="103" name="Picture 102"/>
          <p:cNvPicPr>
            <a:picLocks noChangeAspect="1"/>
          </p:cNvPicPr>
          <p:nvPr/>
        </p:nvPicPr>
        <p:blipFill rotWithShape="1">
          <a:blip r:embed="rId10"/>
          <a:srcRect b="17625"/>
          <a:stretch/>
        </p:blipFill>
        <p:spPr>
          <a:xfrm>
            <a:off x="4991508" y="2376181"/>
            <a:ext cx="1000125" cy="784624"/>
          </a:xfrm>
          <a:prstGeom prst="rect">
            <a:avLst/>
          </a:prstGeom>
        </p:spPr>
      </p:pic>
      <p:pic>
        <p:nvPicPr>
          <p:cNvPr id="104" name="Picture 103"/>
          <p:cNvPicPr>
            <a:picLocks noChangeAspect="1"/>
          </p:cNvPicPr>
          <p:nvPr/>
        </p:nvPicPr>
        <p:blipFill rotWithShape="1">
          <a:blip r:embed="rId11"/>
          <a:srcRect b="22742"/>
          <a:stretch/>
        </p:blipFill>
        <p:spPr>
          <a:xfrm>
            <a:off x="6882496" y="2304661"/>
            <a:ext cx="986433" cy="832183"/>
          </a:xfrm>
          <a:prstGeom prst="rect">
            <a:avLst/>
          </a:prstGeom>
        </p:spPr>
      </p:pic>
      <p:pic>
        <p:nvPicPr>
          <p:cNvPr id="105" name="Picture 104"/>
          <p:cNvPicPr>
            <a:picLocks noChangeAspect="1"/>
          </p:cNvPicPr>
          <p:nvPr/>
        </p:nvPicPr>
        <p:blipFill>
          <a:blip r:embed="rId12"/>
          <a:stretch>
            <a:fillRect/>
          </a:stretch>
        </p:blipFill>
        <p:spPr>
          <a:xfrm>
            <a:off x="10976874" y="2510522"/>
            <a:ext cx="545673" cy="708666"/>
          </a:xfrm>
          <a:prstGeom prst="rect">
            <a:avLst/>
          </a:prstGeom>
        </p:spPr>
      </p:pic>
      <p:pic>
        <p:nvPicPr>
          <p:cNvPr id="106" name="Picture 105"/>
          <p:cNvPicPr>
            <a:picLocks noChangeAspect="1"/>
          </p:cNvPicPr>
          <p:nvPr/>
        </p:nvPicPr>
        <p:blipFill>
          <a:blip r:embed="rId13"/>
          <a:stretch>
            <a:fillRect/>
          </a:stretch>
        </p:blipFill>
        <p:spPr>
          <a:xfrm>
            <a:off x="10851864" y="2194402"/>
            <a:ext cx="795062" cy="285120"/>
          </a:xfrm>
          <a:prstGeom prst="rect">
            <a:avLst/>
          </a:prstGeom>
        </p:spPr>
      </p:pic>
      <p:pic>
        <p:nvPicPr>
          <p:cNvPr id="107" name="Picture 106"/>
          <p:cNvPicPr>
            <a:picLocks noChangeAspect="1"/>
          </p:cNvPicPr>
          <p:nvPr/>
        </p:nvPicPr>
        <p:blipFill rotWithShape="1">
          <a:blip r:embed="rId14"/>
          <a:srcRect t="1" r="53101" b="17630"/>
          <a:stretch/>
        </p:blipFill>
        <p:spPr>
          <a:xfrm>
            <a:off x="2308368" y="1627546"/>
            <a:ext cx="1206110" cy="274598"/>
          </a:xfrm>
          <a:prstGeom prst="rect">
            <a:avLst/>
          </a:prstGeom>
          <a:solidFill>
            <a:srgbClr val="92D050"/>
          </a:solidFill>
        </p:spPr>
      </p:pic>
      <p:pic>
        <p:nvPicPr>
          <p:cNvPr id="110" name="Picture 10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0434" y="3157663"/>
            <a:ext cx="1583196" cy="357496"/>
          </a:xfrm>
          <a:prstGeom prst="rect">
            <a:avLst/>
          </a:prstGeom>
        </p:spPr>
      </p:pic>
      <p:sp>
        <p:nvSpPr>
          <p:cNvPr id="44" name="Title 1"/>
          <p:cNvSpPr txBox="1">
            <a:spLocks/>
          </p:cNvSpPr>
          <p:nvPr/>
        </p:nvSpPr>
        <p:spPr>
          <a:xfrm>
            <a:off x="519114" y="228649"/>
            <a:ext cx="11149013" cy="498598"/>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sz="3600" dirty="0">
                <a:solidFill>
                  <a:srgbClr val="7030A0"/>
                </a:solidFill>
                <a:cs typeface="Segoe UI Light" panose="020B0502040204020203" pitchFamily="34" charset="0"/>
              </a:rPr>
              <a:t>Cloud features &amp; related automations for customers </a:t>
            </a:r>
          </a:p>
        </p:txBody>
      </p:sp>
      <p:pic>
        <p:nvPicPr>
          <p:cNvPr id="45" name="Picture 2" descr="C:\Users\nilesh.nagose\Desktop\Click2Cloud\Logo\Final Logo\click2cloud-logo-lightBG-250x200.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55" name="Picture 5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58" name="Group 57"/>
          <p:cNvGrpSpPr/>
          <p:nvPr/>
        </p:nvGrpSpPr>
        <p:grpSpPr>
          <a:xfrm>
            <a:off x="2429987" y="6133440"/>
            <a:ext cx="2853484" cy="555264"/>
            <a:chOff x="1000745" y="2443309"/>
            <a:chExt cx="4367153" cy="849815"/>
          </a:xfrm>
        </p:grpSpPr>
        <p:pic>
          <p:nvPicPr>
            <p:cNvPr id="65" name="Picture 6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67" name="TextBox 66"/>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68" name="Rectangle 67"/>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69" name="Right Triangle 68"/>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77" name="TextBox 76"/>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Tree>
    <p:extLst>
      <p:ext uri="{BB962C8B-B14F-4D97-AF65-F5344CB8AC3E}">
        <p14:creationId xmlns:p14="http://schemas.microsoft.com/office/powerpoint/2010/main" val="45567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p:cNvSpPr/>
          <p:nvPr/>
        </p:nvSpPr>
        <p:spPr>
          <a:xfrm>
            <a:off x="105103" y="1485045"/>
            <a:ext cx="4285041" cy="2577718"/>
          </a:xfrm>
          <a:prstGeom prst="cloud">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TextBox 37"/>
          <p:cNvSpPr txBox="1"/>
          <p:nvPr/>
        </p:nvSpPr>
        <p:spPr>
          <a:xfrm>
            <a:off x="1108267" y="4367463"/>
            <a:ext cx="2697864" cy="861774"/>
          </a:xfrm>
          <a:prstGeom prst="rect">
            <a:avLst/>
          </a:prstGeom>
          <a:noFill/>
          <a:ln>
            <a:solidFill>
              <a:srgbClr val="FF0000"/>
            </a:solidFill>
          </a:ln>
        </p:spPr>
        <p:txBody>
          <a:bodyPr wrap="square" rtlCol="0">
            <a:spAutoFit/>
          </a:bodyPr>
          <a:lstStyle/>
          <a:p>
            <a:r>
              <a:rPr lang="en-US" sz="1600" b="1" i="1" dirty="0">
                <a:solidFill>
                  <a:srgbClr val="7030A0"/>
                </a:solidFill>
                <a:latin typeface="Segoe UI Light" panose="020B0502040204020203" pitchFamily="34" charset="0"/>
                <a:cs typeface="Segoe UI Light" panose="020B0502040204020203" pitchFamily="34" charset="0"/>
              </a:rPr>
              <a:t>Elastic Compute Service </a:t>
            </a:r>
            <a:r>
              <a:rPr lang="en-US" sz="1600" dirty="0">
                <a:latin typeface="Segoe UI Light" panose="020B0502040204020203" pitchFamily="34" charset="0"/>
                <a:cs typeface="Segoe UI Light" panose="020B0502040204020203" pitchFamily="34" charset="0"/>
              </a:rPr>
              <a:t>is one of the feature of Huawei “</a:t>
            </a:r>
            <a:r>
              <a:rPr lang="en-US" sz="1600" b="1" dirty="0">
                <a:latin typeface="Segoe UI Light" panose="020B0502040204020203" pitchFamily="34" charset="0"/>
                <a:cs typeface="Segoe UI Light" panose="020B0502040204020203" pitchFamily="34" charset="0"/>
              </a:rPr>
              <a:t>Elastic Cloud</a:t>
            </a:r>
            <a:r>
              <a:rPr lang="en-US" sz="1600" dirty="0">
                <a:latin typeface="Segoe UI Light" panose="020B0502040204020203" pitchFamily="34" charset="0"/>
                <a:cs typeface="Segoe UI Light" panose="020B0502040204020203" pitchFamily="34" charset="0"/>
              </a:rPr>
              <a:t>”</a:t>
            </a:r>
          </a:p>
        </p:txBody>
      </p:sp>
      <p:cxnSp>
        <p:nvCxnSpPr>
          <p:cNvPr id="41" name="Straight Arrow Connector 40"/>
          <p:cNvCxnSpPr>
            <a:endCxn id="42" idx="1"/>
          </p:cNvCxnSpPr>
          <p:nvPr/>
        </p:nvCxnSpPr>
        <p:spPr>
          <a:xfrm>
            <a:off x="4367655" y="2793487"/>
            <a:ext cx="502299" cy="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869954" y="1823024"/>
            <a:ext cx="1293316"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3" name="Rectangle 42"/>
          <p:cNvSpPr/>
          <p:nvPr/>
        </p:nvSpPr>
        <p:spPr>
          <a:xfrm>
            <a:off x="6776889" y="1823024"/>
            <a:ext cx="1293316"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44" name="Straight Arrow Connector 43"/>
          <p:cNvCxnSpPr>
            <a:stCxn id="42" idx="3"/>
            <a:endCxn id="43" idx="1"/>
          </p:cNvCxnSpPr>
          <p:nvPr/>
        </p:nvCxnSpPr>
        <p:spPr>
          <a:xfrm>
            <a:off x="6163270" y="2793489"/>
            <a:ext cx="6136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8562612" y="1823023"/>
            <a:ext cx="1595327"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46" name="Straight Arrow Connector 45"/>
          <p:cNvCxnSpPr>
            <a:stCxn id="43" idx="3"/>
            <a:endCxn id="45" idx="1"/>
          </p:cNvCxnSpPr>
          <p:nvPr/>
        </p:nvCxnSpPr>
        <p:spPr>
          <a:xfrm flipV="1">
            <a:off x="8070205" y="2793488"/>
            <a:ext cx="492407" cy="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980664" y="2891411"/>
            <a:ext cx="992944" cy="615553"/>
          </a:xfrm>
          <a:prstGeom prst="rect">
            <a:avLst/>
          </a:prstGeom>
          <a:noFill/>
        </p:spPr>
        <p:txBody>
          <a:bodyPr wrap="square" rtlCol="0">
            <a:spAutoFit/>
          </a:bodyPr>
          <a:lstStyle/>
          <a:p>
            <a:pPr algn="ctr"/>
            <a:r>
              <a:rPr lang="en-US" sz="2000" b="1" dirty="0">
                <a:solidFill>
                  <a:srgbClr val="C00000"/>
                </a:solidFill>
              </a:rPr>
              <a:t>5</a:t>
            </a:r>
            <a:r>
              <a:rPr lang="en-US" sz="2000" b="1" dirty="0"/>
              <a:t> vs </a:t>
            </a:r>
            <a:r>
              <a:rPr lang="en-US" sz="2000" b="1" dirty="0">
                <a:solidFill>
                  <a:srgbClr val="FF9900"/>
                </a:solidFill>
              </a:rPr>
              <a:t>21</a:t>
            </a:r>
            <a:endParaRPr lang="en-US" sz="2400" b="1" dirty="0">
              <a:solidFill>
                <a:srgbClr val="FF9900"/>
              </a:solidFill>
            </a:endParaRPr>
          </a:p>
          <a:p>
            <a:pPr algn="ctr"/>
            <a:r>
              <a:rPr lang="en-US" sz="1400" b="1" dirty="0"/>
              <a:t>MODULES</a:t>
            </a:r>
          </a:p>
        </p:txBody>
      </p:sp>
      <p:sp>
        <p:nvSpPr>
          <p:cNvPr id="49" name="TextBox 48"/>
          <p:cNvSpPr txBox="1"/>
          <p:nvPr/>
        </p:nvSpPr>
        <p:spPr>
          <a:xfrm>
            <a:off x="6776889" y="2923880"/>
            <a:ext cx="1280718" cy="615553"/>
          </a:xfrm>
          <a:prstGeom prst="rect">
            <a:avLst/>
          </a:prstGeom>
          <a:noFill/>
        </p:spPr>
        <p:txBody>
          <a:bodyPr wrap="square" rtlCol="0">
            <a:spAutoFit/>
          </a:bodyPr>
          <a:lstStyle/>
          <a:p>
            <a:pPr algn="ctr"/>
            <a:r>
              <a:rPr lang="en-US" sz="1600" b="1" dirty="0">
                <a:solidFill>
                  <a:srgbClr val="C00000"/>
                </a:solidFill>
              </a:rPr>
              <a:t>32</a:t>
            </a:r>
            <a:r>
              <a:rPr lang="en-US" sz="1600" b="1" dirty="0"/>
              <a:t> Vs </a:t>
            </a:r>
            <a:r>
              <a:rPr lang="en-US" sz="1600" b="1" dirty="0">
                <a:solidFill>
                  <a:srgbClr val="FFC000"/>
                </a:solidFill>
              </a:rPr>
              <a:t>130</a:t>
            </a:r>
            <a:endParaRPr lang="en-US" sz="2400" b="1" dirty="0">
              <a:solidFill>
                <a:srgbClr val="FFC000"/>
              </a:solidFill>
            </a:endParaRPr>
          </a:p>
          <a:p>
            <a:pPr algn="ctr"/>
            <a:r>
              <a:rPr lang="en-US" b="1" dirty="0"/>
              <a:t>API</a:t>
            </a:r>
          </a:p>
        </p:txBody>
      </p:sp>
      <p:sp>
        <p:nvSpPr>
          <p:cNvPr id="50" name="TextBox 49"/>
          <p:cNvSpPr txBox="1"/>
          <p:nvPr/>
        </p:nvSpPr>
        <p:spPr>
          <a:xfrm>
            <a:off x="8689340" y="2941663"/>
            <a:ext cx="1427187" cy="830997"/>
          </a:xfrm>
          <a:prstGeom prst="rect">
            <a:avLst/>
          </a:prstGeom>
          <a:noFill/>
        </p:spPr>
        <p:txBody>
          <a:bodyPr wrap="square" rtlCol="0">
            <a:spAutoFit/>
          </a:bodyPr>
          <a:lstStyle/>
          <a:p>
            <a:pPr algn="ctr"/>
            <a:r>
              <a:rPr lang="en-US" sz="2400" b="1" dirty="0">
                <a:solidFill>
                  <a:srgbClr val="C00000"/>
                </a:solidFill>
              </a:rPr>
              <a:t>0</a:t>
            </a:r>
            <a:r>
              <a:rPr lang="en-US" sz="2400" b="1" dirty="0">
                <a:solidFill>
                  <a:srgbClr val="00B0F0"/>
                </a:solidFill>
              </a:rPr>
              <a:t> </a:t>
            </a:r>
            <a:r>
              <a:rPr lang="en-US" dirty="0"/>
              <a:t>vs</a:t>
            </a:r>
            <a:r>
              <a:rPr lang="en-US" sz="2400" b="1" dirty="0"/>
              <a:t> </a:t>
            </a:r>
            <a:r>
              <a:rPr lang="en-US" sz="2400" b="1" dirty="0">
                <a:solidFill>
                  <a:srgbClr val="FFC000"/>
                </a:solidFill>
              </a:rPr>
              <a:t>74</a:t>
            </a:r>
          </a:p>
          <a:p>
            <a:pPr algn="ctr"/>
            <a:r>
              <a:rPr lang="en-US" sz="1200" b="1" dirty="0"/>
              <a:t>WORKBENCH CALLS</a:t>
            </a:r>
          </a:p>
        </p:txBody>
      </p:sp>
      <p:sp>
        <p:nvSpPr>
          <p:cNvPr id="51" name="TextBox 50"/>
          <p:cNvSpPr txBox="1"/>
          <p:nvPr/>
        </p:nvSpPr>
        <p:spPr>
          <a:xfrm>
            <a:off x="4105449" y="4371832"/>
            <a:ext cx="2343477" cy="1323439"/>
          </a:xfrm>
          <a:prstGeom prst="rect">
            <a:avLst/>
          </a:prstGeom>
          <a:noFill/>
          <a:ln>
            <a:solidFill>
              <a:schemeClr val="tx1"/>
            </a:solidFill>
          </a:ln>
        </p:spPr>
        <p:txBody>
          <a:bodyPr wrap="square" rtlCol="0">
            <a:spAutoFit/>
          </a:bodyPr>
          <a:lstStyle/>
          <a:p>
            <a:r>
              <a:rPr lang="en-US" sz="1600" dirty="0">
                <a:latin typeface="Segoe UI Light" panose="020B0502040204020203" pitchFamily="34" charset="0"/>
                <a:cs typeface="Segoe UI Light" panose="020B0502040204020203" pitchFamily="34" charset="0"/>
              </a:rPr>
              <a:t>Huawei (5) and AWS(21)</a:t>
            </a:r>
            <a:r>
              <a:rPr lang="en-US" sz="1600" b="1" dirty="0">
                <a:latin typeface="Segoe UI Light" panose="020B0502040204020203" pitchFamily="34" charset="0"/>
                <a:cs typeface="Segoe UI Light" panose="020B0502040204020203" pitchFamily="34" charset="0"/>
              </a:rPr>
              <a:t> Modules </a:t>
            </a:r>
            <a:r>
              <a:rPr lang="en-US" sz="1600" dirty="0">
                <a:latin typeface="Segoe UI Light" panose="020B0502040204020203" pitchFamily="34" charset="0"/>
                <a:cs typeface="Segoe UI Light" panose="020B0502040204020203" pitchFamily="34" charset="0"/>
              </a:rPr>
              <a:t>in Elastic Compute Services</a:t>
            </a:r>
          </a:p>
          <a:p>
            <a:r>
              <a:rPr lang="en-US" sz="1600" dirty="0">
                <a:latin typeface="Segoe UI Light" panose="020B0502040204020203" pitchFamily="34" charset="0"/>
                <a:cs typeface="Segoe UI Light" panose="020B0502040204020203" pitchFamily="34" charset="0"/>
              </a:rPr>
              <a:t>sub-features(interfaces);</a:t>
            </a:r>
          </a:p>
          <a:p>
            <a:r>
              <a:rPr lang="en-US" sz="1600" dirty="0">
                <a:solidFill>
                  <a:srgbClr val="C00000"/>
                </a:solidFill>
                <a:latin typeface="Segoe UI Light" panose="020B0502040204020203" pitchFamily="34" charset="0"/>
                <a:cs typeface="Segoe UI Light" panose="020B0502040204020203" pitchFamily="34" charset="0"/>
              </a:rPr>
              <a:t>Huawei(32)</a:t>
            </a:r>
            <a:r>
              <a:rPr lang="en-US" sz="1600" dirty="0">
                <a:latin typeface="Segoe UI Light" panose="020B0502040204020203" pitchFamily="34" charset="0"/>
                <a:cs typeface="Segoe UI Light" panose="020B0502040204020203" pitchFamily="34" charset="0"/>
              </a:rPr>
              <a:t> Vs </a:t>
            </a:r>
            <a:r>
              <a:rPr lang="en-US" sz="1600" dirty="0">
                <a:solidFill>
                  <a:srgbClr val="FF6600"/>
                </a:solidFill>
                <a:latin typeface="Segoe UI Light" panose="020B0502040204020203" pitchFamily="34" charset="0"/>
                <a:cs typeface="Segoe UI Light" panose="020B0502040204020203" pitchFamily="34" charset="0"/>
              </a:rPr>
              <a:t>AWS (130)</a:t>
            </a:r>
          </a:p>
        </p:txBody>
      </p:sp>
      <p:sp>
        <p:nvSpPr>
          <p:cNvPr id="52" name="TextBox 51"/>
          <p:cNvSpPr txBox="1"/>
          <p:nvPr/>
        </p:nvSpPr>
        <p:spPr>
          <a:xfrm>
            <a:off x="6672696" y="4370534"/>
            <a:ext cx="1547068" cy="830997"/>
          </a:xfrm>
          <a:prstGeom prst="rect">
            <a:avLst/>
          </a:prstGeom>
          <a:noFill/>
          <a:ln>
            <a:solidFill>
              <a:schemeClr val="tx1"/>
            </a:solidFill>
          </a:ln>
        </p:spPr>
        <p:txBody>
          <a:bodyPr wrap="square" rtlCol="0">
            <a:spAutoFit/>
          </a:bodyPr>
          <a:lstStyle/>
          <a:p>
            <a:r>
              <a:rPr lang="en-US" sz="1600" dirty="0">
                <a:latin typeface="Segoe UI Light" panose="020B0502040204020203" pitchFamily="34" charset="0"/>
                <a:cs typeface="Segoe UI Light" panose="020B0502040204020203" pitchFamily="34" charset="0"/>
              </a:rPr>
              <a:t>API available </a:t>
            </a:r>
            <a:r>
              <a:rPr lang="en-US" sz="1600" b="1" dirty="0">
                <a:latin typeface="Segoe UI Light" panose="020B0502040204020203" pitchFamily="34" charset="0"/>
                <a:cs typeface="Segoe UI Light" panose="020B0502040204020203" pitchFamily="34" charset="0"/>
              </a:rPr>
              <a:t>Huawei-32</a:t>
            </a:r>
          </a:p>
          <a:p>
            <a:r>
              <a:rPr lang="en-US" sz="1600" b="1" dirty="0">
                <a:latin typeface="Segoe UI Light" panose="020B0502040204020203" pitchFamily="34" charset="0"/>
                <a:cs typeface="Segoe UI Light" panose="020B0502040204020203" pitchFamily="34" charset="0"/>
              </a:rPr>
              <a:t>AWS - 130</a:t>
            </a:r>
            <a:endParaRPr lang="en-US" sz="1600" dirty="0">
              <a:latin typeface="Segoe UI Light" panose="020B0502040204020203" pitchFamily="34" charset="0"/>
              <a:cs typeface="Segoe UI Light" panose="020B0502040204020203" pitchFamily="34" charset="0"/>
            </a:endParaRPr>
          </a:p>
        </p:txBody>
      </p:sp>
      <p:sp>
        <p:nvSpPr>
          <p:cNvPr id="55" name="TextBox 54"/>
          <p:cNvSpPr txBox="1"/>
          <p:nvPr/>
        </p:nvSpPr>
        <p:spPr>
          <a:xfrm>
            <a:off x="8549540" y="4370534"/>
            <a:ext cx="1631458" cy="1077218"/>
          </a:xfrm>
          <a:prstGeom prst="rect">
            <a:avLst/>
          </a:prstGeom>
          <a:noFill/>
          <a:ln>
            <a:solidFill>
              <a:schemeClr val="tx1"/>
            </a:solidFill>
          </a:ln>
        </p:spPr>
        <p:txBody>
          <a:bodyPr wrap="square" rtlCol="0">
            <a:spAutoFit/>
          </a:bodyPr>
          <a:lstStyle/>
          <a:p>
            <a:r>
              <a:rPr lang="en-US" sz="1600" b="1" dirty="0">
                <a:solidFill>
                  <a:srgbClr val="DA0000"/>
                </a:solidFill>
                <a:latin typeface="Segoe UI Light" panose="020B0502040204020203" pitchFamily="34" charset="0"/>
                <a:cs typeface="Segoe UI Light" panose="020B0502040204020203" pitchFamily="34" charset="0"/>
              </a:rPr>
              <a:t>Huawei </a:t>
            </a:r>
            <a:r>
              <a:rPr lang="en-US" sz="1600" dirty="0">
                <a:latin typeface="Segoe UI Light" panose="020B0502040204020203" pitchFamily="34" charset="0"/>
                <a:cs typeface="Segoe UI Light" panose="020B0502040204020203" pitchFamily="34" charset="0"/>
              </a:rPr>
              <a:t>has </a:t>
            </a:r>
            <a:r>
              <a:rPr lang="en-US" sz="1600" b="1" dirty="0">
                <a:solidFill>
                  <a:srgbClr val="DA0000"/>
                </a:solidFill>
                <a:latin typeface="Segoe UI Light" panose="020B0502040204020203" pitchFamily="34" charset="0"/>
                <a:cs typeface="Segoe UI Light" panose="020B0502040204020203" pitchFamily="34" charset="0"/>
              </a:rPr>
              <a:t>0</a:t>
            </a:r>
            <a:r>
              <a:rPr lang="en-US" sz="1600" dirty="0">
                <a:latin typeface="Segoe UI Light" panose="020B0502040204020203" pitchFamily="34" charset="0"/>
                <a:cs typeface="Segoe UI Light" panose="020B0502040204020203" pitchFamily="34" charset="0"/>
              </a:rPr>
              <a:t> Workbench calls (APIs) available and </a:t>
            </a:r>
            <a:r>
              <a:rPr lang="en-US" sz="1600" b="1" dirty="0">
                <a:solidFill>
                  <a:srgbClr val="FF9900"/>
                </a:solidFill>
                <a:latin typeface="Segoe UI Light" panose="020B0502040204020203" pitchFamily="34" charset="0"/>
                <a:cs typeface="Segoe UI Light" panose="020B0502040204020203" pitchFamily="34" charset="0"/>
              </a:rPr>
              <a:t>AWS</a:t>
            </a:r>
            <a:r>
              <a:rPr lang="en-US" sz="1600" dirty="0">
                <a:latin typeface="Segoe UI Light" panose="020B0502040204020203" pitchFamily="34" charset="0"/>
                <a:cs typeface="Segoe UI Light" panose="020B0502040204020203" pitchFamily="34" charset="0"/>
              </a:rPr>
              <a:t> has </a:t>
            </a:r>
            <a:r>
              <a:rPr lang="en-US" sz="1600" b="1" dirty="0">
                <a:solidFill>
                  <a:srgbClr val="FF9900"/>
                </a:solidFill>
                <a:latin typeface="Segoe UI Light" panose="020B0502040204020203" pitchFamily="34" charset="0"/>
                <a:cs typeface="Segoe UI Light" panose="020B0502040204020203" pitchFamily="34" charset="0"/>
              </a:rPr>
              <a:t>74</a:t>
            </a:r>
          </a:p>
        </p:txBody>
      </p:sp>
      <p:sp>
        <p:nvSpPr>
          <p:cNvPr id="56" name="Rectangle 55"/>
          <p:cNvSpPr/>
          <p:nvPr/>
        </p:nvSpPr>
        <p:spPr>
          <a:xfrm>
            <a:off x="10603052" y="1823023"/>
            <a:ext cx="1293316" cy="194092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7" name="TextBox 56"/>
          <p:cNvSpPr txBox="1"/>
          <p:nvPr/>
        </p:nvSpPr>
        <p:spPr>
          <a:xfrm>
            <a:off x="10719486" y="2849329"/>
            <a:ext cx="1148055" cy="830997"/>
          </a:xfrm>
          <a:prstGeom prst="rect">
            <a:avLst/>
          </a:prstGeom>
          <a:noFill/>
        </p:spPr>
        <p:txBody>
          <a:bodyPr wrap="square" rtlCol="0">
            <a:spAutoFit/>
          </a:bodyPr>
          <a:lstStyle/>
          <a:p>
            <a:pPr algn="ctr"/>
            <a:r>
              <a:rPr lang="en-US" sz="2400" b="1" dirty="0">
                <a:solidFill>
                  <a:srgbClr val="FF0000"/>
                </a:solidFill>
              </a:rPr>
              <a:t>0</a:t>
            </a:r>
            <a:r>
              <a:rPr lang="en-US" sz="2400" b="1" dirty="0">
                <a:solidFill>
                  <a:schemeClr val="bg1"/>
                </a:solidFill>
              </a:rPr>
              <a:t> </a:t>
            </a:r>
            <a:r>
              <a:rPr lang="en-US" sz="1600" dirty="0">
                <a:solidFill>
                  <a:schemeClr val="bg1"/>
                </a:solidFill>
              </a:rPr>
              <a:t>vs </a:t>
            </a:r>
            <a:r>
              <a:rPr lang="en-US" sz="2400" b="1" dirty="0">
                <a:solidFill>
                  <a:srgbClr val="FFC000"/>
                </a:solidFill>
              </a:rPr>
              <a:t>74</a:t>
            </a:r>
          </a:p>
          <a:p>
            <a:pPr algn="ctr"/>
            <a:r>
              <a:rPr lang="en-US" sz="1200" b="1" dirty="0">
                <a:solidFill>
                  <a:schemeClr val="bg1"/>
                </a:solidFill>
              </a:rPr>
              <a:t>ANSIBLE</a:t>
            </a:r>
          </a:p>
          <a:p>
            <a:pPr algn="ctr"/>
            <a:r>
              <a:rPr lang="en-US" sz="1200" b="1" dirty="0">
                <a:solidFill>
                  <a:schemeClr val="bg1"/>
                </a:solidFill>
              </a:rPr>
              <a:t>PLAYBOOKS</a:t>
            </a:r>
          </a:p>
        </p:txBody>
      </p:sp>
      <p:cxnSp>
        <p:nvCxnSpPr>
          <p:cNvPr id="58" name="Straight Arrow Connector 57"/>
          <p:cNvCxnSpPr>
            <a:stCxn id="45" idx="3"/>
            <a:endCxn id="56" idx="1"/>
          </p:cNvCxnSpPr>
          <p:nvPr/>
        </p:nvCxnSpPr>
        <p:spPr>
          <a:xfrm>
            <a:off x="10157939" y="2793488"/>
            <a:ext cx="445113"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3">
            <a:duotone>
              <a:prstClr val="black"/>
              <a:schemeClr val="accent3">
                <a:tint val="45000"/>
                <a:satMod val="400000"/>
              </a:schemeClr>
            </a:duotone>
          </a:blip>
          <a:stretch>
            <a:fillRect/>
          </a:stretch>
        </p:blipFill>
        <p:spPr>
          <a:xfrm>
            <a:off x="8898011" y="1941410"/>
            <a:ext cx="1009847" cy="965388"/>
          </a:xfrm>
          <a:prstGeom prst="rect">
            <a:avLst/>
          </a:prstGeom>
        </p:spPr>
      </p:pic>
      <p:sp>
        <p:nvSpPr>
          <p:cNvPr id="60" name="TextBox 59"/>
          <p:cNvSpPr txBox="1"/>
          <p:nvPr/>
        </p:nvSpPr>
        <p:spPr>
          <a:xfrm>
            <a:off x="10464800" y="4367463"/>
            <a:ext cx="1632438" cy="1323439"/>
          </a:xfrm>
          <a:prstGeom prst="rect">
            <a:avLst/>
          </a:prstGeom>
          <a:noFill/>
          <a:ln>
            <a:solidFill>
              <a:schemeClr val="tx1"/>
            </a:solidFill>
          </a:ln>
        </p:spPr>
        <p:txBody>
          <a:bodyPr wrap="square" rtlCol="0">
            <a:spAutoFit/>
          </a:bodyPr>
          <a:lstStyle/>
          <a:p>
            <a:r>
              <a:rPr lang="en-US" sz="1600" b="1" dirty="0">
                <a:solidFill>
                  <a:srgbClr val="DA0000"/>
                </a:solidFill>
                <a:latin typeface="Segoe UI Light" panose="020B0502040204020203" pitchFamily="34" charset="0"/>
                <a:cs typeface="Segoe UI Light" panose="020B0502040204020203" pitchFamily="34" charset="0"/>
              </a:rPr>
              <a:t>Huawei</a:t>
            </a:r>
            <a:r>
              <a:rPr lang="en-US" sz="1600" b="1" dirty="0">
                <a:solidFill>
                  <a:srgbClr val="0070C0"/>
                </a:solidFill>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has </a:t>
            </a:r>
            <a:r>
              <a:rPr lang="en-US" sz="1600" b="1" dirty="0">
                <a:solidFill>
                  <a:srgbClr val="DA0000"/>
                </a:solidFill>
                <a:latin typeface="Segoe UI Light" panose="020B0502040204020203" pitchFamily="34" charset="0"/>
                <a:cs typeface="Segoe UI Light" panose="020B0502040204020203" pitchFamily="34" charset="0"/>
              </a:rPr>
              <a:t>0</a:t>
            </a:r>
            <a:r>
              <a:rPr lang="en-US" sz="1600" dirty="0">
                <a:latin typeface="Segoe UI Light" panose="020B0502040204020203" pitchFamily="34" charset="0"/>
                <a:cs typeface="Segoe UI Light" panose="020B0502040204020203" pitchFamily="34" charset="0"/>
              </a:rPr>
              <a:t> Ansible Playbooks available and </a:t>
            </a:r>
            <a:r>
              <a:rPr lang="en-US" sz="1600" b="1" dirty="0">
                <a:solidFill>
                  <a:srgbClr val="FF9900"/>
                </a:solidFill>
                <a:latin typeface="Segoe UI Light" panose="020B0502040204020203" pitchFamily="34" charset="0"/>
                <a:cs typeface="Segoe UI Light" panose="020B0502040204020203" pitchFamily="34" charset="0"/>
              </a:rPr>
              <a:t>AWS</a:t>
            </a:r>
            <a:r>
              <a:rPr lang="en-US" sz="1600" dirty="0">
                <a:latin typeface="Segoe UI Light" panose="020B0502040204020203" pitchFamily="34" charset="0"/>
                <a:cs typeface="Segoe UI Light" panose="020B0502040204020203" pitchFamily="34" charset="0"/>
              </a:rPr>
              <a:t> has </a:t>
            </a:r>
            <a:r>
              <a:rPr lang="en-US" sz="1600" b="1" dirty="0">
                <a:solidFill>
                  <a:srgbClr val="FF9900"/>
                </a:solidFill>
                <a:latin typeface="Segoe UI Light" panose="020B0502040204020203" pitchFamily="34" charset="0"/>
                <a:cs typeface="Segoe UI Light" panose="020B0502040204020203" pitchFamily="34" charset="0"/>
              </a:rPr>
              <a:t>74</a:t>
            </a:r>
          </a:p>
        </p:txBody>
      </p:sp>
      <p:cxnSp>
        <p:nvCxnSpPr>
          <p:cNvPr id="61" name="Straight Arrow Connector 60"/>
          <p:cNvCxnSpPr/>
          <p:nvPr/>
        </p:nvCxnSpPr>
        <p:spPr>
          <a:xfrm flipH="1" flipV="1">
            <a:off x="2131515" y="4048603"/>
            <a:ext cx="5260" cy="31886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42" idx="2"/>
          </p:cNvCxnSpPr>
          <p:nvPr/>
        </p:nvCxnSpPr>
        <p:spPr>
          <a:xfrm flipH="1" flipV="1">
            <a:off x="5516612" y="3763953"/>
            <a:ext cx="5883" cy="603510"/>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7356404" y="3763954"/>
            <a:ext cx="0" cy="603509"/>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5" idx="0"/>
            <a:endCxn id="45" idx="2"/>
          </p:cNvCxnSpPr>
          <p:nvPr/>
        </p:nvCxnSpPr>
        <p:spPr>
          <a:xfrm flipH="1" flipV="1">
            <a:off x="9360276" y="3763952"/>
            <a:ext cx="4993" cy="606582"/>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56" idx="2"/>
          </p:cNvCxnSpPr>
          <p:nvPr/>
        </p:nvCxnSpPr>
        <p:spPr>
          <a:xfrm flipV="1">
            <a:off x="11249526" y="3763952"/>
            <a:ext cx="184" cy="555385"/>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4"/>
          <a:stretch>
            <a:fillRect/>
          </a:stretch>
        </p:blipFill>
        <p:spPr>
          <a:xfrm>
            <a:off x="10936938" y="1941410"/>
            <a:ext cx="624916" cy="811580"/>
          </a:xfrm>
          <a:prstGeom prst="rect">
            <a:avLst/>
          </a:prstGeom>
          <a:solidFill>
            <a:srgbClr val="92D050"/>
          </a:solidFill>
          <a:ln>
            <a:solidFill>
              <a:schemeClr val="tx1"/>
            </a:solidFill>
          </a:ln>
        </p:spPr>
      </p:pic>
      <p:pic>
        <p:nvPicPr>
          <p:cNvPr id="72" name="Picture 71"/>
          <p:cNvPicPr>
            <a:picLocks noChangeAspect="1"/>
          </p:cNvPicPr>
          <p:nvPr/>
        </p:nvPicPr>
        <p:blipFill rotWithShape="1">
          <a:blip r:embed="rId5"/>
          <a:srcRect b="22742"/>
          <a:stretch/>
        </p:blipFill>
        <p:spPr>
          <a:xfrm>
            <a:off x="6916509" y="1887575"/>
            <a:ext cx="986433" cy="832183"/>
          </a:xfrm>
          <a:prstGeom prst="rect">
            <a:avLst/>
          </a:prstGeom>
        </p:spPr>
      </p:pic>
      <p:pic>
        <p:nvPicPr>
          <p:cNvPr id="73" name="Picture 72"/>
          <p:cNvPicPr>
            <a:picLocks noChangeAspect="1"/>
          </p:cNvPicPr>
          <p:nvPr/>
        </p:nvPicPr>
        <p:blipFill rotWithShape="1">
          <a:blip r:embed="rId6"/>
          <a:srcRect b="17625"/>
          <a:stretch/>
        </p:blipFill>
        <p:spPr>
          <a:xfrm>
            <a:off x="5016548" y="1911354"/>
            <a:ext cx="1000125" cy="784624"/>
          </a:xfrm>
          <a:prstGeom prst="rect">
            <a:avLst/>
          </a:prstGeom>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572" y="2695495"/>
            <a:ext cx="2725164" cy="615360"/>
          </a:xfrm>
          <a:prstGeom prst="rect">
            <a:avLst/>
          </a:prstGeom>
        </p:spPr>
      </p:pic>
      <p:sp>
        <p:nvSpPr>
          <p:cNvPr id="32" name="Title 1"/>
          <p:cNvSpPr txBox="1">
            <a:spLocks/>
          </p:cNvSpPr>
          <p:nvPr/>
        </p:nvSpPr>
        <p:spPr>
          <a:xfrm>
            <a:off x="519114" y="228649"/>
            <a:ext cx="11149013" cy="498598"/>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sz="3600" dirty="0">
                <a:solidFill>
                  <a:srgbClr val="FF0000"/>
                </a:solidFill>
                <a:cs typeface="Segoe UI Light" panose="020B0502040204020203" pitchFamily="34" charset="0"/>
              </a:rPr>
              <a:t>ECS(Huawei) </a:t>
            </a:r>
            <a:r>
              <a:rPr lang="en-US" sz="3600" dirty="0">
                <a:solidFill>
                  <a:srgbClr val="7030A0"/>
                </a:solidFill>
                <a:cs typeface="Segoe UI Light" panose="020B0502040204020203" pitchFamily="34" charset="0"/>
              </a:rPr>
              <a:t>– vs – </a:t>
            </a:r>
            <a:r>
              <a:rPr lang="en-US" sz="3600" dirty="0">
                <a:solidFill>
                  <a:srgbClr val="FFC000"/>
                </a:solidFill>
                <a:cs typeface="Segoe UI Light" panose="020B0502040204020203" pitchFamily="34" charset="0"/>
              </a:rPr>
              <a:t>EC2(AWS)</a:t>
            </a:r>
            <a:r>
              <a:rPr lang="en-US" sz="3600" dirty="0">
                <a:solidFill>
                  <a:srgbClr val="7030A0"/>
                </a:solidFill>
                <a:cs typeface="Segoe UI Light" panose="020B0502040204020203" pitchFamily="34" charset="0"/>
              </a:rPr>
              <a:t>  Analysis </a:t>
            </a:r>
          </a:p>
        </p:txBody>
      </p:sp>
      <p:pic>
        <p:nvPicPr>
          <p:cNvPr id="33" name="Picture 2" descr="C:\Users\nilesh.nagose\Desktop\Click2Cloud\Logo\Final Logo\click2cloud-logo-lightBG-250x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37" name="Group 36"/>
          <p:cNvGrpSpPr/>
          <p:nvPr/>
        </p:nvGrpSpPr>
        <p:grpSpPr>
          <a:xfrm>
            <a:off x="2429987" y="6133440"/>
            <a:ext cx="2853484" cy="555264"/>
            <a:chOff x="1000745" y="2443309"/>
            <a:chExt cx="4367153" cy="84981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0" name="TextBox 39"/>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8" name="Rectangle 47"/>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53" name="Right Triangle 52"/>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54" name="TextBox 53"/>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Tree>
    <p:extLst>
      <p:ext uri="{BB962C8B-B14F-4D97-AF65-F5344CB8AC3E}">
        <p14:creationId xmlns:p14="http://schemas.microsoft.com/office/powerpoint/2010/main" val="86477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p:cNvSpPr/>
          <p:nvPr/>
        </p:nvSpPr>
        <p:spPr>
          <a:xfrm>
            <a:off x="105103" y="1485045"/>
            <a:ext cx="4285041" cy="2577718"/>
          </a:xfrm>
          <a:prstGeom prst="cloud">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TextBox 37"/>
          <p:cNvSpPr txBox="1"/>
          <p:nvPr/>
        </p:nvSpPr>
        <p:spPr>
          <a:xfrm>
            <a:off x="1108267" y="4367463"/>
            <a:ext cx="2697864" cy="861774"/>
          </a:xfrm>
          <a:prstGeom prst="rect">
            <a:avLst/>
          </a:prstGeom>
          <a:noFill/>
          <a:ln>
            <a:solidFill>
              <a:srgbClr val="FF0000"/>
            </a:solidFill>
          </a:ln>
        </p:spPr>
        <p:txBody>
          <a:bodyPr wrap="square" rtlCol="0">
            <a:spAutoFit/>
          </a:bodyPr>
          <a:lstStyle/>
          <a:p>
            <a:r>
              <a:rPr lang="en-US" sz="1600" b="1" i="1" dirty="0">
                <a:solidFill>
                  <a:srgbClr val="7030A0"/>
                </a:solidFill>
                <a:latin typeface="Segoe UI Light" panose="020B0502040204020203" pitchFamily="34" charset="0"/>
                <a:cs typeface="Segoe UI Light" panose="020B0502040204020203" pitchFamily="34" charset="0"/>
              </a:rPr>
              <a:t>Elastic Compute Service </a:t>
            </a:r>
            <a:r>
              <a:rPr lang="en-US" sz="1600" dirty="0">
                <a:latin typeface="Segoe UI Light" panose="020B0502040204020203" pitchFamily="34" charset="0"/>
                <a:cs typeface="Segoe UI Light" panose="020B0502040204020203" pitchFamily="34" charset="0"/>
              </a:rPr>
              <a:t>is one of the feature of Huawei “</a:t>
            </a:r>
            <a:r>
              <a:rPr lang="en-US" sz="1600" b="1" dirty="0">
                <a:latin typeface="Segoe UI Light" panose="020B0502040204020203" pitchFamily="34" charset="0"/>
                <a:cs typeface="Segoe UI Light" panose="020B0502040204020203" pitchFamily="34" charset="0"/>
              </a:rPr>
              <a:t>Elastic Cloud</a:t>
            </a:r>
            <a:r>
              <a:rPr lang="en-US" sz="1600" dirty="0">
                <a:latin typeface="Segoe UI Light" panose="020B0502040204020203" pitchFamily="34" charset="0"/>
                <a:cs typeface="Segoe UI Light" panose="020B0502040204020203" pitchFamily="34" charset="0"/>
              </a:rPr>
              <a:t>”</a:t>
            </a:r>
          </a:p>
        </p:txBody>
      </p:sp>
      <p:cxnSp>
        <p:nvCxnSpPr>
          <p:cNvPr id="41" name="Straight Arrow Connector 40"/>
          <p:cNvCxnSpPr>
            <a:endCxn id="42" idx="1"/>
          </p:cNvCxnSpPr>
          <p:nvPr/>
        </p:nvCxnSpPr>
        <p:spPr>
          <a:xfrm>
            <a:off x="4367655" y="2793487"/>
            <a:ext cx="502299" cy="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869954" y="1823024"/>
            <a:ext cx="1293316"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3" name="Rectangle 42"/>
          <p:cNvSpPr/>
          <p:nvPr/>
        </p:nvSpPr>
        <p:spPr>
          <a:xfrm>
            <a:off x="6776889" y="1823024"/>
            <a:ext cx="1293316"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44" name="Straight Arrow Connector 43"/>
          <p:cNvCxnSpPr>
            <a:stCxn id="42" idx="3"/>
            <a:endCxn id="43" idx="1"/>
          </p:cNvCxnSpPr>
          <p:nvPr/>
        </p:nvCxnSpPr>
        <p:spPr>
          <a:xfrm>
            <a:off x="6163270" y="2793489"/>
            <a:ext cx="6136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8562612" y="1823023"/>
            <a:ext cx="1595327"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46" name="Straight Arrow Connector 45"/>
          <p:cNvCxnSpPr>
            <a:stCxn id="43" idx="3"/>
            <a:endCxn id="45" idx="1"/>
          </p:cNvCxnSpPr>
          <p:nvPr/>
        </p:nvCxnSpPr>
        <p:spPr>
          <a:xfrm flipV="1">
            <a:off x="8070205" y="2793488"/>
            <a:ext cx="492407" cy="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980664" y="2891411"/>
            <a:ext cx="992944" cy="615553"/>
          </a:xfrm>
          <a:prstGeom prst="rect">
            <a:avLst/>
          </a:prstGeom>
          <a:noFill/>
        </p:spPr>
        <p:txBody>
          <a:bodyPr wrap="square" rtlCol="0">
            <a:spAutoFit/>
          </a:bodyPr>
          <a:lstStyle/>
          <a:p>
            <a:pPr algn="ctr"/>
            <a:r>
              <a:rPr lang="en-US" sz="2000" b="1" dirty="0">
                <a:solidFill>
                  <a:srgbClr val="C00000"/>
                </a:solidFill>
              </a:rPr>
              <a:t>5</a:t>
            </a:r>
            <a:r>
              <a:rPr lang="en-US" sz="2000" b="1" dirty="0"/>
              <a:t> Vs </a:t>
            </a:r>
            <a:r>
              <a:rPr lang="en-US" sz="2000" b="1" dirty="0">
                <a:solidFill>
                  <a:srgbClr val="0070C0"/>
                </a:solidFill>
              </a:rPr>
              <a:t>12</a:t>
            </a:r>
            <a:endParaRPr lang="en-US" sz="1600" b="1" dirty="0">
              <a:solidFill>
                <a:srgbClr val="0070C0"/>
              </a:solidFill>
            </a:endParaRPr>
          </a:p>
          <a:p>
            <a:pPr algn="ctr"/>
            <a:r>
              <a:rPr lang="en-US" sz="1400" b="1" dirty="0"/>
              <a:t>MODULES</a:t>
            </a:r>
          </a:p>
        </p:txBody>
      </p:sp>
      <p:sp>
        <p:nvSpPr>
          <p:cNvPr id="49" name="TextBox 48"/>
          <p:cNvSpPr txBox="1"/>
          <p:nvPr/>
        </p:nvSpPr>
        <p:spPr>
          <a:xfrm>
            <a:off x="6916509" y="2849329"/>
            <a:ext cx="986433" cy="677108"/>
          </a:xfrm>
          <a:prstGeom prst="rect">
            <a:avLst/>
          </a:prstGeom>
          <a:noFill/>
        </p:spPr>
        <p:txBody>
          <a:bodyPr wrap="square" rtlCol="0">
            <a:spAutoFit/>
          </a:bodyPr>
          <a:lstStyle/>
          <a:p>
            <a:pPr algn="ctr"/>
            <a:r>
              <a:rPr lang="en-US" b="1" dirty="0">
                <a:solidFill>
                  <a:srgbClr val="C00000"/>
                </a:solidFill>
              </a:rPr>
              <a:t>32</a:t>
            </a:r>
            <a:r>
              <a:rPr lang="en-US" b="1" dirty="0"/>
              <a:t> vs </a:t>
            </a:r>
            <a:r>
              <a:rPr lang="en-US" b="1" dirty="0">
                <a:solidFill>
                  <a:srgbClr val="0070C0"/>
                </a:solidFill>
              </a:rPr>
              <a:t>79</a:t>
            </a:r>
          </a:p>
          <a:p>
            <a:pPr algn="ctr"/>
            <a:r>
              <a:rPr lang="en-US" sz="2000" b="1" dirty="0"/>
              <a:t>API</a:t>
            </a:r>
          </a:p>
        </p:txBody>
      </p:sp>
      <p:sp>
        <p:nvSpPr>
          <p:cNvPr id="50" name="TextBox 49"/>
          <p:cNvSpPr txBox="1"/>
          <p:nvPr/>
        </p:nvSpPr>
        <p:spPr>
          <a:xfrm>
            <a:off x="8689340" y="2941663"/>
            <a:ext cx="1427187" cy="830997"/>
          </a:xfrm>
          <a:prstGeom prst="rect">
            <a:avLst/>
          </a:prstGeom>
          <a:noFill/>
        </p:spPr>
        <p:txBody>
          <a:bodyPr wrap="square" rtlCol="0">
            <a:spAutoFit/>
          </a:bodyPr>
          <a:lstStyle/>
          <a:p>
            <a:pPr algn="ctr"/>
            <a:r>
              <a:rPr lang="en-US" sz="2400" b="1" dirty="0">
                <a:solidFill>
                  <a:srgbClr val="C00000"/>
                </a:solidFill>
              </a:rPr>
              <a:t>0</a:t>
            </a:r>
            <a:r>
              <a:rPr lang="en-US" sz="2400" b="1" dirty="0">
                <a:solidFill>
                  <a:srgbClr val="00B0F0"/>
                </a:solidFill>
              </a:rPr>
              <a:t> </a:t>
            </a:r>
            <a:r>
              <a:rPr lang="en-US" dirty="0"/>
              <a:t>vs</a:t>
            </a:r>
            <a:r>
              <a:rPr lang="en-US" sz="2400" b="1" dirty="0"/>
              <a:t> </a:t>
            </a:r>
            <a:r>
              <a:rPr lang="en-US" sz="2400" b="1" dirty="0">
                <a:solidFill>
                  <a:srgbClr val="0070C0"/>
                </a:solidFill>
              </a:rPr>
              <a:t>6</a:t>
            </a:r>
          </a:p>
          <a:p>
            <a:pPr algn="ctr"/>
            <a:r>
              <a:rPr lang="en-US" sz="1200" b="1" dirty="0"/>
              <a:t>WORKBENCH CALLS</a:t>
            </a:r>
          </a:p>
        </p:txBody>
      </p:sp>
      <p:sp>
        <p:nvSpPr>
          <p:cNvPr id="51" name="TextBox 50"/>
          <p:cNvSpPr txBox="1"/>
          <p:nvPr/>
        </p:nvSpPr>
        <p:spPr>
          <a:xfrm>
            <a:off x="4105449" y="4371832"/>
            <a:ext cx="2343477" cy="1323439"/>
          </a:xfrm>
          <a:prstGeom prst="rect">
            <a:avLst/>
          </a:prstGeom>
          <a:noFill/>
          <a:ln>
            <a:solidFill>
              <a:schemeClr val="tx1"/>
            </a:solidFill>
          </a:ln>
        </p:spPr>
        <p:txBody>
          <a:bodyPr wrap="square" rtlCol="0">
            <a:spAutoFit/>
          </a:bodyPr>
          <a:lstStyle/>
          <a:p>
            <a:r>
              <a:rPr lang="en-US" sz="1600" dirty="0">
                <a:latin typeface="Segoe UI Light" panose="020B0502040204020203" pitchFamily="34" charset="0"/>
                <a:cs typeface="Segoe UI Light" panose="020B0502040204020203" pitchFamily="34" charset="0"/>
              </a:rPr>
              <a:t>Huawei(</a:t>
            </a:r>
            <a:r>
              <a:rPr lang="en-US" sz="1600" dirty="0">
                <a:solidFill>
                  <a:srgbClr val="C00000"/>
                </a:solidFill>
                <a:latin typeface="Segoe UI Light" panose="020B0502040204020203" pitchFamily="34" charset="0"/>
                <a:cs typeface="Segoe UI Light" panose="020B0502040204020203" pitchFamily="34" charset="0"/>
              </a:rPr>
              <a:t>5</a:t>
            </a:r>
            <a:r>
              <a:rPr lang="en-US" sz="1600" dirty="0">
                <a:latin typeface="Segoe UI Light" panose="020B0502040204020203" pitchFamily="34" charset="0"/>
                <a:cs typeface="Segoe UI Light" panose="020B0502040204020203" pitchFamily="34" charset="0"/>
              </a:rPr>
              <a:t>) and Azure(</a:t>
            </a:r>
            <a:r>
              <a:rPr lang="en-US" sz="1600" dirty="0">
                <a:solidFill>
                  <a:srgbClr val="0070C0"/>
                </a:solidFill>
                <a:latin typeface="Segoe UI Light" panose="020B0502040204020203" pitchFamily="34" charset="0"/>
                <a:cs typeface="Segoe UI Light" panose="020B0502040204020203" pitchFamily="34" charset="0"/>
              </a:rPr>
              <a:t>12</a:t>
            </a:r>
            <a:r>
              <a:rPr lang="en-US" sz="1600" dirty="0">
                <a:latin typeface="Segoe UI Light" panose="020B0502040204020203" pitchFamily="34" charset="0"/>
                <a:cs typeface="Segoe UI Light" panose="020B0502040204020203" pitchFamily="34" charset="0"/>
              </a:rPr>
              <a:t>) ; </a:t>
            </a:r>
            <a:r>
              <a:rPr lang="en-US" sz="1600" b="1" dirty="0">
                <a:latin typeface="Segoe UI Light" panose="020B0502040204020203" pitchFamily="34" charset="0"/>
                <a:cs typeface="Segoe UI Light" panose="020B0502040204020203" pitchFamily="34" charset="0"/>
              </a:rPr>
              <a:t>Modules </a:t>
            </a:r>
            <a:r>
              <a:rPr lang="en-US" sz="1600" dirty="0">
                <a:latin typeface="Segoe UI Light" panose="020B0502040204020203" pitchFamily="34" charset="0"/>
                <a:cs typeface="Segoe UI Light" panose="020B0502040204020203" pitchFamily="34" charset="0"/>
              </a:rPr>
              <a:t>in Elastic Compute Services and, sub-features(interfaces)</a:t>
            </a:r>
          </a:p>
          <a:p>
            <a:r>
              <a:rPr lang="en-US" sz="1600" dirty="0">
                <a:latin typeface="Segoe UI Light" panose="020B0502040204020203" pitchFamily="34" charset="0"/>
                <a:cs typeface="Segoe UI Light" panose="020B0502040204020203" pitchFamily="34" charset="0"/>
              </a:rPr>
              <a:t>Huawei(</a:t>
            </a:r>
            <a:r>
              <a:rPr lang="en-US" sz="1600" dirty="0">
                <a:solidFill>
                  <a:srgbClr val="C00000"/>
                </a:solidFill>
                <a:latin typeface="Segoe UI Light" panose="020B0502040204020203" pitchFamily="34" charset="0"/>
                <a:cs typeface="Segoe UI Light" panose="020B0502040204020203" pitchFamily="34" charset="0"/>
              </a:rPr>
              <a:t>32</a:t>
            </a:r>
            <a:r>
              <a:rPr lang="en-US" sz="1600" dirty="0">
                <a:latin typeface="Segoe UI Light" panose="020B0502040204020203" pitchFamily="34" charset="0"/>
                <a:cs typeface="Segoe UI Light" panose="020B0502040204020203" pitchFamily="34" charset="0"/>
              </a:rPr>
              <a:t>) Vs Azure(79)</a:t>
            </a:r>
          </a:p>
        </p:txBody>
      </p:sp>
      <p:sp>
        <p:nvSpPr>
          <p:cNvPr id="52" name="TextBox 51"/>
          <p:cNvSpPr txBox="1"/>
          <p:nvPr/>
        </p:nvSpPr>
        <p:spPr>
          <a:xfrm>
            <a:off x="6672696" y="4370534"/>
            <a:ext cx="1547068" cy="830997"/>
          </a:xfrm>
          <a:prstGeom prst="rect">
            <a:avLst/>
          </a:prstGeom>
          <a:noFill/>
          <a:ln>
            <a:solidFill>
              <a:schemeClr val="tx1"/>
            </a:solidFill>
          </a:ln>
        </p:spPr>
        <p:txBody>
          <a:bodyPr wrap="square" rtlCol="0">
            <a:spAutoFit/>
          </a:bodyPr>
          <a:lstStyle/>
          <a:p>
            <a:r>
              <a:rPr lang="en-US" sz="1600" dirty="0">
                <a:solidFill>
                  <a:srgbClr val="C00000"/>
                </a:solidFill>
                <a:latin typeface="Segoe UI Light" panose="020B0502040204020203" pitchFamily="34" charset="0"/>
                <a:cs typeface="Segoe UI Light" panose="020B0502040204020203" pitchFamily="34" charset="0"/>
              </a:rPr>
              <a:t>Huawei</a:t>
            </a:r>
            <a:r>
              <a:rPr lang="en-US" sz="1600" dirty="0">
                <a:latin typeface="Segoe UI Light" panose="020B0502040204020203" pitchFamily="34" charset="0"/>
                <a:cs typeface="Segoe UI Light" panose="020B0502040204020203" pitchFamily="34" charset="0"/>
              </a:rPr>
              <a:t> has </a:t>
            </a:r>
            <a:r>
              <a:rPr lang="en-US" sz="1600" dirty="0">
                <a:solidFill>
                  <a:srgbClr val="C00000"/>
                </a:solidFill>
                <a:latin typeface="Segoe UI Light" panose="020B0502040204020203" pitchFamily="34" charset="0"/>
                <a:cs typeface="Segoe UI Light" panose="020B0502040204020203" pitchFamily="34" charset="0"/>
              </a:rPr>
              <a:t>32</a:t>
            </a:r>
            <a:r>
              <a:rPr lang="en-US" sz="1600" dirty="0">
                <a:latin typeface="Segoe UI Light" panose="020B0502040204020203" pitchFamily="34" charset="0"/>
                <a:cs typeface="Segoe UI Light" panose="020B0502040204020203" pitchFamily="34" charset="0"/>
              </a:rPr>
              <a:t> APIs, and </a:t>
            </a:r>
            <a:r>
              <a:rPr lang="en-US" sz="1600" dirty="0">
                <a:solidFill>
                  <a:srgbClr val="0070C0"/>
                </a:solidFill>
                <a:latin typeface="Segoe UI Light" panose="020B0502040204020203" pitchFamily="34" charset="0"/>
                <a:cs typeface="Segoe UI Light" panose="020B0502040204020203" pitchFamily="34" charset="0"/>
              </a:rPr>
              <a:t>Azure</a:t>
            </a:r>
            <a:r>
              <a:rPr lang="en-US" sz="1600" dirty="0">
                <a:latin typeface="Segoe UI Light" panose="020B0502040204020203" pitchFamily="34" charset="0"/>
                <a:cs typeface="Segoe UI Light" panose="020B0502040204020203" pitchFamily="34" charset="0"/>
              </a:rPr>
              <a:t> has </a:t>
            </a:r>
            <a:r>
              <a:rPr lang="en-US" sz="1600" dirty="0">
                <a:solidFill>
                  <a:srgbClr val="0070C0"/>
                </a:solidFill>
                <a:latin typeface="Segoe UI Light" panose="020B0502040204020203" pitchFamily="34" charset="0"/>
                <a:cs typeface="Segoe UI Light" panose="020B0502040204020203" pitchFamily="34" charset="0"/>
              </a:rPr>
              <a:t>79</a:t>
            </a:r>
          </a:p>
        </p:txBody>
      </p:sp>
      <p:sp>
        <p:nvSpPr>
          <p:cNvPr id="55" name="TextBox 54"/>
          <p:cNvSpPr txBox="1"/>
          <p:nvPr/>
        </p:nvSpPr>
        <p:spPr>
          <a:xfrm>
            <a:off x="8549540" y="4370534"/>
            <a:ext cx="1631458" cy="1077218"/>
          </a:xfrm>
          <a:prstGeom prst="rect">
            <a:avLst/>
          </a:prstGeom>
          <a:noFill/>
          <a:ln>
            <a:solidFill>
              <a:schemeClr val="tx1"/>
            </a:solidFill>
          </a:ln>
        </p:spPr>
        <p:txBody>
          <a:bodyPr wrap="square" rtlCol="0">
            <a:spAutoFit/>
          </a:bodyPr>
          <a:lstStyle/>
          <a:p>
            <a:r>
              <a:rPr lang="en-US" sz="1600" b="1" dirty="0">
                <a:solidFill>
                  <a:srgbClr val="DA0000"/>
                </a:solidFill>
                <a:latin typeface="Segoe UI Light" panose="020B0502040204020203" pitchFamily="34" charset="0"/>
                <a:cs typeface="Segoe UI Light" panose="020B0502040204020203" pitchFamily="34" charset="0"/>
              </a:rPr>
              <a:t>Huawei </a:t>
            </a:r>
            <a:r>
              <a:rPr lang="en-US" sz="1600" dirty="0">
                <a:latin typeface="Segoe UI Light" panose="020B0502040204020203" pitchFamily="34" charset="0"/>
                <a:cs typeface="Segoe UI Light" panose="020B0502040204020203" pitchFamily="34" charset="0"/>
              </a:rPr>
              <a:t>has </a:t>
            </a:r>
            <a:r>
              <a:rPr lang="en-US" sz="1600" dirty="0">
                <a:solidFill>
                  <a:srgbClr val="C00000"/>
                </a:solidFill>
                <a:latin typeface="Segoe UI Light" panose="020B0502040204020203" pitchFamily="34" charset="0"/>
                <a:cs typeface="Segoe UI Light" panose="020B0502040204020203" pitchFamily="34" charset="0"/>
              </a:rPr>
              <a:t>0</a:t>
            </a:r>
            <a:r>
              <a:rPr lang="en-US" sz="1600" dirty="0">
                <a:latin typeface="Segoe UI Light" panose="020B0502040204020203" pitchFamily="34" charset="0"/>
                <a:cs typeface="Segoe UI Light" panose="020B0502040204020203" pitchFamily="34" charset="0"/>
              </a:rPr>
              <a:t> Workbench calls (APIs) available and </a:t>
            </a:r>
            <a:r>
              <a:rPr lang="en-US" sz="1600" b="1" dirty="0">
                <a:solidFill>
                  <a:srgbClr val="0070C0"/>
                </a:solidFill>
                <a:latin typeface="Segoe UI Light" panose="020B0502040204020203" pitchFamily="34" charset="0"/>
                <a:cs typeface="Segoe UI Light" panose="020B0502040204020203" pitchFamily="34" charset="0"/>
              </a:rPr>
              <a:t>Azure</a:t>
            </a:r>
            <a:r>
              <a:rPr lang="en-US" sz="1600" b="1" dirty="0">
                <a:solidFill>
                  <a:srgbClr val="FF9900"/>
                </a:solidFill>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has </a:t>
            </a:r>
            <a:r>
              <a:rPr lang="en-US" sz="1600" b="1" dirty="0">
                <a:solidFill>
                  <a:srgbClr val="0070C0"/>
                </a:solidFill>
                <a:latin typeface="Segoe UI Light" panose="020B0502040204020203" pitchFamily="34" charset="0"/>
                <a:cs typeface="Segoe UI Light" panose="020B0502040204020203" pitchFamily="34" charset="0"/>
              </a:rPr>
              <a:t>6</a:t>
            </a:r>
          </a:p>
        </p:txBody>
      </p:sp>
      <p:sp>
        <p:nvSpPr>
          <p:cNvPr id="56" name="Rectangle 55"/>
          <p:cNvSpPr/>
          <p:nvPr/>
        </p:nvSpPr>
        <p:spPr>
          <a:xfrm>
            <a:off x="10603052" y="1823023"/>
            <a:ext cx="1293316" cy="194092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7" name="TextBox 56"/>
          <p:cNvSpPr txBox="1"/>
          <p:nvPr/>
        </p:nvSpPr>
        <p:spPr>
          <a:xfrm>
            <a:off x="10719486" y="2849329"/>
            <a:ext cx="1148055" cy="830997"/>
          </a:xfrm>
          <a:prstGeom prst="rect">
            <a:avLst/>
          </a:prstGeom>
          <a:noFill/>
        </p:spPr>
        <p:txBody>
          <a:bodyPr wrap="square" rtlCol="0">
            <a:spAutoFit/>
          </a:bodyPr>
          <a:lstStyle/>
          <a:p>
            <a:pPr algn="ctr"/>
            <a:r>
              <a:rPr lang="en-US" sz="2400" b="1" dirty="0">
                <a:solidFill>
                  <a:srgbClr val="FF0000"/>
                </a:solidFill>
              </a:rPr>
              <a:t>0</a:t>
            </a:r>
            <a:r>
              <a:rPr lang="en-US" sz="2400" b="1" dirty="0">
                <a:solidFill>
                  <a:schemeClr val="bg1"/>
                </a:solidFill>
              </a:rPr>
              <a:t> </a:t>
            </a:r>
            <a:r>
              <a:rPr lang="en-US" sz="1600" dirty="0"/>
              <a:t>vs</a:t>
            </a:r>
            <a:r>
              <a:rPr lang="en-US" sz="1600" dirty="0">
                <a:solidFill>
                  <a:schemeClr val="bg1"/>
                </a:solidFill>
              </a:rPr>
              <a:t> </a:t>
            </a:r>
            <a:r>
              <a:rPr lang="en-US" sz="2400" b="1" dirty="0">
                <a:solidFill>
                  <a:srgbClr val="0070C0"/>
                </a:solidFill>
              </a:rPr>
              <a:t>6</a:t>
            </a:r>
          </a:p>
          <a:p>
            <a:pPr algn="ctr"/>
            <a:r>
              <a:rPr lang="en-US" sz="1200" b="1" dirty="0"/>
              <a:t>ANSIBLE</a:t>
            </a:r>
          </a:p>
          <a:p>
            <a:pPr algn="ctr"/>
            <a:r>
              <a:rPr lang="en-US" sz="1200" b="1" dirty="0"/>
              <a:t>PLAYBOOKS</a:t>
            </a:r>
          </a:p>
        </p:txBody>
      </p:sp>
      <p:cxnSp>
        <p:nvCxnSpPr>
          <p:cNvPr id="58" name="Straight Arrow Connector 57"/>
          <p:cNvCxnSpPr>
            <a:stCxn id="45" idx="3"/>
            <a:endCxn id="56" idx="1"/>
          </p:cNvCxnSpPr>
          <p:nvPr/>
        </p:nvCxnSpPr>
        <p:spPr>
          <a:xfrm>
            <a:off x="10157939" y="2793488"/>
            <a:ext cx="445113"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3">
            <a:duotone>
              <a:prstClr val="black"/>
              <a:schemeClr val="accent3">
                <a:tint val="45000"/>
                <a:satMod val="400000"/>
              </a:schemeClr>
            </a:duotone>
          </a:blip>
          <a:stretch>
            <a:fillRect/>
          </a:stretch>
        </p:blipFill>
        <p:spPr>
          <a:xfrm>
            <a:off x="8898011" y="1941410"/>
            <a:ext cx="1009847" cy="965388"/>
          </a:xfrm>
          <a:prstGeom prst="rect">
            <a:avLst/>
          </a:prstGeom>
        </p:spPr>
      </p:pic>
      <p:sp>
        <p:nvSpPr>
          <p:cNvPr id="60" name="TextBox 59"/>
          <p:cNvSpPr txBox="1"/>
          <p:nvPr/>
        </p:nvSpPr>
        <p:spPr>
          <a:xfrm>
            <a:off x="10464800" y="4367463"/>
            <a:ext cx="1632438" cy="1323439"/>
          </a:xfrm>
          <a:prstGeom prst="rect">
            <a:avLst/>
          </a:prstGeom>
          <a:noFill/>
          <a:ln>
            <a:solidFill>
              <a:schemeClr val="tx1"/>
            </a:solidFill>
          </a:ln>
        </p:spPr>
        <p:txBody>
          <a:bodyPr wrap="square" rtlCol="0">
            <a:spAutoFit/>
          </a:bodyPr>
          <a:lstStyle/>
          <a:p>
            <a:r>
              <a:rPr lang="en-US" sz="1600" b="1" dirty="0">
                <a:solidFill>
                  <a:srgbClr val="DA0000"/>
                </a:solidFill>
                <a:latin typeface="Segoe UI Light" panose="020B0502040204020203" pitchFamily="34" charset="0"/>
                <a:cs typeface="Segoe UI Light" panose="020B0502040204020203" pitchFamily="34" charset="0"/>
              </a:rPr>
              <a:t>Huawei</a:t>
            </a:r>
            <a:r>
              <a:rPr lang="en-US" sz="1600" b="1" dirty="0">
                <a:solidFill>
                  <a:srgbClr val="0070C0"/>
                </a:solidFill>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has </a:t>
            </a:r>
            <a:r>
              <a:rPr lang="en-US" sz="1600" b="1" dirty="0">
                <a:solidFill>
                  <a:srgbClr val="DA0000"/>
                </a:solidFill>
                <a:latin typeface="Segoe UI Light" panose="020B0502040204020203" pitchFamily="34" charset="0"/>
                <a:cs typeface="Segoe UI Light" panose="020B0502040204020203" pitchFamily="34" charset="0"/>
              </a:rPr>
              <a:t>0</a:t>
            </a:r>
            <a:r>
              <a:rPr lang="en-US" sz="1600" dirty="0">
                <a:latin typeface="Segoe UI Light" panose="020B0502040204020203" pitchFamily="34" charset="0"/>
                <a:cs typeface="Segoe UI Light" panose="020B0502040204020203" pitchFamily="34" charset="0"/>
              </a:rPr>
              <a:t> Ansible Playbooks available and </a:t>
            </a:r>
            <a:r>
              <a:rPr lang="en-US" sz="1600" b="1" dirty="0">
                <a:solidFill>
                  <a:srgbClr val="0070C0"/>
                </a:solidFill>
                <a:latin typeface="Segoe UI Light" panose="020B0502040204020203" pitchFamily="34" charset="0"/>
                <a:cs typeface="Segoe UI Light" panose="020B0502040204020203" pitchFamily="34" charset="0"/>
              </a:rPr>
              <a:t>Azure</a:t>
            </a:r>
            <a:r>
              <a:rPr lang="en-US" sz="1600" b="1" dirty="0">
                <a:solidFill>
                  <a:srgbClr val="FF9900"/>
                </a:solidFill>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has </a:t>
            </a:r>
            <a:r>
              <a:rPr lang="en-US" sz="1600" b="1" dirty="0">
                <a:solidFill>
                  <a:srgbClr val="0070C0"/>
                </a:solidFill>
                <a:latin typeface="Segoe UI Light" panose="020B0502040204020203" pitchFamily="34" charset="0"/>
                <a:cs typeface="Segoe UI Light" panose="020B0502040204020203" pitchFamily="34" charset="0"/>
              </a:rPr>
              <a:t>6</a:t>
            </a:r>
          </a:p>
        </p:txBody>
      </p:sp>
      <p:cxnSp>
        <p:nvCxnSpPr>
          <p:cNvPr id="61" name="Straight Arrow Connector 60"/>
          <p:cNvCxnSpPr/>
          <p:nvPr/>
        </p:nvCxnSpPr>
        <p:spPr>
          <a:xfrm flipH="1" flipV="1">
            <a:off x="2131515" y="4048603"/>
            <a:ext cx="5260" cy="31886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42" idx="2"/>
          </p:cNvCxnSpPr>
          <p:nvPr/>
        </p:nvCxnSpPr>
        <p:spPr>
          <a:xfrm flipH="1" flipV="1">
            <a:off x="5516612" y="3763953"/>
            <a:ext cx="5883" cy="603510"/>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7356404" y="3763954"/>
            <a:ext cx="0" cy="603509"/>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5" idx="0"/>
            <a:endCxn id="45" idx="2"/>
          </p:cNvCxnSpPr>
          <p:nvPr/>
        </p:nvCxnSpPr>
        <p:spPr>
          <a:xfrm flipH="1" flipV="1">
            <a:off x="9360276" y="3763952"/>
            <a:ext cx="4993" cy="606582"/>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56" idx="2"/>
          </p:cNvCxnSpPr>
          <p:nvPr/>
        </p:nvCxnSpPr>
        <p:spPr>
          <a:xfrm flipV="1">
            <a:off x="11249526" y="3763952"/>
            <a:ext cx="184" cy="555385"/>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4"/>
          <a:stretch>
            <a:fillRect/>
          </a:stretch>
        </p:blipFill>
        <p:spPr>
          <a:xfrm>
            <a:off x="10936938" y="1941410"/>
            <a:ext cx="624916" cy="811580"/>
          </a:xfrm>
          <a:prstGeom prst="rect">
            <a:avLst/>
          </a:prstGeom>
          <a:solidFill>
            <a:srgbClr val="92D050"/>
          </a:solidFill>
          <a:ln>
            <a:solidFill>
              <a:schemeClr val="tx1"/>
            </a:solidFill>
          </a:ln>
        </p:spPr>
      </p:pic>
      <p:pic>
        <p:nvPicPr>
          <p:cNvPr id="72" name="Picture 71"/>
          <p:cNvPicPr>
            <a:picLocks noChangeAspect="1"/>
          </p:cNvPicPr>
          <p:nvPr/>
        </p:nvPicPr>
        <p:blipFill rotWithShape="1">
          <a:blip r:embed="rId5"/>
          <a:srcRect b="22742"/>
          <a:stretch/>
        </p:blipFill>
        <p:spPr>
          <a:xfrm>
            <a:off x="6916509" y="1887575"/>
            <a:ext cx="986433" cy="832183"/>
          </a:xfrm>
          <a:prstGeom prst="rect">
            <a:avLst/>
          </a:prstGeom>
        </p:spPr>
      </p:pic>
      <p:pic>
        <p:nvPicPr>
          <p:cNvPr id="73" name="Picture 72"/>
          <p:cNvPicPr>
            <a:picLocks noChangeAspect="1"/>
          </p:cNvPicPr>
          <p:nvPr/>
        </p:nvPicPr>
        <p:blipFill rotWithShape="1">
          <a:blip r:embed="rId6"/>
          <a:srcRect b="17625"/>
          <a:stretch/>
        </p:blipFill>
        <p:spPr>
          <a:xfrm>
            <a:off x="5016548" y="1911354"/>
            <a:ext cx="1000125" cy="784624"/>
          </a:xfrm>
          <a:prstGeom prst="rect">
            <a:avLst/>
          </a:prstGeom>
          <a:ln>
            <a:solidFill>
              <a:schemeClr val="tx1">
                <a:lumMod val="95000"/>
                <a:lumOff val="5000"/>
              </a:schemeClr>
            </a:solidFill>
          </a:ln>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572" y="2695495"/>
            <a:ext cx="2725164" cy="615360"/>
          </a:xfrm>
          <a:prstGeom prst="rect">
            <a:avLst/>
          </a:prstGeom>
        </p:spPr>
      </p:pic>
      <p:sp>
        <p:nvSpPr>
          <p:cNvPr id="32" name="Title 1"/>
          <p:cNvSpPr txBox="1">
            <a:spLocks/>
          </p:cNvSpPr>
          <p:nvPr/>
        </p:nvSpPr>
        <p:spPr>
          <a:xfrm>
            <a:off x="519114" y="228649"/>
            <a:ext cx="11149013" cy="498598"/>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sz="3600" dirty="0">
                <a:solidFill>
                  <a:srgbClr val="FF0000"/>
                </a:solidFill>
                <a:cs typeface="Segoe UI Light" panose="020B0502040204020203" pitchFamily="34" charset="0"/>
              </a:rPr>
              <a:t>ECS(Huawei) </a:t>
            </a:r>
            <a:r>
              <a:rPr lang="en-US" sz="3600" dirty="0">
                <a:solidFill>
                  <a:srgbClr val="7030A0"/>
                </a:solidFill>
                <a:cs typeface="Segoe UI Light" panose="020B0502040204020203" pitchFamily="34" charset="0"/>
              </a:rPr>
              <a:t>– vs – </a:t>
            </a:r>
            <a:r>
              <a:rPr lang="en-US" sz="3600" dirty="0">
                <a:solidFill>
                  <a:srgbClr val="0070C0"/>
                </a:solidFill>
                <a:cs typeface="Segoe UI Light" panose="020B0502040204020203" pitchFamily="34" charset="0"/>
              </a:rPr>
              <a:t>Compute Service</a:t>
            </a:r>
            <a:r>
              <a:rPr lang="en-US" sz="3600" dirty="0">
                <a:solidFill>
                  <a:srgbClr val="FFC000"/>
                </a:solidFill>
                <a:cs typeface="Segoe UI Light" panose="020B0502040204020203" pitchFamily="34" charset="0"/>
              </a:rPr>
              <a:t>(</a:t>
            </a:r>
            <a:r>
              <a:rPr lang="en-US" sz="3600" dirty="0">
                <a:solidFill>
                  <a:srgbClr val="0070C0"/>
                </a:solidFill>
                <a:cs typeface="Segoe UI Light" panose="020B0502040204020203" pitchFamily="34" charset="0"/>
              </a:rPr>
              <a:t>Azure</a:t>
            </a:r>
            <a:r>
              <a:rPr lang="en-US" sz="3600" dirty="0">
                <a:solidFill>
                  <a:srgbClr val="FFC000"/>
                </a:solidFill>
                <a:cs typeface="Segoe UI Light" panose="020B0502040204020203" pitchFamily="34" charset="0"/>
              </a:rPr>
              <a:t>)</a:t>
            </a:r>
            <a:r>
              <a:rPr lang="en-US" sz="3600" dirty="0">
                <a:solidFill>
                  <a:srgbClr val="7030A0"/>
                </a:solidFill>
                <a:cs typeface="Segoe UI Light" panose="020B0502040204020203" pitchFamily="34" charset="0"/>
              </a:rPr>
              <a:t>  Analysis </a:t>
            </a:r>
          </a:p>
        </p:txBody>
      </p:sp>
      <p:pic>
        <p:nvPicPr>
          <p:cNvPr id="33" name="Picture 2" descr="C:\Users\nilesh.nagose\Desktop\Click2Cloud\Logo\Final Logo\click2cloud-logo-lightBG-250x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37" name="Group 36"/>
          <p:cNvGrpSpPr/>
          <p:nvPr/>
        </p:nvGrpSpPr>
        <p:grpSpPr>
          <a:xfrm>
            <a:off x="2429987" y="6133440"/>
            <a:ext cx="2853484" cy="555264"/>
            <a:chOff x="1000745" y="2443309"/>
            <a:chExt cx="4367153" cy="84981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0" name="TextBox 39"/>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8" name="Rectangle 47"/>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53" name="Right Triangle 52"/>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54" name="TextBox 53"/>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 name="Rectangular Callout 1"/>
          <p:cNvSpPr/>
          <p:nvPr/>
        </p:nvSpPr>
        <p:spPr>
          <a:xfrm>
            <a:off x="6800639" y="5590478"/>
            <a:ext cx="2343735" cy="1145239"/>
          </a:xfrm>
          <a:prstGeom prst="wedgeRectCallout">
            <a:avLst>
              <a:gd name="adj1" fmla="val -33489"/>
              <a:gd name="adj2" fmla="val -912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In Azure, the API’s sub-operations like; create, update, delete etc.. have been combined as a single API.. SO THE COUNT IS LESS</a:t>
            </a:r>
          </a:p>
        </p:txBody>
      </p:sp>
      <p:cxnSp>
        <p:nvCxnSpPr>
          <p:cNvPr id="5" name="Straight Arrow Connector 4"/>
          <p:cNvCxnSpPr>
            <a:stCxn id="2" idx="3"/>
          </p:cNvCxnSpPr>
          <p:nvPr/>
        </p:nvCxnSpPr>
        <p:spPr>
          <a:xfrm flipV="1">
            <a:off x="9144374" y="5311864"/>
            <a:ext cx="787234" cy="85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2" idx="3"/>
          </p:cNvCxnSpPr>
          <p:nvPr/>
        </p:nvCxnSpPr>
        <p:spPr>
          <a:xfrm flipV="1">
            <a:off x="9144374" y="5530076"/>
            <a:ext cx="2331129" cy="633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564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p:cNvSpPr/>
          <p:nvPr/>
        </p:nvSpPr>
        <p:spPr>
          <a:xfrm>
            <a:off x="105103" y="1485045"/>
            <a:ext cx="4285041" cy="2577718"/>
          </a:xfrm>
          <a:prstGeom prst="cloud">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TextBox 37"/>
          <p:cNvSpPr txBox="1"/>
          <p:nvPr/>
        </p:nvSpPr>
        <p:spPr>
          <a:xfrm>
            <a:off x="1108267" y="4367463"/>
            <a:ext cx="2697864" cy="861774"/>
          </a:xfrm>
          <a:prstGeom prst="rect">
            <a:avLst/>
          </a:prstGeom>
          <a:noFill/>
          <a:ln>
            <a:solidFill>
              <a:srgbClr val="FF0000"/>
            </a:solidFill>
          </a:ln>
        </p:spPr>
        <p:txBody>
          <a:bodyPr wrap="square" rtlCol="0">
            <a:spAutoFit/>
          </a:bodyPr>
          <a:lstStyle/>
          <a:p>
            <a:r>
              <a:rPr lang="en-US" sz="1600" b="1" i="1" dirty="0">
                <a:solidFill>
                  <a:srgbClr val="7030A0"/>
                </a:solidFill>
                <a:latin typeface="Segoe UI Light" panose="020B0502040204020203" pitchFamily="34" charset="0"/>
                <a:cs typeface="Segoe UI Light" panose="020B0502040204020203" pitchFamily="34" charset="0"/>
              </a:rPr>
              <a:t>Elastic Compute Service </a:t>
            </a:r>
            <a:r>
              <a:rPr lang="en-US" sz="1600" dirty="0">
                <a:latin typeface="Segoe UI Light" panose="020B0502040204020203" pitchFamily="34" charset="0"/>
                <a:cs typeface="Segoe UI Light" panose="020B0502040204020203" pitchFamily="34" charset="0"/>
              </a:rPr>
              <a:t>is one of the feature of Huawei “</a:t>
            </a:r>
            <a:r>
              <a:rPr lang="en-US" sz="1600" b="1" dirty="0">
                <a:latin typeface="Segoe UI Light" panose="020B0502040204020203" pitchFamily="34" charset="0"/>
                <a:cs typeface="Segoe UI Light" panose="020B0502040204020203" pitchFamily="34" charset="0"/>
              </a:rPr>
              <a:t>Elastic Cloud</a:t>
            </a:r>
            <a:r>
              <a:rPr lang="en-US" sz="1600" dirty="0">
                <a:latin typeface="Segoe UI Light" panose="020B0502040204020203" pitchFamily="34" charset="0"/>
                <a:cs typeface="Segoe UI Light" panose="020B0502040204020203" pitchFamily="34" charset="0"/>
              </a:rPr>
              <a:t>”</a:t>
            </a:r>
          </a:p>
        </p:txBody>
      </p:sp>
      <p:cxnSp>
        <p:nvCxnSpPr>
          <p:cNvPr id="41" name="Straight Arrow Connector 40"/>
          <p:cNvCxnSpPr>
            <a:endCxn id="42" idx="1"/>
          </p:cNvCxnSpPr>
          <p:nvPr/>
        </p:nvCxnSpPr>
        <p:spPr>
          <a:xfrm>
            <a:off x="4367655" y="2793487"/>
            <a:ext cx="502299" cy="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869954" y="1823024"/>
            <a:ext cx="1293316"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3" name="Rectangle 42"/>
          <p:cNvSpPr/>
          <p:nvPr/>
        </p:nvSpPr>
        <p:spPr>
          <a:xfrm>
            <a:off x="6776889" y="1823024"/>
            <a:ext cx="1293316"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44" name="Straight Arrow Connector 43"/>
          <p:cNvCxnSpPr>
            <a:stCxn id="42" idx="3"/>
            <a:endCxn id="43" idx="1"/>
          </p:cNvCxnSpPr>
          <p:nvPr/>
        </p:nvCxnSpPr>
        <p:spPr>
          <a:xfrm>
            <a:off x="6163270" y="2793489"/>
            <a:ext cx="6136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8562612" y="1823023"/>
            <a:ext cx="1595327" cy="194092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46" name="Straight Arrow Connector 45"/>
          <p:cNvCxnSpPr>
            <a:stCxn id="43" idx="3"/>
            <a:endCxn id="45" idx="1"/>
          </p:cNvCxnSpPr>
          <p:nvPr/>
        </p:nvCxnSpPr>
        <p:spPr>
          <a:xfrm flipV="1">
            <a:off x="8070205" y="2793488"/>
            <a:ext cx="492407" cy="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980664" y="2891411"/>
            <a:ext cx="992944" cy="615553"/>
          </a:xfrm>
          <a:prstGeom prst="rect">
            <a:avLst/>
          </a:prstGeom>
          <a:noFill/>
        </p:spPr>
        <p:txBody>
          <a:bodyPr wrap="square" rtlCol="0">
            <a:spAutoFit/>
          </a:bodyPr>
          <a:lstStyle/>
          <a:p>
            <a:pPr algn="ctr"/>
            <a:r>
              <a:rPr lang="en-US" sz="2000" b="1" dirty="0">
                <a:solidFill>
                  <a:srgbClr val="C00000"/>
                </a:solidFill>
              </a:rPr>
              <a:t>5</a:t>
            </a:r>
            <a:r>
              <a:rPr lang="en-US" sz="2000" b="1" dirty="0"/>
              <a:t> Vs </a:t>
            </a:r>
            <a:r>
              <a:rPr lang="en-US" sz="2000" b="1" dirty="0">
                <a:solidFill>
                  <a:srgbClr val="7030A0"/>
                </a:solidFill>
              </a:rPr>
              <a:t>11</a:t>
            </a:r>
            <a:endParaRPr lang="en-US" sz="1600" b="1" dirty="0">
              <a:solidFill>
                <a:srgbClr val="7030A0"/>
              </a:solidFill>
            </a:endParaRPr>
          </a:p>
          <a:p>
            <a:pPr algn="ctr"/>
            <a:r>
              <a:rPr lang="en-US" sz="1400" b="1" dirty="0"/>
              <a:t>MODULES</a:t>
            </a:r>
          </a:p>
        </p:txBody>
      </p:sp>
      <p:sp>
        <p:nvSpPr>
          <p:cNvPr id="49" name="TextBox 48"/>
          <p:cNvSpPr txBox="1"/>
          <p:nvPr/>
        </p:nvSpPr>
        <p:spPr>
          <a:xfrm>
            <a:off x="6916509" y="2849329"/>
            <a:ext cx="986433" cy="677108"/>
          </a:xfrm>
          <a:prstGeom prst="rect">
            <a:avLst/>
          </a:prstGeom>
          <a:noFill/>
        </p:spPr>
        <p:txBody>
          <a:bodyPr wrap="square" rtlCol="0">
            <a:spAutoFit/>
          </a:bodyPr>
          <a:lstStyle/>
          <a:p>
            <a:pPr algn="ctr"/>
            <a:r>
              <a:rPr lang="en-US" b="1" dirty="0">
                <a:solidFill>
                  <a:srgbClr val="C00000"/>
                </a:solidFill>
              </a:rPr>
              <a:t>32</a:t>
            </a:r>
            <a:r>
              <a:rPr lang="en-US" b="1" dirty="0"/>
              <a:t> vs </a:t>
            </a:r>
            <a:r>
              <a:rPr lang="en-US" b="1" dirty="0">
                <a:solidFill>
                  <a:srgbClr val="7030A0"/>
                </a:solidFill>
              </a:rPr>
              <a:t>81</a:t>
            </a:r>
          </a:p>
          <a:p>
            <a:pPr algn="ctr"/>
            <a:r>
              <a:rPr lang="en-US" sz="2000" b="1" dirty="0"/>
              <a:t>API</a:t>
            </a:r>
          </a:p>
        </p:txBody>
      </p:sp>
      <p:sp>
        <p:nvSpPr>
          <p:cNvPr id="50" name="TextBox 49"/>
          <p:cNvSpPr txBox="1"/>
          <p:nvPr/>
        </p:nvSpPr>
        <p:spPr>
          <a:xfrm>
            <a:off x="8689340" y="2941663"/>
            <a:ext cx="1427187" cy="830997"/>
          </a:xfrm>
          <a:prstGeom prst="rect">
            <a:avLst/>
          </a:prstGeom>
          <a:noFill/>
        </p:spPr>
        <p:txBody>
          <a:bodyPr wrap="square" rtlCol="0">
            <a:spAutoFit/>
          </a:bodyPr>
          <a:lstStyle/>
          <a:p>
            <a:pPr algn="ctr"/>
            <a:r>
              <a:rPr lang="en-US" sz="2400" b="1" dirty="0">
                <a:solidFill>
                  <a:srgbClr val="C00000"/>
                </a:solidFill>
              </a:rPr>
              <a:t>0</a:t>
            </a:r>
            <a:r>
              <a:rPr lang="en-US" sz="2400" b="1" dirty="0">
                <a:solidFill>
                  <a:srgbClr val="00B0F0"/>
                </a:solidFill>
              </a:rPr>
              <a:t> </a:t>
            </a:r>
            <a:r>
              <a:rPr lang="en-US" dirty="0"/>
              <a:t>vs</a:t>
            </a:r>
            <a:r>
              <a:rPr lang="en-US" sz="2400" b="1" dirty="0"/>
              <a:t> </a:t>
            </a:r>
            <a:r>
              <a:rPr lang="en-US" sz="2400" b="1" dirty="0">
                <a:solidFill>
                  <a:srgbClr val="7030A0"/>
                </a:solidFill>
              </a:rPr>
              <a:t>23</a:t>
            </a:r>
          </a:p>
          <a:p>
            <a:pPr algn="ctr"/>
            <a:r>
              <a:rPr lang="en-US" sz="1200" b="1" dirty="0"/>
              <a:t>WORKBENCH CALLS</a:t>
            </a:r>
          </a:p>
        </p:txBody>
      </p:sp>
      <p:sp>
        <p:nvSpPr>
          <p:cNvPr id="51" name="TextBox 50"/>
          <p:cNvSpPr txBox="1"/>
          <p:nvPr/>
        </p:nvSpPr>
        <p:spPr>
          <a:xfrm>
            <a:off x="4105449" y="4371832"/>
            <a:ext cx="2497893" cy="1323439"/>
          </a:xfrm>
          <a:prstGeom prst="rect">
            <a:avLst/>
          </a:prstGeom>
          <a:noFill/>
          <a:ln>
            <a:solidFill>
              <a:schemeClr val="tx1"/>
            </a:solidFill>
          </a:ln>
        </p:spPr>
        <p:txBody>
          <a:bodyPr wrap="square" rtlCol="0">
            <a:spAutoFit/>
          </a:bodyPr>
          <a:lstStyle/>
          <a:p>
            <a:r>
              <a:rPr lang="en-US" sz="1600" dirty="0">
                <a:solidFill>
                  <a:srgbClr val="C00000"/>
                </a:solidFill>
                <a:latin typeface="Segoe UI Light" panose="020B0502040204020203" pitchFamily="34" charset="0"/>
                <a:cs typeface="Segoe UI Light" panose="020B0502040204020203" pitchFamily="34" charset="0"/>
              </a:rPr>
              <a:t>Huawei(5</a:t>
            </a:r>
            <a:r>
              <a:rPr lang="en-US" sz="1600" dirty="0">
                <a:latin typeface="Segoe UI Light" panose="020B0502040204020203" pitchFamily="34" charset="0"/>
                <a:cs typeface="Segoe UI Light" panose="020B0502040204020203" pitchFamily="34" charset="0"/>
              </a:rPr>
              <a:t>) and </a:t>
            </a:r>
            <a:r>
              <a:rPr lang="en-US" sz="1600" dirty="0">
                <a:solidFill>
                  <a:srgbClr val="7030A0"/>
                </a:solidFill>
                <a:latin typeface="Segoe UI Light" panose="020B0502040204020203" pitchFamily="34" charset="0"/>
                <a:cs typeface="Segoe UI Light" panose="020B0502040204020203" pitchFamily="34" charset="0"/>
              </a:rPr>
              <a:t>Alibaba(11)</a:t>
            </a:r>
            <a:r>
              <a:rPr lang="en-US" sz="1600" dirty="0">
                <a:latin typeface="Segoe UI Light" panose="020B0502040204020203" pitchFamily="34" charset="0"/>
                <a:cs typeface="Segoe UI Light" panose="020B0502040204020203" pitchFamily="34" charset="0"/>
              </a:rPr>
              <a:t> ; </a:t>
            </a:r>
            <a:r>
              <a:rPr lang="en-US" sz="1600" b="1" dirty="0">
                <a:latin typeface="Segoe UI Light" panose="020B0502040204020203" pitchFamily="34" charset="0"/>
                <a:cs typeface="Segoe UI Light" panose="020B0502040204020203" pitchFamily="34" charset="0"/>
              </a:rPr>
              <a:t>Modules </a:t>
            </a:r>
            <a:r>
              <a:rPr lang="en-US" sz="1600" dirty="0">
                <a:latin typeface="Segoe UI Light" panose="020B0502040204020203" pitchFamily="34" charset="0"/>
                <a:cs typeface="Segoe UI Light" panose="020B0502040204020203" pitchFamily="34" charset="0"/>
              </a:rPr>
              <a:t>in Elastic Compute Services and, sub-features(interfaces)</a:t>
            </a:r>
          </a:p>
          <a:p>
            <a:r>
              <a:rPr lang="en-US" sz="1600" dirty="0">
                <a:solidFill>
                  <a:srgbClr val="C00000"/>
                </a:solidFill>
                <a:latin typeface="Segoe UI Light" panose="020B0502040204020203" pitchFamily="34" charset="0"/>
                <a:cs typeface="Segoe UI Light" panose="020B0502040204020203" pitchFamily="34" charset="0"/>
              </a:rPr>
              <a:t>Huawei(32</a:t>
            </a:r>
            <a:r>
              <a:rPr lang="en-US" sz="1600" dirty="0">
                <a:latin typeface="Segoe UI Light" panose="020B0502040204020203" pitchFamily="34" charset="0"/>
                <a:cs typeface="Segoe UI Light" panose="020B0502040204020203" pitchFamily="34" charset="0"/>
              </a:rPr>
              <a:t>) Vs </a:t>
            </a:r>
            <a:r>
              <a:rPr lang="en-US" sz="1600" dirty="0">
                <a:solidFill>
                  <a:srgbClr val="7030A0"/>
                </a:solidFill>
                <a:latin typeface="Segoe UI Light" panose="020B0502040204020203" pitchFamily="34" charset="0"/>
                <a:cs typeface="Segoe UI Light" panose="020B0502040204020203" pitchFamily="34" charset="0"/>
              </a:rPr>
              <a:t>Alibaba(58)</a:t>
            </a:r>
          </a:p>
        </p:txBody>
      </p:sp>
      <p:sp>
        <p:nvSpPr>
          <p:cNvPr id="52" name="TextBox 51"/>
          <p:cNvSpPr txBox="1"/>
          <p:nvPr/>
        </p:nvSpPr>
        <p:spPr>
          <a:xfrm>
            <a:off x="6672696" y="4370534"/>
            <a:ext cx="1547068" cy="830997"/>
          </a:xfrm>
          <a:prstGeom prst="rect">
            <a:avLst/>
          </a:prstGeom>
          <a:noFill/>
          <a:ln>
            <a:solidFill>
              <a:schemeClr val="tx1"/>
            </a:solidFill>
          </a:ln>
        </p:spPr>
        <p:txBody>
          <a:bodyPr wrap="square" rtlCol="0">
            <a:spAutoFit/>
          </a:bodyPr>
          <a:lstStyle/>
          <a:p>
            <a:r>
              <a:rPr lang="en-US" sz="1600" dirty="0">
                <a:solidFill>
                  <a:srgbClr val="C00000"/>
                </a:solidFill>
                <a:latin typeface="Segoe UI Light" panose="020B0502040204020203" pitchFamily="34" charset="0"/>
                <a:cs typeface="Segoe UI Light" panose="020B0502040204020203" pitchFamily="34" charset="0"/>
              </a:rPr>
              <a:t>Huawei</a:t>
            </a:r>
            <a:r>
              <a:rPr lang="en-US" sz="1600" dirty="0">
                <a:latin typeface="Segoe UI Light" panose="020B0502040204020203" pitchFamily="34" charset="0"/>
                <a:cs typeface="Segoe UI Light" panose="020B0502040204020203" pitchFamily="34" charset="0"/>
              </a:rPr>
              <a:t> has </a:t>
            </a:r>
            <a:r>
              <a:rPr lang="en-US" sz="1600" dirty="0">
                <a:solidFill>
                  <a:srgbClr val="C00000"/>
                </a:solidFill>
                <a:latin typeface="Segoe UI Light" panose="020B0502040204020203" pitchFamily="34" charset="0"/>
                <a:cs typeface="Segoe UI Light" panose="020B0502040204020203" pitchFamily="34" charset="0"/>
              </a:rPr>
              <a:t>32</a:t>
            </a:r>
            <a:r>
              <a:rPr lang="en-US" sz="1600" dirty="0">
                <a:latin typeface="Segoe UI Light" panose="020B0502040204020203" pitchFamily="34" charset="0"/>
                <a:cs typeface="Segoe UI Light" panose="020B0502040204020203" pitchFamily="34" charset="0"/>
              </a:rPr>
              <a:t> APIs, and </a:t>
            </a:r>
            <a:r>
              <a:rPr lang="en-US" sz="1600" dirty="0">
                <a:solidFill>
                  <a:srgbClr val="7030A0"/>
                </a:solidFill>
                <a:latin typeface="Segoe UI Light" panose="020B0502040204020203" pitchFamily="34" charset="0"/>
                <a:cs typeface="Segoe UI Light" panose="020B0502040204020203" pitchFamily="34" charset="0"/>
              </a:rPr>
              <a:t>Alibaba</a:t>
            </a:r>
            <a:r>
              <a:rPr lang="en-US" sz="1600" dirty="0">
                <a:latin typeface="Segoe UI Light" panose="020B0502040204020203" pitchFamily="34" charset="0"/>
                <a:cs typeface="Segoe UI Light" panose="020B0502040204020203" pitchFamily="34" charset="0"/>
              </a:rPr>
              <a:t> has </a:t>
            </a:r>
            <a:r>
              <a:rPr lang="en-US" sz="1600" dirty="0">
                <a:solidFill>
                  <a:srgbClr val="7030A0"/>
                </a:solidFill>
                <a:latin typeface="Segoe UI Light" panose="020B0502040204020203" pitchFamily="34" charset="0"/>
                <a:cs typeface="Segoe UI Light" panose="020B0502040204020203" pitchFamily="34" charset="0"/>
              </a:rPr>
              <a:t>81</a:t>
            </a:r>
          </a:p>
        </p:txBody>
      </p:sp>
      <p:sp>
        <p:nvSpPr>
          <p:cNvPr id="55" name="TextBox 54"/>
          <p:cNvSpPr txBox="1"/>
          <p:nvPr/>
        </p:nvSpPr>
        <p:spPr>
          <a:xfrm>
            <a:off x="8549540" y="4370534"/>
            <a:ext cx="1631458" cy="1323439"/>
          </a:xfrm>
          <a:prstGeom prst="rect">
            <a:avLst/>
          </a:prstGeom>
          <a:noFill/>
          <a:ln>
            <a:solidFill>
              <a:schemeClr val="tx1"/>
            </a:solidFill>
          </a:ln>
        </p:spPr>
        <p:txBody>
          <a:bodyPr wrap="square" rtlCol="0">
            <a:spAutoFit/>
          </a:bodyPr>
          <a:lstStyle/>
          <a:p>
            <a:r>
              <a:rPr lang="en-US" sz="1600" b="1" dirty="0">
                <a:solidFill>
                  <a:srgbClr val="DA0000"/>
                </a:solidFill>
                <a:latin typeface="Segoe UI Light" panose="020B0502040204020203" pitchFamily="34" charset="0"/>
                <a:cs typeface="Segoe UI Light" panose="020B0502040204020203" pitchFamily="34" charset="0"/>
              </a:rPr>
              <a:t>Huawei </a:t>
            </a:r>
            <a:r>
              <a:rPr lang="en-US" sz="1600" dirty="0">
                <a:latin typeface="Segoe UI Light" panose="020B0502040204020203" pitchFamily="34" charset="0"/>
                <a:cs typeface="Segoe UI Light" panose="020B0502040204020203" pitchFamily="34" charset="0"/>
              </a:rPr>
              <a:t>has </a:t>
            </a:r>
            <a:r>
              <a:rPr lang="en-US" sz="1600" dirty="0">
                <a:solidFill>
                  <a:srgbClr val="C00000"/>
                </a:solidFill>
                <a:latin typeface="Segoe UI Light" panose="020B0502040204020203" pitchFamily="34" charset="0"/>
                <a:cs typeface="Segoe UI Light" panose="020B0502040204020203" pitchFamily="34" charset="0"/>
              </a:rPr>
              <a:t>0</a:t>
            </a:r>
            <a:r>
              <a:rPr lang="en-US" sz="1600" dirty="0">
                <a:latin typeface="Segoe UI Light" panose="020B0502040204020203" pitchFamily="34" charset="0"/>
                <a:cs typeface="Segoe UI Light" panose="020B0502040204020203" pitchFamily="34" charset="0"/>
              </a:rPr>
              <a:t> Workbench calls (APIs) available and </a:t>
            </a:r>
            <a:r>
              <a:rPr lang="en-US" sz="1600" b="1" dirty="0">
                <a:solidFill>
                  <a:srgbClr val="7030A0"/>
                </a:solidFill>
                <a:latin typeface="Segoe UI Light" panose="020B0502040204020203" pitchFamily="34" charset="0"/>
                <a:cs typeface="Segoe UI Light" panose="020B0502040204020203" pitchFamily="34" charset="0"/>
              </a:rPr>
              <a:t>Alibaba</a:t>
            </a:r>
            <a:r>
              <a:rPr lang="en-US" sz="1600" b="1" dirty="0">
                <a:solidFill>
                  <a:srgbClr val="FF9900"/>
                </a:solidFill>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has </a:t>
            </a:r>
            <a:r>
              <a:rPr lang="en-US" sz="1600" b="1" dirty="0">
                <a:solidFill>
                  <a:srgbClr val="7030A0"/>
                </a:solidFill>
                <a:latin typeface="Segoe UI Light" panose="020B0502040204020203" pitchFamily="34" charset="0"/>
                <a:cs typeface="Segoe UI Light" panose="020B0502040204020203" pitchFamily="34" charset="0"/>
              </a:rPr>
              <a:t>23</a:t>
            </a:r>
          </a:p>
        </p:txBody>
      </p:sp>
      <p:sp>
        <p:nvSpPr>
          <p:cNvPr id="56" name="Rectangle 55"/>
          <p:cNvSpPr/>
          <p:nvPr/>
        </p:nvSpPr>
        <p:spPr>
          <a:xfrm>
            <a:off x="10603052" y="1823023"/>
            <a:ext cx="1293316" cy="194092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7" name="TextBox 56"/>
          <p:cNvSpPr txBox="1"/>
          <p:nvPr/>
        </p:nvSpPr>
        <p:spPr>
          <a:xfrm>
            <a:off x="10719486" y="2849329"/>
            <a:ext cx="1148055" cy="830997"/>
          </a:xfrm>
          <a:prstGeom prst="rect">
            <a:avLst/>
          </a:prstGeom>
          <a:noFill/>
        </p:spPr>
        <p:txBody>
          <a:bodyPr wrap="square" rtlCol="0">
            <a:spAutoFit/>
          </a:bodyPr>
          <a:lstStyle/>
          <a:p>
            <a:pPr algn="ctr"/>
            <a:r>
              <a:rPr lang="en-US" sz="2400" b="1" dirty="0">
                <a:solidFill>
                  <a:srgbClr val="FF0000"/>
                </a:solidFill>
              </a:rPr>
              <a:t>0</a:t>
            </a:r>
            <a:r>
              <a:rPr lang="en-US" sz="2400" b="1" dirty="0">
                <a:solidFill>
                  <a:schemeClr val="bg1"/>
                </a:solidFill>
              </a:rPr>
              <a:t> </a:t>
            </a:r>
            <a:r>
              <a:rPr lang="en-US" sz="1600" dirty="0"/>
              <a:t>vs</a:t>
            </a:r>
            <a:r>
              <a:rPr lang="en-US" sz="1600" dirty="0">
                <a:solidFill>
                  <a:schemeClr val="bg1"/>
                </a:solidFill>
              </a:rPr>
              <a:t> </a:t>
            </a:r>
            <a:r>
              <a:rPr lang="en-US" sz="2400" b="1" dirty="0">
                <a:solidFill>
                  <a:srgbClr val="7030A0"/>
                </a:solidFill>
              </a:rPr>
              <a:t>23</a:t>
            </a:r>
          </a:p>
          <a:p>
            <a:pPr algn="ctr"/>
            <a:r>
              <a:rPr lang="en-US" sz="1200" b="1" dirty="0"/>
              <a:t>ANSIBLE</a:t>
            </a:r>
          </a:p>
          <a:p>
            <a:pPr algn="ctr"/>
            <a:r>
              <a:rPr lang="en-US" sz="1200" b="1" dirty="0"/>
              <a:t>PLAYBOOKS</a:t>
            </a:r>
          </a:p>
        </p:txBody>
      </p:sp>
      <p:cxnSp>
        <p:nvCxnSpPr>
          <p:cNvPr id="58" name="Straight Arrow Connector 57"/>
          <p:cNvCxnSpPr>
            <a:stCxn id="45" idx="3"/>
            <a:endCxn id="56" idx="1"/>
          </p:cNvCxnSpPr>
          <p:nvPr/>
        </p:nvCxnSpPr>
        <p:spPr>
          <a:xfrm>
            <a:off x="10157939" y="2793488"/>
            <a:ext cx="445113"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3">
            <a:duotone>
              <a:prstClr val="black"/>
              <a:schemeClr val="accent3">
                <a:tint val="45000"/>
                <a:satMod val="400000"/>
              </a:schemeClr>
            </a:duotone>
          </a:blip>
          <a:stretch>
            <a:fillRect/>
          </a:stretch>
        </p:blipFill>
        <p:spPr>
          <a:xfrm>
            <a:off x="8898011" y="1941410"/>
            <a:ext cx="1009847" cy="965388"/>
          </a:xfrm>
          <a:prstGeom prst="rect">
            <a:avLst/>
          </a:prstGeom>
        </p:spPr>
      </p:pic>
      <p:sp>
        <p:nvSpPr>
          <p:cNvPr id="60" name="TextBox 59"/>
          <p:cNvSpPr txBox="1"/>
          <p:nvPr/>
        </p:nvSpPr>
        <p:spPr>
          <a:xfrm>
            <a:off x="10464800" y="4367463"/>
            <a:ext cx="1632438" cy="1323439"/>
          </a:xfrm>
          <a:prstGeom prst="rect">
            <a:avLst/>
          </a:prstGeom>
          <a:noFill/>
          <a:ln>
            <a:solidFill>
              <a:schemeClr val="tx1"/>
            </a:solidFill>
          </a:ln>
        </p:spPr>
        <p:txBody>
          <a:bodyPr wrap="square" rtlCol="0">
            <a:spAutoFit/>
          </a:bodyPr>
          <a:lstStyle/>
          <a:p>
            <a:r>
              <a:rPr lang="en-US" sz="1600" b="1" dirty="0">
                <a:solidFill>
                  <a:srgbClr val="DA0000"/>
                </a:solidFill>
                <a:latin typeface="Segoe UI Light" panose="020B0502040204020203" pitchFamily="34" charset="0"/>
                <a:cs typeface="Segoe UI Light" panose="020B0502040204020203" pitchFamily="34" charset="0"/>
              </a:rPr>
              <a:t>Huawei</a:t>
            </a:r>
            <a:r>
              <a:rPr lang="en-US" sz="1600" b="1" dirty="0">
                <a:solidFill>
                  <a:srgbClr val="0070C0"/>
                </a:solidFill>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has </a:t>
            </a:r>
            <a:r>
              <a:rPr lang="en-US" sz="1600" b="1" dirty="0">
                <a:solidFill>
                  <a:srgbClr val="DA0000"/>
                </a:solidFill>
                <a:latin typeface="Segoe UI Light" panose="020B0502040204020203" pitchFamily="34" charset="0"/>
                <a:cs typeface="Segoe UI Light" panose="020B0502040204020203" pitchFamily="34" charset="0"/>
              </a:rPr>
              <a:t>0</a:t>
            </a:r>
            <a:r>
              <a:rPr lang="en-US" sz="1600" dirty="0">
                <a:latin typeface="Segoe UI Light" panose="020B0502040204020203" pitchFamily="34" charset="0"/>
                <a:cs typeface="Segoe UI Light" panose="020B0502040204020203" pitchFamily="34" charset="0"/>
              </a:rPr>
              <a:t> Ansible Playbooks available and </a:t>
            </a:r>
            <a:r>
              <a:rPr lang="en-US" sz="1600" b="1" dirty="0">
                <a:solidFill>
                  <a:srgbClr val="7030A0"/>
                </a:solidFill>
                <a:latin typeface="Segoe UI Light" panose="020B0502040204020203" pitchFamily="34" charset="0"/>
                <a:cs typeface="Segoe UI Light" panose="020B0502040204020203" pitchFamily="34" charset="0"/>
              </a:rPr>
              <a:t>Alibaba</a:t>
            </a:r>
            <a:r>
              <a:rPr lang="en-US" sz="1600" b="1" dirty="0">
                <a:solidFill>
                  <a:srgbClr val="FF9900"/>
                </a:solidFill>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has </a:t>
            </a:r>
            <a:r>
              <a:rPr lang="en-US" sz="1600" b="1" dirty="0">
                <a:solidFill>
                  <a:srgbClr val="7030A0"/>
                </a:solidFill>
                <a:latin typeface="Segoe UI Light" panose="020B0502040204020203" pitchFamily="34" charset="0"/>
                <a:cs typeface="Segoe UI Light" panose="020B0502040204020203" pitchFamily="34" charset="0"/>
              </a:rPr>
              <a:t>23</a:t>
            </a:r>
          </a:p>
        </p:txBody>
      </p:sp>
      <p:cxnSp>
        <p:nvCxnSpPr>
          <p:cNvPr id="61" name="Straight Arrow Connector 60"/>
          <p:cNvCxnSpPr/>
          <p:nvPr/>
        </p:nvCxnSpPr>
        <p:spPr>
          <a:xfrm flipH="1" flipV="1">
            <a:off x="2131515" y="4048603"/>
            <a:ext cx="5260" cy="31886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42" idx="2"/>
          </p:cNvCxnSpPr>
          <p:nvPr/>
        </p:nvCxnSpPr>
        <p:spPr>
          <a:xfrm flipH="1" flipV="1">
            <a:off x="5516612" y="3763953"/>
            <a:ext cx="5883" cy="603510"/>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7356404" y="3763954"/>
            <a:ext cx="0" cy="603509"/>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5" idx="0"/>
            <a:endCxn id="45" idx="2"/>
          </p:cNvCxnSpPr>
          <p:nvPr/>
        </p:nvCxnSpPr>
        <p:spPr>
          <a:xfrm flipH="1" flipV="1">
            <a:off x="9360276" y="3763952"/>
            <a:ext cx="4993" cy="606582"/>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56" idx="2"/>
          </p:cNvCxnSpPr>
          <p:nvPr/>
        </p:nvCxnSpPr>
        <p:spPr>
          <a:xfrm flipV="1">
            <a:off x="11249526" y="3763952"/>
            <a:ext cx="184" cy="555385"/>
          </a:xfrm>
          <a:prstGeom prst="straightConnector1">
            <a:avLst/>
          </a:prstGeom>
          <a:ln>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4"/>
          <a:stretch>
            <a:fillRect/>
          </a:stretch>
        </p:blipFill>
        <p:spPr>
          <a:xfrm>
            <a:off x="10936938" y="1941410"/>
            <a:ext cx="624916" cy="811580"/>
          </a:xfrm>
          <a:prstGeom prst="rect">
            <a:avLst/>
          </a:prstGeom>
          <a:solidFill>
            <a:srgbClr val="92D050"/>
          </a:solidFill>
          <a:ln>
            <a:solidFill>
              <a:schemeClr val="tx1"/>
            </a:solidFill>
          </a:ln>
        </p:spPr>
      </p:pic>
      <p:pic>
        <p:nvPicPr>
          <p:cNvPr id="72" name="Picture 71"/>
          <p:cNvPicPr>
            <a:picLocks noChangeAspect="1"/>
          </p:cNvPicPr>
          <p:nvPr/>
        </p:nvPicPr>
        <p:blipFill rotWithShape="1">
          <a:blip r:embed="rId5"/>
          <a:srcRect b="22742"/>
          <a:stretch/>
        </p:blipFill>
        <p:spPr>
          <a:xfrm>
            <a:off x="6916509" y="1887575"/>
            <a:ext cx="986433" cy="832183"/>
          </a:xfrm>
          <a:prstGeom prst="rect">
            <a:avLst/>
          </a:prstGeom>
        </p:spPr>
      </p:pic>
      <p:pic>
        <p:nvPicPr>
          <p:cNvPr id="73" name="Picture 72"/>
          <p:cNvPicPr>
            <a:picLocks noChangeAspect="1"/>
          </p:cNvPicPr>
          <p:nvPr/>
        </p:nvPicPr>
        <p:blipFill rotWithShape="1">
          <a:blip r:embed="rId6"/>
          <a:srcRect b="17625"/>
          <a:stretch/>
        </p:blipFill>
        <p:spPr>
          <a:xfrm>
            <a:off x="5016548" y="1911354"/>
            <a:ext cx="1000125" cy="784624"/>
          </a:xfrm>
          <a:prstGeom prst="rect">
            <a:avLst/>
          </a:prstGeom>
          <a:ln>
            <a:noFill/>
          </a:ln>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572" y="2695495"/>
            <a:ext cx="2725164" cy="615360"/>
          </a:xfrm>
          <a:prstGeom prst="rect">
            <a:avLst/>
          </a:prstGeom>
        </p:spPr>
      </p:pic>
      <p:sp>
        <p:nvSpPr>
          <p:cNvPr id="32" name="Title 1"/>
          <p:cNvSpPr txBox="1">
            <a:spLocks/>
          </p:cNvSpPr>
          <p:nvPr/>
        </p:nvSpPr>
        <p:spPr>
          <a:xfrm>
            <a:off x="519114" y="228649"/>
            <a:ext cx="11149013" cy="498598"/>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sz="3600" dirty="0">
                <a:solidFill>
                  <a:srgbClr val="FF0000"/>
                </a:solidFill>
                <a:cs typeface="Segoe UI Light" panose="020B0502040204020203" pitchFamily="34" charset="0"/>
              </a:rPr>
              <a:t>ECS(Huawei) </a:t>
            </a:r>
            <a:r>
              <a:rPr lang="en-US" sz="3600" dirty="0">
                <a:solidFill>
                  <a:srgbClr val="7030A0"/>
                </a:solidFill>
                <a:cs typeface="Segoe UI Light" panose="020B0502040204020203" pitchFamily="34" charset="0"/>
              </a:rPr>
              <a:t>– vs – </a:t>
            </a:r>
            <a:r>
              <a:rPr lang="en-US" sz="3600" dirty="0">
                <a:solidFill>
                  <a:srgbClr val="0070C0"/>
                </a:solidFill>
                <a:cs typeface="Segoe UI Light" panose="020B0502040204020203" pitchFamily="34" charset="0"/>
              </a:rPr>
              <a:t>Compute Service</a:t>
            </a:r>
            <a:r>
              <a:rPr lang="en-US" sz="3600" dirty="0">
                <a:solidFill>
                  <a:srgbClr val="FFC000"/>
                </a:solidFill>
                <a:cs typeface="Segoe UI Light" panose="020B0502040204020203" pitchFamily="34" charset="0"/>
              </a:rPr>
              <a:t>(</a:t>
            </a:r>
            <a:r>
              <a:rPr lang="en-US" sz="3600" dirty="0">
                <a:solidFill>
                  <a:srgbClr val="0070C0"/>
                </a:solidFill>
                <a:cs typeface="Segoe UI Light" panose="020B0502040204020203" pitchFamily="34" charset="0"/>
              </a:rPr>
              <a:t>Alibaba</a:t>
            </a:r>
            <a:r>
              <a:rPr lang="en-US" sz="3600" dirty="0">
                <a:solidFill>
                  <a:srgbClr val="FFC000"/>
                </a:solidFill>
                <a:cs typeface="Segoe UI Light" panose="020B0502040204020203" pitchFamily="34" charset="0"/>
              </a:rPr>
              <a:t>)</a:t>
            </a:r>
            <a:r>
              <a:rPr lang="en-US" sz="3600" dirty="0">
                <a:solidFill>
                  <a:srgbClr val="7030A0"/>
                </a:solidFill>
                <a:cs typeface="Segoe UI Light" panose="020B0502040204020203" pitchFamily="34" charset="0"/>
              </a:rPr>
              <a:t>  Analysis </a:t>
            </a:r>
          </a:p>
        </p:txBody>
      </p:sp>
      <p:pic>
        <p:nvPicPr>
          <p:cNvPr id="33" name="Picture 2" descr="C:\Users\nilesh.nagose\Desktop\Click2Cloud\Logo\Final Logo\click2cloud-logo-lightBG-250x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37" name="Group 36"/>
          <p:cNvGrpSpPr/>
          <p:nvPr/>
        </p:nvGrpSpPr>
        <p:grpSpPr>
          <a:xfrm>
            <a:off x="2429987" y="6133440"/>
            <a:ext cx="2853484" cy="555264"/>
            <a:chOff x="1000745" y="2443309"/>
            <a:chExt cx="4367153" cy="84981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0" name="TextBox 39"/>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8" name="Rectangle 47"/>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53" name="Right Triangle 52"/>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54" name="TextBox 53"/>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Tree>
    <p:extLst>
      <p:ext uri="{BB962C8B-B14F-4D97-AF65-F5344CB8AC3E}">
        <p14:creationId xmlns:p14="http://schemas.microsoft.com/office/powerpoint/2010/main" val="3208747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180753" y="5699838"/>
            <a:ext cx="2074629" cy="261610"/>
          </a:xfrm>
          <a:prstGeom prst="rect">
            <a:avLst/>
          </a:prstGeom>
          <a:noFill/>
        </p:spPr>
        <p:txBody>
          <a:bodyPr wrap="square" rtlCol="0">
            <a:spAutoFit/>
          </a:bodyPr>
          <a:lstStyle/>
          <a:p>
            <a:r>
              <a:rPr lang="en-US" sz="1100" dirty="0"/>
              <a:t>View Detailed Analysis Report</a:t>
            </a:r>
          </a:p>
        </p:txBody>
      </p:sp>
      <p:graphicFrame>
        <p:nvGraphicFramePr>
          <p:cNvPr id="6" name="Object 5"/>
          <p:cNvGraphicFramePr>
            <a:graphicFrameLocks noChangeAspect="1"/>
          </p:cNvGraphicFramePr>
          <p:nvPr>
            <p:extLst>
              <p:ext uri="{D42A27DB-BD31-4B8C-83A1-F6EECF244321}">
                <p14:modId xmlns:p14="http://schemas.microsoft.com/office/powerpoint/2010/main" val="1371961043"/>
              </p:ext>
            </p:extLst>
          </p:nvPr>
        </p:nvGraphicFramePr>
        <p:xfrm>
          <a:off x="180753" y="6041420"/>
          <a:ext cx="914400" cy="771525"/>
        </p:xfrm>
        <a:graphic>
          <a:graphicData uri="http://schemas.openxmlformats.org/presentationml/2006/ole">
            <mc:AlternateContent xmlns:mc="http://schemas.openxmlformats.org/markup-compatibility/2006">
              <mc:Choice xmlns:v="urn:schemas-microsoft-com:vml" Requires="v">
                <p:oleObj spid="_x0000_s1406"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180753" y="6041420"/>
                        <a:ext cx="914400" cy="771525"/>
                      </a:xfrm>
                      <a:prstGeom prst="rect">
                        <a:avLst/>
                      </a:prstGeom>
                    </p:spPr>
                  </p:pic>
                </p:oleObj>
              </mc:Fallback>
            </mc:AlternateContent>
          </a:graphicData>
        </a:graphic>
      </p:graphicFrame>
      <p:pic>
        <p:nvPicPr>
          <p:cNvPr id="11" name="Picture 2" descr="C:\Users\nilesh.nagose\Desktop\Click2Cloud\Logo\Final Logo\click2cloud-logo-lightBG-250x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3"/>
          <p:cNvSpPr txBox="1">
            <a:spLocks/>
          </p:cNvSpPr>
          <p:nvPr/>
        </p:nvSpPr>
        <p:spPr>
          <a:xfrm>
            <a:off x="153988" y="3367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b="1" dirty="0">
                <a:solidFill>
                  <a:srgbClr val="C00000"/>
                </a:solidFill>
                <a:latin typeface="Segoe UI Light" panose="020B0502040204020203" pitchFamily="34" charset="0"/>
                <a:cs typeface="Segoe UI Light" panose="020B0502040204020203" pitchFamily="34" charset="0"/>
              </a:rPr>
              <a:t>Huawei </a:t>
            </a:r>
            <a:r>
              <a:rPr lang="en-US" sz="2800" b="1" dirty="0">
                <a:solidFill>
                  <a:srgbClr val="002060"/>
                </a:solidFill>
                <a:latin typeface="Segoe UI Light" panose="020B0502040204020203" pitchFamily="34" charset="0"/>
                <a:cs typeface="Segoe UI Light" panose="020B0502040204020203" pitchFamily="34" charset="0"/>
              </a:rPr>
              <a:t>-vs-</a:t>
            </a:r>
            <a:r>
              <a:rPr lang="en-US" sz="2800" dirty="0">
                <a:solidFill>
                  <a:srgbClr val="002060"/>
                </a:solidFill>
                <a:latin typeface="Segoe UI Light" panose="020B0502040204020203" pitchFamily="34" charset="0"/>
                <a:cs typeface="Segoe UI Light" panose="020B0502040204020203" pitchFamily="34" charset="0"/>
              </a:rPr>
              <a:t> </a:t>
            </a:r>
            <a:r>
              <a:rPr lang="en-US" sz="3200" b="1" dirty="0">
                <a:solidFill>
                  <a:srgbClr val="7030A0"/>
                </a:solidFill>
                <a:latin typeface="Segoe UI Light" panose="020B0502040204020203" pitchFamily="34" charset="0"/>
                <a:cs typeface="Segoe UI Light" panose="020B0502040204020203" pitchFamily="34" charset="0"/>
              </a:rPr>
              <a:t>Alibaba </a:t>
            </a:r>
            <a:r>
              <a:rPr lang="en-US" sz="2800" b="1" dirty="0">
                <a:solidFill>
                  <a:srgbClr val="002060"/>
                </a:solidFill>
                <a:latin typeface="Segoe UI Light" panose="020B0502040204020203" pitchFamily="34" charset="0"/>
                <a:cs typeface="Segoe UI Light" panose="020B0502040204020203" pitchFamily="34" charset="0"/>
              </a:rPr>
              <a:t>-vs-</a:t>
            </a:r>
            <a:r>
              <a:rPr lang="en-US" sz="2800" dirty="0">
                <a:solidFill>
                  <a:srgbClr val="002060"/>
                </a:solidFill>
                <a:latin typeface="Segoe UI Light" panose="020B0502040204020203" pitchFamily="34" charset="0"/>
                <a:cs typeface="Segoe UI Light" panose="020B0502040204020203" pitchFamily="34" charset="0"/>
              </a:rPr>
              <a:t> </a:t>
            </a:r>
            <a:r>
              <a:rPr lang="en-US" sz="3200" b="1" dirty="0">
                <a:solidFill>
                  <a:srgbClr val="00B050"/>
                </a:solidFill>
                <a:latin typeface="Segoe UI Light" panose="020B0502040204020203" pitchFamily="34" charset="0"/>
                <a:cs typeface="Segoe UI Light" panose="020B0502040204020203" pitchFamily="34" charset="0"/>
              </a:rPr>
              <a:t>AWS</a:t>
            </a:r>
            <a:r>
              <a:rPr lang="en-US" sz="3200" b="1" dirty="0">
                <a:solidFill>
                  <a:srgbClr val="7030A0"/>
                </a:solidFill>
                <a:latin typeface="Segoe UI Light" panose="020B0502040204020203" pitchFamily="34" charset="0"/>
                <a:cs typeface="Segoe UI Light" panose="020B0502040204020203" pitchFamily="34" charset="0"/>
              </a:rPr>
              <a:t> </a:t>
            </a:r>
            <a:r>
              <a:rPr lang="en-US" sz="3200" dirty="0">
                <a:solidFill>
                  <a:srgbClr val="002060"/>
                </a:solidFill>
                <a:latin typeface="Segoe UI Light" panose="020B0502040204020203" pitchFamily="34" charset="0"/>
                <a:cs typeface="Segoe UI Light" panose="020B0502040204020203" pitchFamily="34" charset="0"/>
              </a:rPr>
              <a:t> (Side by Side analysis)</a:t>
            </a:r>
          </a:p>
        </p:txBody>
      </p:sp>
      <p:graphicFrame>
        <p:nvGraphicFramePr>
          <p:cNvPr id="9" name="Table 8"/>
          <p:cNvGraphicFramePr>
            <a:graphicFrameLocks noGrp="1"/>
          </p:cNvGraphicFramePr>
          <p:nvPr>
            <p:extLst>
              <p:ext uri="{D42A27DB-BD31-4B8C-83A1-F6EECF244321}">
                <p14:modId xmlns:p14="http://schemas.microsoft.com/office/powerpoint/2010/main" val="2610577145"/>
              </p:ext>
            </p:extLst>
          </p:nvPr>
        </p:nvGraphicFramePr>
        <p:xfrm>
          <a:off x="272194" y="1047737"/>
          <a:ext cx="3741890" cy="3550354"/>
        </p:xfrm>
        <a:graphic>
          <a:graphicData uri="http://schemas.openxmlformats.org/drawingml/2006/table">
            <a:tbl>
              <a:tblPr/>
              <a:tblGrid>
                <a:gridCol w="1209076">
                  <a:extLst>
                    <a:ext uri="{9D8B030D-6E8A-4147-A177-3AD203B41FA5}">
                      <a16:colId xmlns:a16="http://schemas.microsoft.com/office/drawing/2014/main" val="235138472"/>
                    </a:ext>
                  </a:extLst>
                </a:gridCol>
                <a:gridCol w="682264">
                  <a:extLst>
                    <a:ext uri="{9D8B030D-6E8A-4147-A177-3AD203B41FA5}">
                      <a16:colId xmlns:a16="http://schemas.microsoft.com/office/drawing/2014/main" val="2511136748"/>
                    </a:ext>
                  </a:extLst>
                </a:gridCol>
                <a:gridCol w="906807">
                  <a:extLst>
                    <a:ext uri="{9D8B030D-6E8A-4147-A177-3AD203B41FA5}">
                      <a16:colId xmlns:a16="http://schemas.microsoft.com/office/drawing/2014/main" val="1961708812"/>
                    </a:ext>
                  </a:extLst>
                </a:gridCol>
                <a:gridCol w="943743">
                  <a:extLst>
                    <a:ext uri="{9D8B030D-6E8A-4147-A177-3AD203B41FA5}">
                      <a16:colId xmlns:a16="http://schemas.microsoft.com/office/drawing/2014/main" val="1097724656"/>
                    </a:ext>
                  </a:extLst>
                </a:gridCol>
              </a:tblGrid>
              <a:tr h="276156">
                <a:tc>
                  <a:txBody>
                    <a:bodyPr/>
                    <a:lstStyle/>
                    <a:p>
                      <a:pPr algn="ctr" rtl="0" fontAlgn="ctr"/>
                      <a:r>
                        <a:rPr lang="en-US" sz="1100" b="0" i="0" u="none" strike="noStrike" dirty="0">
                          <a:solidFill>
                            <a:srgbClr val="FFFFFF"/>
                          </a:solidFill>
                          <a:effectLst/>
                          <a:latin typeface="Calibri" panose="020F0502020204030204" pitchFamily="34" charset="0"/>
                        </a:rPr>
                        <a:t>Feature Name in</a:t>
                      </a:r>
                      <a:r>
                        <a:rPr lang="en-US" sz="1100" b="0" i="0" u="none" strike="noStrike" baseline="0" dirty="0">
                          <a:solidFill>
                            <a:srgbClr val="FFFFFF"/>
                          </a:solidFill>
                          <a:effectLst/>
                          <a:latin typeface="Calibri" panose="020F0502020204030204" pitchFamily="34" charset="0"/>
                        </a:rPr>
                        <a:t> Huawei</a:t>
                      </a:r>
                      <a:endParaRPr lang="en-US" sz="1100" b="0" i="0" u="none" strike="noStrike" dirty="0">
                        <a:solidFill>
                          <a:srgbClr val="FFFFFF"/>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FFFFFF"/>
                          </a:solidFill>
                          <a:effectLst/>
                          <a:latin typeface="Calibri" panose="020F0502020204030204" pitchFamily="34" charset="0"/>
                        </a:rPr>
                        <a:t>Interfaces Implemented by </a:t>
                      </a:r>
                      <a:r>
                        <a:rPr lang="en-US" sz="1100" b="0" i="0" u="none" strike="noStrike" baseline="0" dirty="0">
                          <a:solidFill>
                            <a:srgbClr val="FFFFFF"/>
                          </a:solidFill>
                          <a:effectLst/>
                          <a:latin typeface="Calibri" panose="020F0502020204030204" pitchFamily="34" charset="0"/>
                        </a:rPr>
                        <a:t>Huawei</a:t>
                      </a:r>
                      <a:endParaRPr lang="en-US" sz="1100" b="0" i="0" u="none" strike="noStrike" dirty="0">
                        <a:solidFill>
                          <a:srgbClr val="FFFFFF"/>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324253">
                <a:tc>
                  <a:txBody>
                    <a:bodyPr/>
                    <a:lstStyle/>
                    <a:p>
                      <a:pPr algn="ctr" rtl="0" fontAlgn="ctr"/>
                      <a:r>
                        <a:rPr lang="en-US" sz="1600" b="1" i="0" u="none" strike="noStrike" dirty="0">
                          <a:solidFill>
                            <a:srgbClr val="FF0000"/>
                          </a:solidFill>
                          <a:effectLst/>
                          <a:latin typeface="Calibri" panose="020F0502020204030204" pitchFamily="34" charset="0"/>
                        </a:rPr>
                        <a:t>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9</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229</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chemeClr val="tx1"/>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72252631"/>
                  </a:ext>
                </a:extLst>
              </a:tr>
              <a:tr h="211325">
                <a:tc>
                  <a:txBody>
                    <a:bodyPr/>
                    <a:lstStyle/>
                    <a:p>
                      <a:pPr algn="ctr" fontAlgn="b"/>
                      <a:r>
                        <a:rPr lang="en-US" sz="1100" b="0" i="0" u="none" strike="noStrike" dirty="0">
                          <a:solidFill>
                            <a:srgbClr val="000000"/>
                          </a:solidFill>
                          <a:effectLst/>
                          <a:latin typeface="Calibri" panose="020F0502020204030204" pitchFamily="34" charset="0"/>
                        </a:rPr>
                        <a:t>Elastic Cloud Server</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chemeClr val="tx1"/>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11325">
                <a:tc>
                  <a:txBody>
                    <a:bodyPr/>
                    <a:lstStyle/>
                    <a:p>
                      <a:pPr algn="ctr" fontAlgn="b"/>
                      <a:r>
                        <a:rPr lang="en-US" sz="1100" b="0" i="0" u="none" strike="noStrike" dirty="0">
                          <a:solidFill>
                            <a:srgbClr val="000000"/>
                          </a:solidFill>
                          <a:effectLst/>
                          <a:latin typeface="Calibri" panose="020F0502020204030204" pitchFamily="34" charset="0"/>
                        </a:rPr>
                        <a:t>Image Management Service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chemeClr val="tx1"/>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31248268"/>
                  </a:ext>
                </a:extLst>
              </a:tr>
              <a:tr h="211325">
                <a:tc>
                  <a:txBody>
                    <a:bodyPr/>
                    <a:lstStyle/>
                    <a:p>
                      <a:pPr algn="ctr" fontAlgn="b"/>
                      <a:r>
                        <a:rPr lang="en-US" sz="1100" b="0" i="0" u="none" strike="noStrike" dirty="0">
                          <a:solidFill>
                            <a:srgbClr val="000000"/>
                          </a:solidFill>
                          <a:effectLst/>
                          <a:latin typeface="Calibri" panose="020F0502020204030204" pitchFamily="34" charset="0"/>
                        </a:rPr>
                        <a:t>Elastic Volume Service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chemeClr val="tx1"/>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200" b="0" i="0" u="none" strike="noStrike">
                          <a:solidFill>
                            <a:srgbClr val="000000"/>
                          </a:solidFill>
                          <a:effectLst/>
                          <a:latin typeface="Calibri" panose="020F0502020204030204" pitchFamily="34" charset="0"/>
                        </a:rPr>
                        <a:t>21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211325">
                <a:tc>
                  <a:txBody>
                    <a:bodyPr/>
                    <a:lstStyle/>
                    <a:p>
                      <a:pPr algn="ctr" fontAlgn="b"/>
                      <a:r>
                        <a:rPr lang="en-US" sz="1100" b="0" i="0" u="none" strike="noStrike" dirty="0">
                          <a:solidFill>
                            <a:srgbClr val="000000"/>
                          </a:solidFill>
                          <a:effectLst/>
                          <a:latin typeface="Calibri" panose="020F0502020204030204" pitchFamily="34" charset="0"/>
                        </a:rPr>
                        <a:t>Volume Backup Service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rtl="0" fontAlgn="ctr"/>
                      <a:r>
                        <a:rPr lang="en-US" sz="1200" b="1" i="0" u="none" strike="noStrike" dirty="0">
                          <a:solidFill>
                            <a:schemeClr val="tx1"/>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200" b="0" i="0" u="none" strike="noStrike">
                          <a:solidFill>
                            <a:srgbClr val="000000"/>
                          </a:solidFill>
                          <a:effectLst/>
                          <a:latin typeface="Calibri" panose="020F0502020204030204" pitchFamily="34" charset="0"/>
                        </a:rPr>
                        <a:t>16</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211325">
                <a:tc>
                  <a:txBody>
                    <a:bodyPr/>
                    <a:lstStyle/>
                    <a:p>
                      <a:pPr algn="ctr" fontAlgn="b"/>
                      <a:r>
                        <a:rPr lang="en-US" sz="1100" b="0" i="0" u="none" strike="noStrike" dirty="0">
                          <a:solidFill>
                            <a:srgbClr val="000000"/>
                          </a:solidFill>
                          <a:effectLst/>
                          <a:latin typeface="Calibri" panose="020F0502020204030204" pitchFamily="34" charset="0"/>
                        </a:rPr>
                        <a:t>Object Storage Service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chemeClr val="tx1"/>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200" b="0" i="0" u="none" strike="noStrike">
                          <a:solidFill>
                            <a:srgbClr val="000000"/>
                          </a:solidFill>
                          <a:effectLst/>
                          <a:latin typeface="Calibri" panose="020F0502020204030204" pitchFamily="34" charset="0"/>
                        </a:rPr>
                        <a:t>48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r h="211325">
                <a:tc>
                  <a:txBody>
                    <a:bodyPr/>
                    <a:lstStyle/>
                    <a:p>
                      <a:pPr algn="ctr" fontAlgn="b"/>
                      <a:r>
                        <a:rPr lang="en-US" sz="1100" b="0" i="0" u="none" strike="noStrike" dirty="0">
                          <a:solidFill>
                            <a:srgbClr val="000000"/>
                          </a:solidFill>
                          <a:effectLst/>
                          <a:latin typeface="Calibri" panose="020F0502020204030204" pitchFamily="34" charset="0"/>
                        </a:rPr>
                        <a:t>VPC</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chemeClr val="tx1"/>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200" b="0" i="0" u="none" strike="noStrike">
                          <a:solidFill>
                            <a:srgbClr val="000000"/>
                          </a:solidFill>
                          <a:effectLst/>
                          <a:latin typeface="Calibri" panose="020F0502020204030204" pitchFamily="34" charset="0"/>
                        </a:rPr>
                        <a:t>33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05462818"/>
                  </a:ext>
                </a:extLst>
              </a:tr>
              <a:tr h="211325">
                <a:tc>
                  <a:txBody>
                    <a:bodyPr/>
                    <a:lstStyle/>
                    <a:p>
                      <a:pPr algn="ctr" fontAlgn="b"/>
                      <a:r>
                        <a:rPr lang="en-US" sz="1100" b="0" i="0" u="none" strike="noStrike" dirty="0">
                          <a:solidFill>
                            <a:srgbClr val="000000"/>
                          </a:solidFill>
                          <a:effectLst/>
                          <a:latin typeface="Calibri" panose="020F0502020204030204" pitchFamily="34" charset="0"/>
                        </a:rPr>
                        <a:t>Elastic Load Balance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chemeClr val="tx1"/>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200" b="0" i="0" u="none" strike="noStrike">
                          <a:solidFill>
                            <a:srgbClr val="000000"/>
                          </a:solidFill>
                          <a:effectLst/>
                          <a:latin typeface="Calibri" panose="020F0502020204030204" pitchFamily="34" charset="0"/>
                        </a:rPr>
                        <a:t>22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63401119"/>
                  </a:ext>
                </a:extLst>
              </a:tr>
              <a:tr h="211325">
                <a:tc>
                  <a:txBody>
                    <a:bodyPr/>
                    <a:lstStyle/>
                    <a:p>
                      <a:pPr algn="ctr" fontAlgn="b"/>
                      <a:r>
                        <a:rPr lang="en-US" sz="1100" b="0" i="0" u="none" strike="noStrike" dirty="0">
                          <a:solidFill>
                            <a:srgbClr val="000000"/>
                          </a:solidFill>
                          <a:effectLst/>
                          <a:latin typeface="Calibri" panose="020F0502020204030204" pitchFamily="34" charset="0"/>
                        </a:rPr>
                        <a:t>Cloud Eye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chemeClr val="tx1"/>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200" b="0" i="0" u="none" strike="noStrike">
                          <a:solidFill>
                            <a:srgbClr val="000000"/>
                          </a:solidFill>
                          <a:effectLst/>
                          <a:latin typeface="Calibri" panose="020F0502020204030204" pitchFamily="34" charset="0"/>
                        </a:rPr>
                        <a:t>9</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837008148"/>
                  </a:ext>
                </a:extLst>
              </a:tr>
              <a:tr h="211325">
                <a:tc>
                  <a:txBody>
                    <a:bodyPr/>
                    <a:lstStyle/>
                    <a:p>
                      <a:pPr algn="ctr" fontAlgn="b"/>
                      <a:r>
                        <a:rPr lang="en-US" sz="1100" b="0" i="0" u="none" strike="noStrike" dirty="0">
                          <a:solidFill>
                            <a:srgbClr val="000000"/>
                          </a:solidFill>
                          <a:effectLst/>
                          <a:latin typeface="Calibri" panose="020F0502020204030204" pitchFamily="34" charset="0"/>
                        </a:rPr>
                        <a:t>Elastic BigData</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chemeClr val="tx1"/>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940716847"/>
                  </a:ext>
                </a:extLst>
              </a:tr>
              <a:tr h="211325">
                <a:tc>
                  <a:txBody>
                    <a:bodyPr/>
                    <a:lstStyle/>
                    <a:p>
                      <a:pPr algn="ctr" rtl="0" fontAlgn="ct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200" b="1" i="0" u="none" strike="noStrike" dirty="0">
                        <a:solidFill>
                          <a:srgbClr val="002060"/>
                        </a:solidFill>
                        <a:effectLst/>
                        <a:latin typeface="Calibri" panose="020F0502020204030204" pitchFamily="34" charset="0"/>
                      </a:endParaRP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1400" b="1" i="0" u="none" strike="noStrike" dirty="0">
                        <a:solidFill>
                          <a:srgbClr val="7030A0"/>
                        </a:solidFill>
                        <a:effectLst/>
                        <a:latin typeface="Calibri" panose="020F0502020204030204" pitchFamily="34" charset="0"/>
                      </a:endParaRP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435122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031143334"/>
              </p:ext>
            </p:extLst>
          </p:nvPr>
        </p:nvGraphicFramePr>
        <p:xfrm>
          <a:off x="4246998" y="1047737"/>
          <a:ext cx="3769244" cy="5268135"/>
        </p:xfrm>
        <a:graphic>
          <a:graphicData uri="http://schemas.openxmlformats.org/drawingml/2006/table">
            <a:tbl>
              <a:tblPr/>
              <a:tblGrid>
                <a:gridCol w="1217915">
                  <a:extLst>
                    <a:ext uri="{9D8B030D-6E8A-4147-A177-3AD203B41FA5}">
                      <a16:colId xmlns:a16="http://schemas.microsoft.com/office/drawing/2014/main" val="1975778598"/>
                    </a:ext>
                  </a:extLst>
                </a:gridCol>
                <a:gridCol w="687252">
                  <a:extLst>
                    <a:ext uri="{9D8B030D-6E8A-4147-A177-3AD203B41FA5}">
                      <a16:colId xmlns:a16="http://schemas.microsoft.com/office/drawing/2014/main" val="634840789"/>
                    </a:ext>
                  </a:extLst>
                </a:gridCol>
                <a:gridCol w="913436">
                  <a:extLst>
                    <a:ext uri="{9D8B030D-6E8A-4147-A177-3AD203B41FA5}">
                      <a16:colId xmlns:a16="http://schemas.microsoft.com/office/drawing/2014/main" val="3017981309"/>
                    </a:ext>
                  </a:extLst>
                </a:gridCol>
                <a:gridCol w="950641">
                  <a:extLst>
                    <a:ext uri="{9D8B030D-6E8A-4147-A177-3AD203B41FA5}">
                      <a16:colId xmlns:a16="http://schemas.microsoft.com/office/drawing/2014/main" val="2368581415"/>
                    </a:ext>
                  </a:extLst>
                </a:gridCol>
              </a:tblGrid>
              <a:tr h="709067">
                <a:tc>
                  <a:txBody>
                    <a:bodyPr/>
                    <a:lstStyle/>
                    <a:p>
                      <a:pPr algn="ctr" rtl="0" fontAlgn="ctr"/>
                      <a:r>
                        <a:rPr lang="en-US" sz="1100" b="0" i="0" u="none" strike="noStrike" dirty="0">
                          <a:solidFill>
                            <a:srgbClr val="FFFFFF"/>
                          </a:solidFill>
                          <a:effectLst/>
                          <a:latin typeface="Calibri" panose="020F0502020204030204" pitchFamily="34" charset="0"/>
                        </a:rPr>
                        <a:t>Feature Name in </a:t>
                      </a:r>
                      <a:r>
                        <a:rPr lang="en-US" sz="1100" b="0" i="0" u="none" strike="noStrike" baseline="0" dirty="0">
                          <a:solidFill>
                            <a:srgbClr val="FFFFFF"/>
                          </a:solidFill>
                          <a:effectLst/>
                          <a:latin typeface="Calibri" panose="020F0502020204030204" pitchFamily="34" charset="0"/>
                        </a:rPr>
                        <a:t> Alibaba</a:t>
                      </a:r>
                      <a:endParaRPr lang="en-US" sz="1100" b="0" i="0" u="none" strike="noStrike" dirty="0">
                        <a:solidFill>
                          <a:srgbClr val="FFFFFF"/>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FFFFFF"/>
                          </a:solidFill>
                          <a:effectLst/>
                          <a:latin typeface="Calibri" panose="020F0502020204030204" pitchFamily="34" charset="0"/>
                        </a:rPr>
                        <a:t>Interfaces Implemented by </a:t>
                      </a:r>
                      <a:r>
                        <a:rPr lang="en-US" sz="1100" b="0" i="0" u="none" strike="noStrike" baseline="0" dirty="0">
                          <a:solidFill>
                            <a:srgbClr val="FFFFFF"/>
                          </a:solidFill>
                          <a:effectLst/>
                          <a:latin typeface="Calibri" panose="020F0502020204030204" pitchFamily="34" charset="0"/>
                        </a:rPr>
                        <a:t>Alibaba</a:t>
                      </a:r>
                      <a:endParaRPr lang="en-US" sz="1100" b="0" i="0" u="none" strike="noStrike" dirty="0">
                        <a:solidFill>
                          <a:srgbClr val="FFFFFF"/>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8437569"/>
                  </a:ext>
                </a:extLst>
              </a:tr>
              <a:tr h="324253">
                <a:tc>
                  <a:txBody>
                    <a:bodyPr/>
                    <a:lstStyle/>
                    <a:p>
                      <a:pPr algn="ctr" rtl="0" fontAlgn="ctr"/>
                      <a:r>
                        <a:rPr lang="en-US" sz="1600" b="1" i="0" u="none" strike="noStrike" dirty="0">
                          <a:solidFill>
                            <a:srgbClr val="7030A0"/>
                          </a:solidFill>
                          <a:effectLst/>
                          <a:latin typeface="Calibri" panose="020F0502020204030204" pitchFamily="34" charset="0"/>
                        </a:rPr>
                        <a:t>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117</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a:solidFill>
                            <a:srgbClr val="000000"/>
                          </a:solidFill>
                          <a:effectLst/>
                          <a:latin typeface="Calibri" panose="020F0502020204030204" pitchFamily="34" charset="0"/>
                        </a:rPr>
                        <a:t>79</a:t>
                      </a:r>
                      <a:endParaRPr lang="en-US" sz="16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63</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53187142"/>
                  </a:ext>
                </a:extLst>
              </a:tr>
              <a:tr h="211325">
                <a:tc>
                  <a:txBody>
                    <a:bodyPr/>
                    <a:lstStyle/>
                    <a:p>
                      <a:pPr algn="ctr" fontAlgn="b"/>
                      <a:r>
                        <a:rPr lang="en-US" sz="1100" b="0" i="0" u="none" strike="noStrike">
                          <a:solidFill>
                            <a:srgbClr val="000000"/>
                          </a:solidFill>
                          <a:effectLst/>
                          <a:latin typeface="Calibri" panose="020F0502020204030204" pitchFamily="34" charset="0"/>
                        </a:rPr>
                        <a:t>ECS</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11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81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23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0540017"/>
                  </a:ext>
                </a:extLst>
              </a:tr>
              <a:tr h="211325">
                <a:tc>
                  <a:txBody>
                    <a:bodyPr/>
                    <a:lstStyle/>
                    <a:p>
                      <a:pPr algn="ctr" fontAlgn="b"/>
                      <a:r>
                        <a:rPr lang="en-US" sz="1100" b="0" i="0" u="none" strike="noStrike">
                          <a:solidFill>
                            <a:srgbClr val="000000"/>
                          </a:solidFill>
                          <a:effectLst/>
                          <a:latin typeface="Calibri" panose="020F0502020204030204" pitchFamily="34" charset="0"/>
                        </a:rPr>
                        <a:t>VPC</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10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48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10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42363215"/>
                  </a:ext>
                </a:extLst>
              </a:tr>
              <a:tr h="211325">
                <a:tc>
                  <a:txBody>
                    <a:bodyPr/>
                    <a:lstStyle/>
                    <a:p>
                      <a:pPr algn="ctr" fontAlgn="b"/>
                      <a:r>
                        <a:rPr lang="en-US" sz="1100" b="0" i="0" u="none" strike="noStrike">
                          <a:solidFill>
                            <a:srgbClr val="000000"/>
                          </a:solidFill>
                          <a:effectLst/>
                          <a:latin typeface="Calibri" panose="020F0502020204030204" pitchFamily="34" charset="0"/>
                        </a:rPr>
                        <a:t>SLB</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7</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58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14</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911291608"/>
                  </a:ext>
                </a:extLst>
              </a:tr>
              <a:tr h="211325">
                <a:tc>
                  <a:txBody>
                    <a:bodyPr/>
                    <a:lstStyle/>
                    <a:p>
                      <a:pPr algn="ctr" fontAlgn="b"/>
                      <a:r>
                        <a:rPr lang="en-US" sz="1100" b="0" i="0" u="none" strike="noStrike" dirty="0">
                          <a:solidFill>
                            <a:srgbClr val="000000"/>
                          </a:solidFill>
                          <a:effectLst/>
                          <a:latin typeface="Calibri" panose="020F0502020204030204" pitchFamily="34" charset="0"/>
                        </a:rPr>
                        <a:t>Auto Scaling</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6</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912011130"/>
                  </a:ext>
                </a:extLst>
              </a:tr>
              <a:tr h="211325">
                <a:tc>
                  <a:txBody>
                    <a:bodyPr/>
                    <a:lstStyle/>
                    <a:p>
                      <a:pPr algn="ctr" fontAlgn="b"/>
                      <a:r>
                        <a:rPr lang="en-US" sz="1100" b="0" i="0" u="none" strike="noStrike">
                          <a:solidFill>
                            <a:srgbClr val="000000"/>
                          </a:solidFill>
                          <a:effectLst/>
                          <a:latin typeface="Calibri" panose="020F0502020204030204" pitchFamily="34" charset="0"/>
                        </a:rPr>
                        <a:t>Container Service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24</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70604758"/>
                  </a:ext>
                </a:extLst>
              </a:tr>
              <a:tr h="211325">
                <a:tc>
                  <a:txBody>
                    <a:bodyPr/>
                    <a:lstStyle/>
                    <a:p>
                      <a:pPr algn="ctr" fontAlgn="b"/>
                      <a:r>
                        <a:rPr lang="en-US" sz="1100" b="0" i="0" u="none" strike="noStrike">
                          <a:solidFill>
                            <a:srgbClr val="000000"/>
                          </a:solidFill>
                          <a:effectLst/>
                          <a:latin typeface="Calibri" panose="020F0502020204030204" pitchFamily="34" charset="0"/>
                        </a:rPr>
                        <a:t>ROS</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a:solidFill>
                            <a:srgbClr val="000000"/>
                          </a:solidFill>
                          <a:effectLst/>
                          <a:latin typeface="Calibri" panose="020F0502020204030204" pitchFamily="34" charset="0"/>
                        </a:rPr>
                        <a:t>4</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15</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361467210"/>
                  </a:ext>
                </a:extLst>
              </a:tr>
              <a:tr h="211325">
                <a:tc>
                  <a:txBody>
                    <a:bodyPr/>
                    <a:lstStyle/>
                    <a:p>
                      <a:pPr algn="ctr" fontAlgn="b"/>
                      <a:r>
                        <a:rPr lang="en-US" sz="1100" b="0" i="0" u="none" strike="noStrike">
                          <a:solidFill>
                            <a:srgbClr val="000000"/>
                          </a:solidFill>
                          <a:effectLst/>
                          <a:latin typeface="Calibri" panose="020F0502020204030204" pitchFamily="34" charset="0"/>
                        </a:rPr>
                        <a:t>RDS</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10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12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344698592"/>
                  </a:ext>
                </a:extLst>
              </a:tr>
              <a:tr h="211325">
                <a:tc>
                  <a:txBody>
                    <a:bodyPr/>
                    <a:lstStyle/>
                    <a:p>
                      <a:pPr algn="ctr" fontAlgn="b"/>
                      <a:r>
                        <a:rPr lang="en-US" sz="1100" b="0" i="0" u="none" strike="noStrike">
                          <a:solidFill>
                            <a:srgbClr val="000000"/>
                          </a:solidFill>
                          <a:effectLst/>
                          <a:latin typeface="Calibri" panose="020F0502020204030204" pitchFamily="34" charset="0"/>
                        </a:rPr>
                        <a:t>OSS</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5</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45</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4</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09741161"/>
                  </a:ext>
                </a:extLst>
              </a:tr>
              <a:tr h="211325">
                <a:tc>
                  <a:txBody>
                    <a:bodyPr/>
                    <a:lstStyle/>
                    <a:p>
                      <a:pPr algn="ctr" fontAlgn="b"/>
                      <a:r>
                        <a:rPr lang="en-US" sz="1100" b="0" i="0" u="none" strike="noStrike">
                          <a:solidFill>
                            <a:srgbClr val="000000"/>
                          </a:solidFill>
                          <a:effectLst/>
                          <a:latin typeface="Calibri" panose="020F0502020204030204" pitchFamily="34" charset="0"/>
                        </a:rPr>
                        <a:t>Table Storage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61676281"/>
                  </a:ext>
                </a:extLst>
              </a:tr>
              <a:tr h="211325">
                <a:tc>
                  <a:txBody>
                    <a:bodyPr/>
                    <a:lstStyle/>
                    <a:p>
                      <a:pPr algn="ctr" fontAlgn="b"/>
                      <a:r>
                        <a:rPr lang="en-US" sz="1100" b="0" i="0" u="none" strike="noStrike">
                          <a:solidFill>
                            <a:srgbClr val="000000"/>
                          </a:solidFill>
                          <a:effectLst/>
                          <a:latin typeface="Calibri" panose="020F0502020204030204" pitchFamily="34" charset="0"/>
                        </a:rPr>
                        <a:t>Alibaba Cloud CDN</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7</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82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1980830"/>
                  </a:ext>
                </a:extLst>
              </a:tr>
              <a:tr h="211325">
                <a:tc>
                  <a:txBody>
                    <a:bodyPr/>
                    <a:lstStyle/>
                    <a:p>
                      <a:pPr algn="ctr" fontAlgn="b"/>
                      <a:r>
                        <a:rPr lang="en-US" sz="1100" b="0" i="0" u="none" strike="noStrike">
                          <a:solidFill>
                            <a:srgbClr val="000000"/>
                          </a:solidFill>
                          <a:effectLst/>
                          <a:latin typeface="Calibri" panose="020F0502020204030204" pitchFamily="34" charset="0"/>
                        </a:rPr>
                        <a:t>Express Connect</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5</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80677729"/>
                  </a:ext>
                </a:extLst>
              </a:tr>
              <a:tr h="211325">
                <a:tc>
                  <a:txBody>
                    <a:bodyPr/>
                    <a:lstStyle/>
                    <a:p>
                      <a:pPr algn="ctr" fontAlgn="b"/>
                      <a:r>
                        <a:rPr lang="en-US" sz="1100" b="0" i="0" u="none" strike="noStrike">
                          <a:solidFill>
                            <a:srgbClr val="000000"/>
                          </a:solidFill>
                          <a:effectLst/>
                          <a:latin typeface="Calibri" panose="020F0502020204030204" pitchFamily="34" charset="0"/>
                        </a:rPr>
                        <a:t>E-Map Reduce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00105512"/>
                  </a:ext>
                </a:extLst>
              </a:tr>
              <a:tr h="211325">
                <a:tc>
                  <a:txBody>
                    <a:bodyPr/>
                    <a:lstStyle/>
                    <a:p>
                      <a:pPr algn="ctr" fontAlgn="b"/>
                      <a:r>
                        <a:rPr lang="en-US" sz="1100" b="0" i="0" u="none" strike="noStrike">
                          <a:solidFill>
                            <a:srgbClr val="000000"/>
                          </a:solidFill>
                          <a:effectLst/>
                          <a:latin typeface="Calibri" panose="020F0502020204030204" pitchFamily="34" charset="0"/>
                        </a:rPr>
                        <a:t>Message Service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6</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12288046"/>
                  </a:ext>
                </a:extLst>
              </a:tr>
              <a:tr h="211325">
                <a:tc>
                  <a:txBody>
                    <a:bodyPr/>
                    <a:lstStyle/>
                    <a:p>
                      <a:pPr algn="ctr" fontAlgn="b"/>
                      <a:r>
                        <a:rPr lang="en-US" sz="1100" b="0" i="0" u="none" strike="noStrike">
                          <a:solidFill>
                            <a:srgbClr val="000000"/>
                          </a:solidFill>
                          <a:effectLst/>
                          <a:latin typeface="Calibri" panose="020F0502020204030204" pitchFamily="34" charset="0"/>
                        </a:rPr>
                        <a:t>Cloud Monitor</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7690727"/>
                  </a:ext>
                </a:extLst>
              </a:tr>
              <a:tr h="211325">
                <a:tc>
                  <a:txBody>
                    <a:bodyPr/>
                    <a:lstStyle/>
                    <a:p>
                      <a:pPr algn="ctr" fontAlgn="b"/>
                      <a:r>
                        <a:rPr lang="en-US" sz="1100" b="0" i="0" u="none" strike="noStrike">
                          <a:solidFill>
                            <a:srgbClr val="000000"/>
                          </a:solidFill>
                          <a:effectLst/>
                          <a:latin typeface="Calibri" panose="020F0502020204030204" pitchFamily="34" charset="0"/>
                        </a:rPr>
                        <a:t>RAM</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6</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61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01239296"/>
                  </a:ext>
                </a:extLst>
              </a:tr>
              <a:tr h="211325">
                <a:tc>
                  <a:txBody>
                    <a:bodyPr/>
                    <a:lstStyle/>
                    <a:p>
                      <a:pPr algn="ctr" fontAlgn="b"/>
                      <a:r>
                        <a:rPr lang="en-US" sz="1100" b="0" i="0" u="none" strike="noStrike">
                          <a:solidFill>
                            <a:srgbClr val="000000"/>
                          </a:solidFill>
                          <a:effectLst/>
                          <a:latin typeface="Calibri" panose="020F0502020204030204" pitchFamily="34" charset="0"/>
                        </a:rPr>
                        <a:t>KMS</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15</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85641680"/>
                  </a:ext>
                </a:extLst>
              </a:tr>
              <a:tr h="211325">
                <a:tc>
                  <a:txBody>
                    <a:bodyPr/>
                    <a:lstStyle/>
                    <a:p>
                      <a:pPr algn="ctr" fontAlgn="b"/>
                      <a:r>
                        <a:rPr lang="en-US" sz="1100" b="0" i="0" u="none" strike="noStrike">
                          <a:solidFill>
                            <a:srgbClr val="000000"/>
                          </a:solidFill>
                          <a:effectLst/>
                          <a:latin typeface="Calibri" panose="020F0502020204030204" pitchFamily="34" charset="0"/>
                        </a:rPr>
                        <a:t>API Gateway</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9</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76</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99027534"/>
                  </a:ext>
                </a:extLst>
              </a:tr>
              <a:tr h="211325">
                <a:tc>
                  <a:txBody>
                    <a:bodyPr/>
                    <a:lstStyle/>
                    <a:p>
                      <a:pPr algn="ctr" fontAlgn="b"/>
                      <a:r>
                        <a:rPr lang="en-US" sz="1100" b="0" i="0" u="none" strike="noStrike">
                          <a:solidFill>
                            <a:srgbClr val="000000"/>
                          </a:solidFill>
                          <a:effectLst/>
                          <a:latin typeface="Calibri" panose="020F0502020204030204" pitchFamily="34" charset="0"/>
                        </a:rPr>
                        <a:t>Mobile Security</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16893602"/>
                  </a:ext>
                </a:extLst>
              </a:tr>
              <a:tr h="211325">
                <a:tc>
                  <a:txBody>
                    <a:bodyPr/>
                    <a:lstStyle/>
                    <a:p>
                      <a:pPr algn="ctr" fontAlgn="b"/>
                      <a:r>
                        <a:rPr lang="en-US" sz="11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200" b="1" i="0" u="none" strike="noStrike" dirty="0">
                          <a:solidFill>
                            <a:srgbClr val="00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7030A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83828670"/>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351348784"/>
              </p:ext>
            </p:extLst>
          </p:nvPr>
        </p:nvGraphicFramePr>
        <p:xfrm>
          <a:off x="8221804" y="1047737"/>
          <a:ext cx="3677325" cy="5617759"/>
        </p:xfrm>
        <a:graphic>
          <a:graphicData uri="http://schemas.openxmlformats.org/drawingml/2006/table">
            <a:tbl>
              <a:tblPr/>
              <a:tblGrid>
                <a:gridCol w="1188214">
                  <a:extLst>
                    <a:ext uri="{9D8B030D-6E8A-4147-A177-3AD203B41FA5}">
                      <a16:colId xmlns:a16="http://schemas.microsoft.com/office/drawing/2014/main" val="1975778598"/>
                    </a:ext>
                  </a:extLst>
                </a:gridCol>
                <a:gridCol w="670492">
                  <a:extLst>
                    <a:ext uri="{9D8B030D-6E8A-4147-A177-3AD203B41FA5}">
                      <a16:colId xmlns:a16="http://schemas.microsoft.com/office/drawing/2014/main" val="634840789"/>
                    </a:ext>
                  </a:extLst>
                </a:gridCol>
                <a:gridCol w="891160">
                  <a:extLst>
                    <a:ext uri="{9D8B030D-6E8A-4147-A177-3AD203B41FA5}">
                      <a16:colId xmlns:a16="http://schemas.microsoft.com/office/drawing/2014/main" val="3017981309"/>
                    </a:ext>
                  </a:extLst>
                </a:gridCol>
                <a:gridCol w="927459">
                  <a:extLst>
                    <a:ext uri="{9D8B030D-6E8A-4147-A177-3AD203B41FA5}">
                      <a16:colId xmlns:a16="http://schemas.microsoft.com/office/drawing/2014/main" val="2368581415"/>
                    </a:ext>
                  </a:extLst>
                </a:gridCol>
              </a:tblGrid>
              <a:tr h="709067">
                <a:tc>
                  <a:txBody>
                    <a:bodyPr/>
                    <a:lstStyle/>
                    <a:p>
                      <a:pPr algn="ctr" rtl="0" fontAlgn="ctr"/>
                      <a:r>
                        <a:rPr lang="en-US" sz="1100" b="0" i="0" u="none" strike="noStrike" dirty="0">
                          <a:solidFill>
                            <a:srgbClr val="FFFFFF"/>
                          </a:solidFill>
                          <a:effectLst/>
                          <a:latin typeface="Calibri" panose="020F0502020204030204" pitchFamily="34" charset="0"/>
                        </a:rPr>
                        <a:t>Feature Name in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FFFFFF"/>
                          </a:solidFill>
                          <a:effectLst/>
                          <a:latin typeface="Calibri" panose="020F0502020204030204" pitchFamily="34" charset="0"/>
                        </a:rPr>
                        <a:t>Interfaces Implemented by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8437569"/>
                  </a:ext>
                </a:extLst>
              </a:tr>
              <a:tr h="324253">
                <a:tc>
                  <a:txBody>
                    <a:bodyPr/>
                    <a:lstStyle/>
                    <a:p>
                      <a:pPr algn="ctr" rtl="0" fontAlgn="ctr"/>
                      <a:r>
                        <a:rPr lang="en-US" sz="1600" b="1" i="0" u="none" strike="noStrike" dirty="0">
                          <a:solidFill>
                            <a:srgbClr val="00B050"/>
                          </a:solidFill>
                          <a:effectLst/>
                          <a:latin typeface="Calibri" panose="020F0502020204030204" pitchFamily="34" charset="0"/>
                        </a:rPr>
                        <a:t>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83</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1681</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349</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53187142"/>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EC2</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21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130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74</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0540017"/>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VPC</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45</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13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42363215"/>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ELB</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20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911291608"/>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Auto Scaling</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rtl="0" fontAlgn="ctr"/>
                      <a:r>
                        <a:rPr lang="en-US" sz="1200" b="1" i="0" u="none" strike="noStrike" dirty="0">
                          <a:solidFill>
                            <a:srgbClr val="00206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28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9</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912011130"/>
                  </a:ext>
                </a:extLst>
              </a:tr>
              <a:tr h="397881">
                <a:tc>
                  <a:txBody>
                    <a:bodyPr/>
                    <a:lstStyle/>
                    <a:p>
                      <a:pPr algn="ctr" rtl="0" fontAlgn="ctr"/>
                      <a:r>
                        <a:rPr lang="en-US" sz="1200" b="0" i="0" u="none" strike="noStrike" dirty="0">
                          <a:solidFill>
                            <a:srgbClr val="000000"/>
                          </a:solidFill>
                          <a:effectLst/>
                          <a:latin typeface="Calibri" panose="020F0502020204030204" pitchFamily="34" charset="0"/>
                        </a:rPr>
                        <a:t>Container Service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35</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18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70604758"/>
                  </a:ext>
                </a:extLst>
              </a:tr>
              <a:tr h="409073">
                <a:tc>
                  <a:txBody>
                    <a:bodyPr/>
                    <a:lstStyle/>
                    <a:p>
                      <a:pPr algn="ctr" rtl="0" fontAlgn="ctr"/>
                      <a:r>
                        <a:rPr lang="en-US" sz="1200" b="0" i="0" u="none" strike="noStrike" dirty="0">
                          <a:solidFill>
                            <a:srgbClr val="000000"/>
                          </a:solidFill>
                          <a:effectLst/>
                          <a:latin typeface="Calibri" panose="020F0502020204030204" pitchFamily="34" charset="0"/>
                        </a:rPr>
                        <a:t>AWS Cloud Formation</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26</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9</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361467210"/>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RDS</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91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90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344698592"/>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Elasticache</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38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16</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13366500"/>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S3</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57</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9</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09741161"/>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DynamoDB</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23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61676281"/>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Direct Connect</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80677729"/>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00105512"/>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SQS</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14</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12288046"/>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Cloud Watch</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12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3</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7690727"/>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IAM</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60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01239296"/>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KMS</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1</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35</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85641680"/>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99027534"/>
                  </a:ext>
                </a:extLst>
              </a:tr>
              <a:tr h="211325">
                <a:tc>
                  <a:txBody>
                    <a:bodyPr/>
                    <a:lstStyle/>
                    <a:p>
                      <a:pPr algn="ctr" rtl="0" fontAlgn="ctr"/>
                      <a:r>
                        <a:rPr lang="en-US" sz="1200" b="0" i="0" u="none" strike="noStrike" dirty="0">
                          <a:solidFill>
                            <a:srgbClr val="000000"/>
                          </a:solidFill>
                          <a:effectLst/>
                          <a:latin typeface="Calibri" panose="020F0502020204030204" pitchFamily="34" charset="0"/>
                        </a:rPr>
                        <a:t>WAF</a:t>
                      </a:r>
                    </a:p>
                  </a:txBody>
                  <a:tcPr marL="9525" marR="9525" marT="9525" marB="0" anchor="ctr">
                    <a:lnL w="12700" cap="flat" cmpd="sng" algn="ctr">
                      <a:solidFill>
                        <a:schemeClr val="tx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2060"/>
                          </a:solidFill>
                          <a:effectLst/>
                          <a:latin typeface="Calibri" panose="020F0502020204030204" pitchFamily="34" charset="0"/>
                        </a:rPr>
                        <a:t>2</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2">
                        <a:lumMod val="60000"/>
                        <a:lumOff val="40000"/>
                      </a:schemeClr>
                    </a:solidFill>
                  </a:tcPr>
                </a:tc>
                <a:tc>
                  <a:txBody>
                    <a:bodyPr/>
                    <a:lstStyle/>
                    <a:p>
                      <a:pPr algn="ctr" fontAlgn="ctr"/>
                      <a:r>
                        <a:rPr lang="en-US" sz="1200" b="0" i="0" u="none" strike="noStrike" dirty="0">
                          <a:solidFill>
                            <a:srgbClr val="000000"/>
                          </a:solidFill>
                          <a:effectLst/>
                          <a:latin typeface="Calibri" panose="020F0502020204030204" pitchFamily="34" charset="0"/>
                        </a:rPr>
                        <a:t>78</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Calibri" panose="020F0502020204030204" pitchFamily="34" charset="0"/>
                        </a:rPr>
                        <a:t>0</a:t>
                      </a:r>
                    </a:p>
                  </a:txBody>
                  <a:tcPr marL="9525" marR="9525" marT="9525" marB="0" anchor="ctr">
                    <a:lnL w="3175"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16893602"/>
                  </a:ext>
                </a:extLst>
              </a:tr>
              <a:tr h="211325">
                <a:tc gridSpan="4">
                  <a:txBody>
                    <a:bodyPr/>
                    <a:lstStyle/>
                    <a:p>
                      <a:pPr algn="ctr" rtl="0" fontAlgn="ctr"/>
                      <a:endParaRPr lang="en-US" sz="12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1200" b="1" i="0" u="none" strike="noStrike" dirty="0">
                        <a:solidFill>
                          <a:srgbClr val="002060"/>
                        </a:solidFill>
                        <a:effectLst/>
                        <a:latin typeface="Calibri" panose="020F0502020204030204" pitchFamily="34" charset="0"/>
                      </a:endParaRP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1400" b="1" i="0" u="none" strike="noStrike" dirty="0">
                        <a:solidFill>
                          <a:srgbClr val="00B05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83828670"/>
                  </a:ext>
                </a:extLst>
              </a:tr>
            </a:tbl>
          </a:graphicData>
        </a:graphic>
      </p:graphicFrame>
    </p:spTree>
    <p:extLst>
      <p:ext uri="{BB962C8B-B14F-4D97-AF65-F5344CB8AC3E}">
        <p14:creationId xmlns:p14="http://schemas.microsoft.com/office/powerpoint/2010/main" val="317307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450" y="5929748"/>
            <a:ext cx="754939" cy="6039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aws logo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9924" y="614860"/>
            <a:ext cx="1208803" cy="454511"/>
          </a:xfrm>
          <a:prstGeom prst="rect">
            <a:avLst/>
          </a:prstGeom>
          <a:solidFill>
            <a:schemeClr val="bg1"/>
          </a:solidFill>
        </p:spPr>
      </p:pic>
      <p:graphicFrame>
        <p:nvGraphicFramePr>
          <p:cNvPr id="18" name="Chart 17">
            <a:extLst/>
          </p:cNvPr>
          <p:cNvGraphicFramePr>
            <a:graphicFrameLocks/>
          </p:cNvGraphicFramePr>
          <p:nvPr>
            <p:extLst/>
          </p:nvPr>
        </p:nvGraphicFramePr>
        <p:xfrm>
          <a:off x="325328" y="1192625"/>
          <a:ext cx="3228974" cy="3701295"/>
        </p:xfrm>
        <a:graphic>
          <a:graphicData uri="http://schemas.openxmlformats.org/drawingml/2006/chart">
            <c:chart xmlns:c="http://schemas.openxmlformats.org/drawingml/2006/chart" xmlns:r="http://schemas.openxmlformats.org/officeDocument/2006/relationships" r:id="rId5"/>
          </a:graphicData>
        </a:graphic>
      </p:graphicFrame>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6230" y="692735"/>
            <a:ext cx="1430487" cy="323012"/>
          </a:xfrm>
          <a:prstGeom prst="rect">
            <a:avLst/>
          </a:prstGeom>
        </p:spPr>
      </p:pic>
      <p:sp>
        <p:nvSpPr>
          <p:cNvPr id="21" name="Rectangle 20"/>
          <p:cNvSpPr/>
          <p:nvPr/>
        </p:nvSpPr>
        <p:spPr>
          <a:xfrm>
            <a:off x="353660" y="204186"/>
            <a:ext cx="3493265" cy="400110"/>
          </a:xfrm>
          <a:prstGeom prst="rect">
            <a:avLst/>
          </a:prstGeom>
        </p:spPr>
        <p:txBody>
          <a:bodyPr wrap="none">
            <a:spAutoFit/>
          </a:bodyPr>
          <a:lstStyle/>
          <a:p>
            <a:pPr algn="ctr">
              <a:defRPr sz="1600" b="0" i="0" u="none" strike="noStrike" kern="1200" baseline="0">
                <a:solidFill>
                  <a:prstClr val="black">
                    <a:lumMod val="65000"/>
                    <a:lumOff val="35000"/>
                  </a:prstClr>
                </a:solidFill>
                <a:latin typeface="+mj-lt"/>
                <a:ea typeface="+mn-ea"/>
                <a:cs typeface="+mn-cs"/>
              </a:defRPr>
            </a:pPr>
            <a:r>
              <a:rPr lang="en-US" sz="2000" b="1" dirty="0">
                <a:solidFill>
                  <a:srgbClr val="C00000"/>
                </a:solidFill>
              </a:rPr>
              <a:t>Huawei Automation for features </a:t>
            </a:r>
            <a:endParaRPr lang="en-US" sz="2000" dirty="0">
              <a:solidFill>
                <a:srgbClr val="C00000"/>
              </a:solidFill>
            </a:endParaRPr>
          </a:p>
        </p:txBody>
      </p:sp>
      <p:sp>
        <p:nvSpPr>
          <p:cNvPr id="22" name="Rectangle: Rounded Corners 21"/>
          <p:cNvSpPr/>
          <p:nvPr/>
        </p:nvSpPr>
        <p:spPr>
          <a:xfrm>
            <a:off x="2037144" y="1333447"/>
            <a:ext cx="901999" cy="3238553"/>
          </a:xfrm>
          <a:prstGeom prst="roundRect">
            <a:avLst/>
          </a:prstGeom>
          <a:noFill/>
          <a:ln w="38100">
            <a:solidFill>
              <a:srgbClr val="DA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23" name="Rectangle 22"/>
          <p:cNvSpPr/>
          <p:nvPr/>
        </p:nvSpPr>
        <p:spPr>
          <a:xfrm>
            <a:off x="1518644" y="4935793"/>
            <a:ext cx="1717852" cy="93561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Huawei has lot of scope for Ansible Automation of its Services</a:t>
            </a:r>
          </a:p>
        </p:txBody>
      </p:sp>
      <p:graphicFrame>
        <p:nvGraphicFramePr>
          <p:cNvPr id="24" name="Chart 23">
            <a:extLst/>
          </p:cNvPr>
          <p:cNvGraphicFramePr>
            <a:graphicFrameLocks/>
          </p:cNvGraphicFramePr>
          <p:nvPr>
            <p:extLst>
              <p:ext uri="{D42A27DB-BD31-4B8C-83A1-F6EECF244321}">
                <p14:modId xmlns:p14="http://schemas.microsoft.com/office/powerpoint/2010/main" val="2287207419"/>
              </p:ext>
            </p:extLst>
          </p:nvPr>
        </p:nvGraphicFramePr>
        <p:xfrm>
          <a:off x="8051356" y="204186"/>
          <a:ext cx="4034348" cy="659311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p:cNvPr>
          <p:cNvGraphicFramePr>
            <a:graphicFrameLocks/>
          </p:cNvGraphicFramePr>
          <p:nvPr>
            <p:extLst>
              <p:ext uri="{D42A27DB-BD31-4B8C-83A1-F6EECF244321}">
                <p14:modId xmlns:p14="http://schemas.microsoft.com/office/powerpoint/2010/main" val="3413335841"/>
              </p:ext>
            </p:extLst>
          </p:nvPr>
        </p:nvGraphicFramePr>
        <p:xfrm>
          <a:off x="3709636" y="604296"/>
          <a:ext cx="4154135" cy="5689147"/>
        </p:xfrm>
        <a:graphic>
          <a:graphicData uri="http://schemas.openxmlformats.org/drawingml/2006/chart">
            <c:chart xmlns:c="http://schemas.openxmlformats.org/drawingml/2006/chart" xmlns:r="http://schemas.openxmlformats.org/officeDocument/2006/relationships" r:id="rId8"/>
          </a:graphicData>
        </a:graphic>
      </p:graphicFrame>
      <p:sp>
        <p:nvSpPr>
          <p:cNvPr id="30" name="Rectangle 29"/>
          <p:cNvSpPr/>
          <p:nvPr/>
        </p:nvSpPr>
        <p:spPr>
          <a:xfrm>
            <a:off x="4446973" y="214750"/>
            <a:ext cx="3312445" cy="400110"/>
          </a:xfrm>
          <a:prstGeom prst="rect">
            <a:avLst/>
          </a:prstGeom>
        </p:spPr>
        <p:txBody>
          <a:bodyPr wrap="none">
            <a:spAutoFit/>
          </a:bodyPr>
          <a:lstStyle/>
          <a:p>
            <a:pPr algn="ctr">
              <a:defRPr sz="1600" b="0" i="0" u="none" strike="noStrike" kern="1200" baseline="0">
                <a:solidFill>
                  <a:prstClr val="black">
                    <a:lumMod val="65000"/>
                    <a:lumOff val="35000"/>
                  </a:prstClr>
                </a:solidFill>
                <a:latin typeface="+mj-lt"/>
                <a:ea typeface="+mn-ea"/>
                <a:cs typeface="+mn-cs"/>
              </a:defRPr>
            </a:pPr>
            <a:r>
              <a:rPr lang="en-US" sz="2000" b="1" dirty="0">
                <a:solidFill>
                  <a:srgbClr val="0070C0"/>
                </a:solidFill>
              </a:rPr>
              <a:t>Azure Automation for features </a:t>
            </a:r>
            <a:endParaRPr lang="en-US" sz="2000" dirty="0">
              <a:solidFill>
                <a:srgbClr val="0070C0"/>
              </a:solidFill>
            </a:endParaRPr>
          </a:p>
        </p:txBody>
      </p:sp>
      <p:sp>
        <p:nvSpPr>
          <p:cNvPr id="34" name="Rectangle 33"/>
          <p:cNvSpPr/>
          <p:nvPr/>
        </p:nvSpPr>
        <p:spPr>
          <a:xfrm>
            <a:off x="5848542" y="1298163"/>
            <a:ext cx="515007" cy="16017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ular Callout 12"/>
          <p:cNvSpPr/>
          <p:nvPr/>
        </p:nvSpPr>
        <p:spPr>
          <a:xfrm>
            <a:off x="6240097" y="3110291"/>
            <a:ext cx="2096814" cy="945931"/>
          </a:xfrm>
          <a:prstGeom prst="wedgeRectCallout">
            <a:avLst>
              <a:gd name="adj1" fmla="val -48492"/>
              <a:gd name="adj2" fmla="val -8385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Azure has done the Ansible Automation for </a:t>
            </a:r>
            <a:r>
              <a:rPr lang="en-US" sz="1400" b="1" dirty="0">
                <a:solidFill>
                  <a:schemeClr val="tx1"/>
                </a:solidFill>
              </a:rPr>
              <a:t>Storage</a:t>
            </a:r>
            <a:r>
              <a:rPr lang="en-US" sz="1400" dirty="0">
                <a:solidFill>
                  <a:schemeClr val="tx1"/>
                </a:solidFill>
              </a:rPr>
              <a:t> and </a:t>
            </a:r>
            <a:r>
              <a:rPr lang="en-US" sz="1400" b="1" dirty="0">
                <a:solidFill>
                  <a:schemeClr val="tx1"/>
                </a:solidFill>
              </a:rPr>
              <a:t>Networking</a:t>
            </a:r>
            <a:r>
              <a:rPr lang="en-US" sz="1400" dirty="0">
                <a:solidFill>
                  <a:schemeClr val="tx1"/>
                </a:solidFill>
              </a:rPr>
              <a:t> services</a:t>
            </a:r>
          </a:p>
        </p:txBody>
      </p:sp>
    </p:spTree>
    <p:extLst>
      <p:ext uri="{BB962C8B-B14F-4D97-AF65-F5344CB8AC3E}">
        <p14:creationId xmlns:p14="http://schemas.microsoft.com/office/powerpoint/2010/main" val="2053446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450" y="5929748"/>
            <a:ext cx="754939" cy="6039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aws logo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9924" y="614860"/>
            <a:ext cx="1208803" cy="454511"/>
          </a:xfrm>
          <a:prstGeom prst="rect">
            <a:avLst/>
          </a:prstGeom>
          <a:solidFill>
            <a:schemeClr val="bg1"/>
          </a:solidFill>
        </p:spPr>
      </p:pic>
      <p:pic>
        <p:nvPicPr>
          <p:cNvPr id="22" name="Picture 2" descr="Image result for aliyun cloud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5117" y="842115"/>
            <a:ext cx="1345781" cy="270860"/>
          </a:xfrm>
          <a:prstGeom prst="rect">
            <a:avLst/>
          </a:prstGeom>
          <a:solidFill>
            <a:schemeClr val="bg1"/>
          </a:solidFill>
        </p:spPr>
      </p:pic>
      <p:graphicFrame>
        <p:nvGraphicFramePr>
          <p:cNvPr id="23" name="Chart 22">
            <a:extLst/>
          </p:cNvPr>
          <p:cNvGraphicFramePr>
            <a:graphicFrameLocks/>
          </p:cNvGraphicFramePr>
          <p:nvPr>
            <p:extLst/>
          </p:nvPr>
        </p:nvGraphicFramePr>
        <p:xfrm>
          <a:off x="325328" y="1192625"/>
          <a:ext cx="3228974" cy="3701295"/>
        </p:xfrm>
        <a:graphic>
          <a:graphicData uri="http://schemas.openxmlformats.org/drawingml/2006/chart">
            <c:chart xmlns:c="http://schemas.openxmlformats.org/drawingml/2006/chart" xmlns:r="http://schemas.openxmlformats.org/officeDocument/2006/relationships" r:id="rId6"/>
          </a:graphicData>
        </a:graphic>
      </p:graphicFrame>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6230" y="692735"/>
            <a:ext cx="1430487" cy="323012"/>
          </a:xfrm>
          <a:prstGeom prst="rect">
            <a:avLst/>
          </a:prstGeom>
        </p:spPr>
      </p:pic>
      <p:sp>
        <p:nvSpPr>
          <p:cNvPr id="25" name="Rectangle 24"/>
          <p:cNvSpPr/>
          <p:nvPr/>
        </p:nvSpPr>
        <p:spPr>
          <a:xfrm>
            <a:off x="474396" y="219541"/>
            <a:ext cx="3493265" cy="400110"/>
          </a:xfrm>
          <a:prstGeom prst="rect">
            <a:avLst/>
          </a:prstGeom>
        </p:spPr>
        <p:txBody>
          <a:bodyPr wrap="none">
            <a:spAutoFit/>
          </a:bodyPr>
          <a:lstStyle/>
          <a:p>
            <a:pPr algn="ctr">
              <a:defRPr sz="1600" b="0" i="0" u="none" strike="noStrike" kern="1200" baseline="0">
                <a:solidFill>
                  <a:prstClr val="black">
                    <a:lumMod val="65000"/>
                    <a:lumOff val="35000"/>
                  </a:prstClr>
                </a:solidFill>
                <a:latin typeface="+mj-lt"/>
                <a:ea typeface="+mn-ea"/>
                <a:cs typeface="+mn-cs"/>
              </a:defRPr>
            </a:pPr>
            <a:r>
              <a:rPr lang="en-US" sz="2000" b="1" dirty="0">
                <a:solidFill>
                  <a:srgbClr val="C00000"/>
                </a:solidFill>
              </a:rPr>
              <a:t>Huawei Automation for features </a:t>
            </a:r>
            <a:endParaRPr lang="en-US" sz="2000" dirty="0">
              <a:solidFill>
                <a:srgbClr val="C00000"/>
              </a:solidFill>
            </a:endParaRPr>
          </a:p>
        </p:txBody>
      </p:sp>
      <p:sp>
        <p:nvSpPr>
          <p:cNvPr id="26" name="Rectangle: Rounded Corners 25"/>
          <p:cNvSpPr/>
          <p:nvPr/>
        </p:nvSpPr>
        <p:spPr>
          <a:xfrm>
            <a:off x="2037144" y="1333447"/>
            <a:ext cx="892730" cy="3238553"/>
          </a:xfrm>
          <a:prstGeom prst="roundRect">
            <a:avLst/>
          </a:prstGeom>
          <a:noFill/>
          <a:ln w="38100">
            <a:solidFill>
              <a:srgbClr val="DA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Rectangle 26"/>
          <p:cNvSpPr/>
          <p:nvPr/>
        </p:nvSpPr>
        <p:spPr>
          <a:xfrm>
            <a:off x="1518644" y="4935793"/>
            <a:ext cx="1717852" cy="93561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Huawei has lot of scope for Ansible Automation of its Services</a:t>
            </a:r>
          </a:p>
        </p:txBody>
      </p:sp>
      <p:graphicFrame>
        <p:nvGraphicFramePr>
          <p:cNvPr id="28" name="Chart 27">
            <a:extLst/>
          </p:cNvPr>
          <p:cNvGraphicFramePr>
            <a:graphicFrameLocks/>
          </p:cNvGraphicFramePr>
          <p:nvPr>
            <p:extLst>
              <p:ext uri="{D42A27DB-BD31-4B8C-83A1-F6EECF244321}">
                <p14:modId xmlns:p14="http://schemas.microsoft.com/office/powerpoint/2010/main" val="980149821"/>
              </p:ext>
            </p:extLst>
          </p:nvPr>
        </p:nvGraphicFramePr>
        <p:xfrm>
          <a:off x="8051356" y="200734"/>
          <a:ext cx="4034348" cy="659656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9" name="Chart 28">
            <a:extLst/>
          </p:cNvPr>
          <p:cNvGraphicFramePr>
            <a:graphicFrameLocks/>
          </p:cNvGraphicFramePr>
          <p:nvPr>
            <p:extLst>
              <p:ext uri="{D42A27DB-BD31-4B8C-83A1-F6EECF244321}">
                <p14:modId xmlns:p14="http://schemas.microsoft.com/office/powerpoint/2010/main" val="1832584157"/>
              </p:ext>
            </p:extLst>
          </p:nvPr>
        </p:nvGraphicFramePr>
        <p:xfrm>
          <a:off x="3597771" y="104504"/>
          <a:ext cx="4144639" cy="6604354"/>
        </p:xfrm>
        <a:graphic>
          <a:graphicData uri="http://schemas.openxmlformats.org/drawingml/2006/chart">
            <c:chart xmlns:c="http://schemas.openxmlformats.org/drawingml/2006/chart" xmlns:r="http://schemas.openxmlformats.org/officeDocument/2006/relationships" r:id="rId9"/>
          </a:graphicData>
        </a:graphic>
      </p:graphicFrame>
      <p:sp>
        <p:nvSpPr>
          <p:cNvPr id="30" name="Rectangle: Rounded Corners 29">
            <a:extLst/>
          </p:cNvPr>
          <p:cNvSpPr/>
          <p:nvPr/>
        </p:nvSpPr>
        <p:spPr>
          <a:xfrm>
            <a:off x="6091695" y="1192625"/>
            <a:ext cx="982818" cy="2908159"/>
          </a:xfrm>
          <a:prstGeom prst="roundRect">
            <a:avLst/>
          </a:prstGeom>
          <a:solidFill>
            <a:schemeClr val="bg1">
              <a:alpha val="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p:cNvPr>
          <p:cNvSpPr/>
          <p:nvPr/>
        </p:nvSpPr>
        <p:spPr>
          <a:xfrm>
            <a:off x="6512683" y="5134120"/>
            <a:ext cx="638044" cy="937518"/>
          </a:xfrm>
          <a:prstGeom prst="roundRect">
            <a:avLst/>
          </a:prstGeom>
          <a:solidFill>
            <a:schemeClr val="bg1">
              <a:alpha val="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p:cNvPr>
          <p:cNvSpPr/>
          <p:nvPr/>
        </p:nvSpPr>
        <p:spPr>
          <a:xfrm>
            <a:off x="7064894" y="2046188"/>
            <a:ext cx="1417567" cy="10696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Alibaba is slowly catching up to provide Ansible automation for its many services</a:t>
            </a:r>
          </a:p>
        </p:txBody>
      </p:sp>
    </p:spTree>
    <p:extLst>
      <p:ext uri="{BB962C8B-B14F-4D97-AF65-F5344CB8AC3E}">
        <p14:creationId xmlns:p14="http://schemas.microsoft.com/office/powerpoint/2010/main" val="106781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273" y="6263276"/>
            <a:ext cx="11700684" cy="369332"/>
          </a:xfrm>
          <a:prstGeom prst="rect">
            <a:avLst/>
          </a:prstGeom>
          <a:solidFill>
            <a:schemeClr val="tx2">
              <a:lumMod val="20000"/>
              <a:lumOff val="80000"/>
            </a:schemeClr>
          </a:solidFill>
        </p:spPr>
        <p:txBody>
          <a:bodyPr wrap="square" rtlCol="0">
            <a:spAutoFit/>
          </a:bodyPr>
          <a:lstStyle/>
          <a:p>
            <a:r>
              <a:rPr lang="en-US" b="1" u="sng" dirty="0"/>
              <a:t>Minimum scope in current phase </a:t>
            </a:r>
            <a:r>
              <a:rPr lang="en-US" dirty="0"/>
              <a:t>= Ansible Playbook implementation for 229 (229-0) Workbench calls (interfaces)</a:t>
            </a:r>
          </a:p>
        </p:txBody>
      </p:sp>
      <p:sp>
        <p:nvSpPr>
          <p:cNvPr id="7" name="TextBox 6"/>
          <p:cNvSpPr txBox="1"/>
          <p:nvPr/>
        </p:nvSpPr>
        <p:spPr>
          <a:xfrm>
            <a:off x="233184" y="174614"/>
            <a:ext cx="11600861" cy="1118255"/>
          </a:xfrm>
          <a:prstGeom prst="rect">
            <a:avLst/>
          </a:prstGeom>
          <a:noFill/>
        </p:spPr>
        <p:txBody>
          <a:bodyPr wrap="square" rtlCol="0">
            <a:spAutoFit/>
          </a:bodyPr>
          <a:lstStyle/>
          <a:p>
            <a:pPr>
              <a:spcBef>
                <a:spcPts val="400"/>
              </a:spcBef>
            </a:pPr>
            <a:r>
              <a:rPr lang="en-US" dirty="0">
                <a:latin typeface="+mj-lt"/>
              </a:rPr>
              <a:t>             Below statistics is for </a:t>
            </a:r>
            <a:r>
              <a:rPr lang="en-US" b="1" dirty="0">
                <a:latin typeface="+mj-lt"/>
              </a:rPr>
              <a:t>Overall Ansible Playbook Availability Status for Huawei, Alibaba, Azure and AWS</a:t>
            </a:r>
            <a:r>
              <a:rPr lang="en-US" dirty="0">
                <a:latin typeface="+mj-lt"/>
              </a:rPr>
              <a:t>. </a:t>
            </a:r>
            <a:r>
              <a:rPr lang="en-US" sz="1200" dirty="0">
                <a:latin typeface="+mj-lt"/>
              </a:rPr>
              <a:t>You can see;</a:t>
            </a:r>
            <a:endParaRPr lang="en-US" dirty="0">
              <a:latin typeface="+mj-lt"/>
            </a:endParaRPr>
          </a:p>
          <a:p>
            <a:pPr marL="1200150" lvl="2" indent="-285750">
              <a:spcBef>
                <a:spcPts val="400"/>
              </a:spcBef>
              <a:buFont typeface="Arial" panose="020B0604020202020204" pitchFamily="34" charset="0"/>
              <a:buChar char="•"/>
            </a:pPr>
            <a:r>
              <a:rPr lang="en-US" sz="1400" dirty="0">
                <a:latin typeface="+mj-lt"/>
              </a:rPr>
              <a:t>Column 1 – </a:t>
            </a:r>
            <a:r>
              <a:rPr lang="en-US" sz="1400" dirty="0"/>
              <a:t>Total cloud services</a:t>
            </a:r>
          </a:p>
          <a:p>
            <a:pPr marL="1200150" lvl="2" indent="-285750">
              <a:spcBef>
                <a:spcPts val="200"/>
              </a:spcBef>
              <a:buFont typeface="Arial" panose="020B0604020202020204" pitchFamily="34" charset="0"/>
              <a:buChar char="•"/>
            </a:pPr>
            <a:r>
              <a:rPr lang="en-US" sz="1400" dirty="0">
                <a:latin typeface="+mj-lt"/>
              </a:rPr>
              <a:t>Column 2 - Total APIs A</a:t>
            </a:r>
            <a:r>
              <a:rPr lang="en-US" sz="1400" dirty="0"/>
              <a:t>vailable for developers</a:t>
            </a:r>
          </a:p>
          <a:p>
            <a:pPr marL="1200150" lvl="2" indent="-285750">
              <a:spcBef>
                <a:spcPts val="200"/>
              </a:spcBef>
              <a:buFont typeface="Arial" panose="020B0604020202020204" pitchFamily="34" charset="0"/>
              <a:buChar char="•"/>
            </a:pPr>
            <a:r>
              <a:rPr lang="en-US" sz="1400" dirty="0">
                <a:latin typeface="+mj-lt"/>
              </a:rPr>
              <a:t>Column 3 - </a:t>
            </a:r>
            <a:r>
              <a:rPr lang="en-US" sz="1400" dirty="0"/>
              <a:t>Ansible Playbook Available for developers</a:t>
            </a:r>
            <a:endParaRPr lang="en-US" sz="1400" dirty="0">
              <a:latin typeface="+mj-lt"/>
            </a:endParaRPr>
          </a:p>
        </p:txBody>
      </p:sp>
      <p:sp>
        <p:nvSpPr>
          <p:cNvPr id="9" name="TextBox 8"/>
          <p:cNvSpPr txBox="1"/>
          <p:nvPr/>
        </p:nvSpPr>
        <p:spPr>
          <a:xfrm>
            <a:off x="6849068" y="1528770"/>
            <a:ext cx="4929475" cy="4262705"/>
          </a:xfrm>
          <a:prstGeom prst="rect">
            <a:avLst/>
          </a:prstGeom>
          <a:noFill/>
        </p:spPr>
        <p:txBody>
          <a:bodyPr wrap="square" rtlCol="0">
            <a:spAutoFit/>
          </a:bodyPr>
          <a:lstStyle/>
          <a:p>
            <a:r>
              <a:rPr lang="en-US" sz="1600" b="1" u="sng" dirty="0">
                <a:latin typeface="+mj-lt"/>
              </a:rPr>
              <a:t>You can see in the chart:</a:t>
            </a:r>
          </a:p>
          <a:p>
            <a:endParaRPr lang="en-US" sz="500" dirty="0">
              <a:latin typeface="+mj-lt"/>
            </a:endParaRPr>
          </a:p>
          <a:p>
            <a:pPr marL="342900" indent="-342900">
              <a:spcBef>
                <a:spcPts val="1200"/>
              </a:spcBef>
              <a:buAutoNum type="arabicPeriod"/>
            </a:pPr>
            <a:r>
              <a:rPr lang="en-US" sz="1600" dirty="0">
                <a:latin typeface="+mj-lt"/>
              </a:rPr>
              <a:t>The API required for Huawei is more than Alibaba &amp; AWS</a:t>
            </a:r>
          </a:p>
          <a:p>
            <a:pPr marL="342900" indent="-342900">
              <a:spcBef>
                <a:spcPts val="1200"/>
              </a:spcBef>
              <a:buAutoNum type="arabicPeriod"/>
            </a:pPr>
            <a:r>
              <a:rPr lang="en-US" sz="1600" dirty="0">
                <a:latin typeface="+mj-lt"/>
              </a:rPr>
              <a:t>Huawei still needs to develop </a:t>
            </a:r>
            <a:r>
              <a:rPr lang="en-US" sz="2000" b="1" dirty="0">
                <a:solidFill>
                  <a:srgbClr val="C00000"/>
                </a:solidFill>
              </a:rPr>
              <a:t>229</a:t>
            </a:r>
            <a:r>
              <a:rPr lang="en-US" sz="1600" dirty="0"/>
              <a:t>(229-0) </a:t>
            </a:r>
            <a:r>
              <a:rPr lang="en-US" sz="1600" dirty="0">
                <a:latin typeface="+mj-lt"/>
              </a:rPr>
              <a:t>Workbench calls (Interfaces)</a:t>
            </a:r>
          </a:p>
          <a:p>
            <a:pPr marL="342900" indent="-342900">
              <a:spcBef>
                <a:spcPts val="1200"/>
              </a:spcBef>
              <a:buFontTx/>
              <a:buAutoNum type="arabicPeriod"/>
            </a:pPr>
            <a:r>
              <a:rPr lang="en-US" sz="1600" dirty="0">
                <a:latin typeface="+mj-lt"/>
              </a:rPr>
              <a:t>Huawei is lagging in providing </a:t>
            </a:r>
            <a:r>
              <a:rPr lang="en-US" sz="2000" b="1" dirty="0">
                <a:solidFill>
                  <a:srgbClr val="C00000"/>
                </a:solidFill>
              </a:rPr>
              <a:t>229</a:t>
            </a:r>
            <a:r>
              <a:rPr lang="en-US" sz="1600" dirty="0"/>
              <a:t>( 229-0) </a:t>
            </a:r>
            <a:r>
              <a:rPr lang="en-US" sz="1600" dirty="0">
                <a:latin typeface="+mj-lt"/>
              </a:rPr>
              <a:t>Ansible Playbooks in market </a:t>
            </a:r>
          </a:p>
          <a:p>
            <a:pPr marL="342900" indent="-342900">
              <a:spcBef>
                <a:spcPts val="1200"/>
              </a:spcBef>
              <a:buFontTx/>
              <a:buAutoNum type="arabicPeriod"/>
            </a:pPr>
            <a:r>
              <a:rPr lang="en-US" sz="1600" dirty="0">
                <a:latin typeface="+mj-lt"/>
              </a:rPr>
              <a:t>Alibaba with </a:t>
            </a:r>
            <a:r>
              <a:rPr lang="en-US" sz="2000" b="1" dirty="0">
                <a:solidFill>
                  <a:srgbClr val="7030A0"/>
                </a:solidFill>
                <a:latin typeface="+mj-lt"/>
              </a:rPr>
              <a:t>63 </a:t>
            </a:r>
            <a:r>
              <a:rPr lang="en-US" sz="1600" dirty="0">
                <a:latin typeface="+mj-lt"/>
              </a:rPr>
              <a:t>and AWS with </a:t>
            </a:r>
            <a:r>
              <a:rPr lang="en-US" sz="2000" b="1" dirty="0">
                <a:solidFill>
                  <a:srgbClr val="7030A0"/>
                </a:solidFill>
                <a:latin typeface="+mj-lt"/>
              </a:rPr>
              <a:t>349</a:t>
            </a:r>
            <a:r>
              <a:rPr lang="en-US" sz="1600" dirty="0">
                <a:latin typeface="+mj-lt"/>
              </a:rPr>
              <a:t> Ansible Playbook is way ahead of the Huawei’s </a:t>
            </a:r>
            <a:r>
              <a:rPr lang="en-US" sz="2000" b="1" dirty="0">
                <a:solidFill>
                  <a:srgbClr val="DA0000"/>
                </a:solidFill>
                <a:latin typeface="+mj-lt"/>
              </a:rPr>
              <a:t>0</a:t>
            </a:r>
          </a:p>
          <a:p>
            <a:pPr marL="342900" indent="-342900">
              <a:spcBef>
                <a:spcPts val="1200"/>
              </a:spcBef>
              <a:buFontTx/>
              <a:buAutoNum type="arabicPeriod"/>
            </a:pPr>
            <a:r>
              <a:rPr lang="en-US" sz="1600" dirty="0">
                <a:latin typeface="+mj-lt"/>
              </a:rPr>
              <a:t>Huawei has converted </a:t>
            </a:r>
            <a:r>
              <a:rPr lang="en-US" sz="2000" b="1" dirty="0">
                <a:solidFill>
                  <a:srgbClr val="DA0000"/>
                </a:solidFill>
                <a:latin typeface="+mj-lt"/>
              </a:rPr>
              <a:t>0%</a:t>
            </a:r>
            <a:r>
              <a:rPr lang="en-US" sz="2000" dirty="0">
                <a:latin typeface="+mj-lt"/>
              </a:rPr>
              <a:t> </a:t>
            </a:r>
            <a:r>
              <a:rPr lang="en-US" sz="1600" dirty="0">
                <a:latin typeface="+mj-lt"/>
              </a:rPr>
              <a:t>of their Workbench call (interfaces) in to Ansible Playbooks as compared with Alibaba which is </a:t>
            </a:r>
            <a:r>
              <a:rPr lang="en-US" sz="2000" b="1" dirty="0">
                <a:solidFill>
                  <a:srgbClr val="7030A0"/>
                </a:solidFill>
                <a:latin typeface="+mj-lt"/>
              </a:rPr>
              <a:t>8% </a:t>
            </a:r>
            <a:r>
              <a:rPr lang="en-US" sz="1600" dirty="0"/>
              <a:t>and AWS which is </a:t>
            </a:r>
            <a:r>
              <a:rPr lang="en-US" sz="2000" b="1" dirty="0">
                <a:solidFill>
                  <a:srgbClr val="7030A0"/>
                </a:solidFill>
              </a:rPr>
              <a:t>21%</a:t>
            </a:r>
            <a:endParaRPr lang="en-US" sz="1600" b="1" dirty="0">
              <a:solidFill>
                <a:srgbClr val="7030A0"/>
              </a:solidFill>
            </a:endParaRPr>
          </a:p>
        </p:txBody>
      </p:sp>
      <p:cxnSp>
        <p:nvCxnSpPr>
          <p:cNvPr id="4" name="Straight Connector 3"/>
          <p:cNvCxnSpPr/>
          <p:nvPr/>
        </p:nvCxnSpPr>
        <p:spPr>
          <a:xfrm>
            <a:off x="183273" y="1334814"/>
            <a:ext cx="11700684"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3184" y="1443416"/>
            <a:ext cx="6718300" cy="369332"/>
          </a:xfrm>
          <a:prstGeom prst="rect">
            <a:avLst/>
          </a:prstGeom>
          <a:noFill/>
        </p:spPr>
        <p:txBody>
          <a:bodyPr wrap="square" rtlCol="0">
            <a:spAutoFit/>
          </a:bodyPr>
          <a:lstStyle/>
          <a:p>
            <a:r>
              <a:rPr lang="en-US" dirty="0">
                <a:solidFill>
                  <a:srgbClr val="C00000"/>
                </a:solidFill>
              </a:rPr>
              <a:t>Stats for Ansible implementation: AWS Vs Azure Vs Alibaba Vs Huawei</a:t>
            </a:r>
          </a:p>
        </p:txBody>
      </p:sp>
      <p:graphicFrame>
        <p:nvGraphicFramePr>
          <p:cNvPr id="10" name="Chart 9">
            <a:extLst>
              <a:ext uri="{FF2B5EF4-FFF2-40B4-BE49-F238E27FC236}">
                <a16:creationId xmlns:a16="http://schemas.microsoft.com/office/drawing/2014/main" id="{41F96BFF-9A2A-4A5D-980D-574744B452B0}"/>
              </a:ext>
            </a:extLst>
          </p:cNvPr>
          <p:cNvGraphicFramePr>
            <a:graphicFrameLocks/>
          </p:cNvGraphicFramePr>
          <p:nvPr>
            <p:extLst>
              <p:ext uri="{D42A27DB-BD31-4B8C-83A1-F6EECF244321}">
                <p14:modId xmlns:p14="http://schemas.microsoft.com/office/powerpoint/2010/main" val="208942361"/>
              </p:ext>
            </p:extLst>
          </p:nvPr>
        </p:nvGraphicFramePr>
        <p:xfrm>
          <a:off x="233184" y="1687087"/>
          <a:ext cx="6381787" cy="45171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0404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00788" y="947526"/>
            <a:ext cx="11530024" cy="4708691"/>
          </a:xfrm>
          <a:prstGeom prst="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nSpc>
                <a:spcPct val="150000"/>
              </a:lnSpc>
            </a:pPr>
            <a:r>
              <a:rPr lang="en-US" sz="1600" b="1" dirty="0">
                <a:solidFill>
                  <a:srgbClr val="FF0000"/>
                </a:solidFill>
                <a:latin typeface="+mj-lt"/>
              </a:rPr>
              <a:t>APIs Required  </a:t>
            </a:r>
            <a:r>
              <a:rPr lang="en-US" b="1" dirty="0">
                <a:solidFill>
                  <a:schemeClr val="tx1"/>
                </a:solidFill>
                <a:latin typeface="+mj-lt"/>
              </a:rPr>
              <a:t>Verses </a:t>
            </a:r>
            <a:r>
              <a:rPr lang="en-US" sz="1600" b="1" dirty="0">
                <a:solidFill>
                  <a:srgbClr val="C00000"/>
                </a:solidFill>
                <a:latin typeface="+mj-lt"/>
              </a:rPr>
              <a:t>Ansible Playbook Implemented    </a:t>
            </a:r>
          </a:p>
        </p:txBody>
      </p:sp>
      <p:pic>
        <p:nvPicPr>
          <p:cNvPr id="28" name="Picture 27"/>
          <p:cNvPicPr>
            <a:picLocks noChangeAspect="1"/>
          </p:cNvPicPr>
          <p:nvPr/>
        </p:nvPicPr>
        <p:blipFill>
          <a:blip r:embed="rId3"/>
          <a:stretch>
            <a:fillRect/>
          </a:stretch>
        </p:blipFill>
        <p:spPr>
          <a:xfrm>
            <a:off x="11066741" y="1020911"/>
            <a:ext cx="624916" cy="811580"/>
          </a:xfrm>
          <a:prstGeom prst="rect">
            <a:avLst/>
          </a:prstGeom>
          <a:solidFill>
            <a:srgbClr val="92D050"/>
          </a:solidFill>
        </p:spPr>
      </p:pic>
      <p:sp>
        <p:nvSpPr>
          <p:cNvPr id="3" name="TextBox 2"/>
          <p:cNvSpPr txBox="1"/>
          <p:nvPr/>
        </p:nvSpPr>
        <p:spPr>
          <a:xfrm>
            <a:off x="3202025" y="4064777"/>
            <a:ext cx="2036181" cy="1200329"/>
          </a:xfrm>
          <a:prstGeom prst="rect">
            <a:avLst/>
          </a:prstGeom>
          <a:noFill/>
        </p:spPr>
        <p:txBody>
          <a:bodyPr wrap="square" rtlCol="0">
            <a:spAutoFit/>
          </a:bodyPr>
          <a:lstStyle/>
          <a:p>
            <a:r>
              <a:rPr lang="en-US" sz="1400" b="1" dirty="0">
                <a:solidFill>
                  <a:srgbClr val="7030A0"/>
                </a:solidFill>
              </a:rPr>
              <a:t>731</a:t>
            </a:r>
            <a:r>
              <a:rPr lang="en-US" sz="1400" dirty="0"/>
              <a:t> APIs needs “Ansible Automation Playbooks” for Alibaba, only </a:t>
            </a:r>
            <a:r>
              <a:rPr lang="en-US" sz="1600" b="1" dirty="0">
                <a:solidFill>
                  <a:srgbClr val="7030A0"/>
                </a:solidFill>
              </a:rPr>
              <a:t>63</a:t>
            </a:r>
            <a:r>
              <a:rPr lang="en-US" sz="1400" dirty="0"/>
              <a:t> playbooks are ready for Alibaba.</a:t>
            </a:r>
          </a:p>
        </p:txBody>
      </p:sp>
      <p:sp>
        <p:nvSpPr>
          <p:cNvPr id="30" name="TextBox 29"/>
          <p:cNvSpPr txBox="1"/>
          <p:nvPr/>
        </p:nvSpPr>
        <p:spPr>
          <a:xfrm>
            <a:off x="5756596" y="4054674"/>
            <a:ext cx="2011761" cy="984885"/>
          </a:xfrm>
          <a:prstGeom prst="rect">
            <a:avLst/>
          </a:prstGeom>
          <a:noFill/>
        </p:spPr>
        <p:txBody>
          <a:bodyPr wrap="square" rtlCol="0">
            <a:spAutoFit/>
          </a:bodyPr>
          <a:lstStyle/>
          <a:p>
            <a:r>
              <a:rPr lang="en-US" sz="1400" b="1" dirty="0">
                <a:solidFill>
                  <a:srgbClr val="00B050"/>
                </a:solidFill>
              </a:rPr>
              <a:t>1332</a:t>
            </a:r>
            <a:r>
              <a:rPr lang="en-US" sz="1400" dirty="0"/>
              <a:t> APIs needs “Ansible Automation Playbooks” for AWS, </a:t>
            </a:r>
            <a:r>
              <a:rPr lang="en-US" sz="1600" b="1" dirty="0">
                <a:solidFill>
                  <a:srgbClr val="00B050"/>
                </a:solidFill>
              </a:rPr>
              <a:t>349</a:t>
            </a:r>
            <a:r>
              <a:rPr lang="en-US" sz="1400" dirty="0"/>
              <a:t> playbooks are ready for AWS.</a:t>
            </a:r>
          </a:p>
        </p:txBody>
      </p:sp>
      <p:pic>
        <p:nvPicPr>
          <p:cNvPr id="44" name="Picture 43"/>
          <p:cNvPicPr>
            <a:picLocks noChangeAspect="1"/>
          </p:cNvPicPr>
          <p:nvPr/>
        </p:nvPicPr>
        <p:blipFill rotWithShape="1">
          <a:blip r:embed="rId4"/>
          <a:srcRect l="13028" t="6650" r="12569" b="28564"/>
          <a:stretch/>
        </p:blipFill>
        <p:spPr>
          <a:xfrm>
            <a:off x="10193659" y="1107795"/>
            <a:ext cx="733928" cy="697832"/>
          </a:xfrm>
          <a:prstGeom prst="rect">
            <a:avLst/>
          </a:prstGeom>
        </p:spPr>
      </p:pic>
      <p:graphicFrame>
        <p:nvGraphicFramePr>
          <p:cNvPr id="24" name="Chart 23">
            <a:extLst>
              <a:ext uri="{FF2B5EF4-FFF2-40B4-BE49-F238E27FC236}">
                <a16:creationId xmlns:a16="http://schemas.microsoft.com/office/drawing/2014/main" id="{01E90AFB-18E2-4396-A6FE-EC704730B48E}"/>
              </a:ext>
            </a:extLst>
          </p:cNvPr>
          <p:cNvGraphicFramePr>
            <a:graphicFrameLocks/>
          </p:cNvGraphicFramePr>
          <p:nvPr>
            <p:extLst>
              <p:ext uri="{D42A27DB-BD31-4B8C-83A1-F6EECF244321}">
                <p14:modId xmlns:p14="http://schemas.microsoft.com/office/powerpoint/2010/main" val="3885731998"/>
              </p:ext>
            </p:extLst>
          </p:nvPr>
        </p:nvGraphicFramePr>
        <p:xfrm>
          <a:off x="674188" y="1936822"/>
          <a:ext cx="2009446" cy="1954624"/>
        </p:xfrm>
        <a:graphic>
          <a:graphicData uri="http://schemas.openxmlformats.org/drawingml/2006/chart">
            <c:chart xmlns:c="http://schemas.openxmlformats.org/drawingml/2006/chart" xmlns:r="http://schemas.openxmlformats.org/officeDocument/2006/relationships" r:id="rId5"/>
          </a:graphicData>
        </a:graphic>
      </p:graphicFrame>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381" y="2032383"/>
            <a:ext cx="868507" cy="196114"/>
          </a:xfrm>
          <a:prstGeom prst="rect">
            <a:avLst/>
          </a:prstGeom>
        </p:spPr>
      </p:pic>
      <p:sp>
        <p:nvSpPr>
          <p:cNvPr id="29" name="TextBox 28"/>
          <p:cNvSpPr txBox="1"/>
          <p:nvPr/>
        </p:nvSpPr>
        <p:spPr>
          <a:xfrm>
            <a:off x="674188" y="4054674"/>
            <a:ext cx="2009446" cy="984885"/>
          </a:xfrm>
          <a:prstGeom prst="rect">
            <a:avLst/>
          </a:prstGeom>
          <a:noFill/>
        </p:spPr>
        <p:txBody>
          <a:bodyPr wrap="square" rtlCol="0">
            <a:spAutoFit/>
          </a:bodyPr>
          <a:lstStyle/>
          <a:p>
            <a:r>
              <a:rPr lang="en-US" sz="1400" b="1" dirty="0">
                <a:solidFill>
                  <a:srgbClr val="DA0000"/>
                </a:solidFill>
              </a:rPr>
              <a:t>229</a:t>
            </a:r>
            <a:r>
              <a:rPr lang="en-US" sz="1400" dirty="0"/>
              <a:t> APIs needs “Ansible Automation Playbooks” for Huawei,</a:t>
            </a:r>
            <a:r>
              <a:rPr lang="en-US" sz="1400" b="1" dirty="0">
                <a:solidFill>
                  <a:srgbClr val="DA0000"/>
                </a:solidFill>
              </a:rPr>
              <a:t> </a:t>
            </a:r>
            <a:r>
              <a:rPr lang="en-US" sz="1600" b="1" dirty="0">
                <a:solidFill>
                  <a:srgbClr val="DA0000"/>
                </a:solidFill>
              </a:rPr>
              <a:t>0</a:t>
            </a:r>
            <a:r>
              <a:rPr lang="en-US" sz="1400" dirty="0"/>
              <a:t> playbooks are ready.</a:t>
            </a:r>
          </a:p>
        </p:txBody>
      </p:sp>
      <p:pic>
        <p:nvPicPr>
          <p:cNvPr id="32" name="Picture 2" descr="C:\Users\nilesh.nagose\Desktop\Click2Cloud\Logo\Final Logo\click2cloud-logo-lightBG-250x2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3"/>
          <p:cNvSpPr txBox="1">
            <a:spLocks/>
          </p:cNvSpPr>
          <p:nvPr/>
        </p:nvSpPr>
        <p:spPr>
          <a:xfrm>
            <a:off x="153988" y="3367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Huawei Vs Alibaba Vs AWS Vs Azure - Stats</a:t>
            </a:r>
          </a:p>
        </p:txBody>
      </p:sp>
      <p:graphicFrame>
        <p:nvGraphicFramePr>
          <p:cNvPr id="22" name="Chart 21">
            <a:extLst>
              <a:ext uri="{FF2B5EF4-FFF2-40B4-BE49-F238E27FC236}">
                <a16:creationId xmlns:a16="http://schemas.microsoft.com/office/drawing/2014/main" id="{1B1FE66E-2844-4842-80F9-AA405D8DDC17}"/>
              </a:ext>
            </a:extLst>
          </p:cNvPr>
          <p:cNvGraphicFramePr>
            <a:graphicFrameLocks/>
          </p:cNvGraphicFramePr>
          <p:nvPr>
            <p:extLst>
              <p:ext uri="{D42A27DB-BD31-4B8C-83A1-F6EECF244321}">
                <p14:modId xmlns:p14="http://schemas.microsoft.com/office/powerpoint/2010/main" val="1054949876"/>
              </p:ext>
            </p:extLst>
          </p:nvPr>
        </p:nvGraphicFramePr>
        <p:xfrm>
          <a:off x="8294927" y="1926480"/>
          <a:ext cx="1996896" cy="1961564"/>
        </p:xfrm>
        <a:graphic>
          <a:graphicData uri="http://schemas.openxmlformats.org/drawingml/2006/chart">
            <c:chart xmlns:c="http://schemas.openxmlformats.org/drawingml/2006/chart" xmlns:r="http://schemas.openxmlformats.org/officeDocument/2006/relationships" r:id="rId8"/>
          </a:graphicData>
        </a:graphic>
      </p:graphicFrame>
      <p:sp>
        <p:nvSpPr>
          <p:cNvPr id="23" name="TextBox 22"/>
          <p:cNvSpPr txBox="1"/>
          <p:nvPr/>
        </p:nvSpPr>
        <p:spPr>
          <a:xfrm>
            <a:off x="8286747" y="4043839"/>
            <a:ext cx="2005076" cy="984885"/>
          </a:xfrm>
          <a:prstGeom prst="rect">
            <a:avLst/>
          </a:prstGeom>
          <a:noFill/>
        </p:spPr>
        <p:txBody>
          <a:bodyPr wrap="square" rtlCol="0">
            <a:spAutoFit/>
          </a:bodyPr>
          <a:lstStyle/>
          <a:p>
            <a:r>
              <a:rPr lang="en-US" sz="1400" b="1" dirty="0">
                <a:solidFill>
                  <a:srgbClr val="0070C0"/>
                </a:solidFill>
              </a:rPr>
              <a:t>1203</a:t>
            </a:r>
            <a:r>
              <a:rPr lang="en-US" sz="1400" dirty="0"/>
              <a:t> APIs needs “Ansible Automation Playbooks” for Azure, </a:t>
            </a:r>
            <a:r>
              <a:rPr lang="en-US" sz="1600" b="1" dirty="0">
                <a:solidFill>
                  <a:srgbClr val="0070C0"/>
                </a:solidFill>
              </a:rPr>
              <a:t>36</a:t>
            </a:r>
            <a:r>
              <a:rPr lang="en-US" sz="1400" dirty="0"/>
              <a:t> playbooks are ready for Azure.</a:t>
            </a:r>
          </a:p>
        </p:txBody>
      </p:sp>
      <p:pic>
        <p:nvPicPr>
          <p:cNvPr id="35" name="Picture 4" descr="Image result for Azur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38762" y="1968210"/>
            <a:ext cx="850523" cy="3244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auto">
          <a:xfrm>
            <a:off x="5397501" y="6111405"/>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9" name="Group 18"/>
          <p:cNvGrpSpPr/>
          <p:nvPr/>
        </p:nvGrpSpPr>
        <p:grpSpPr>
          <a:xfrm>
            <a:off x="2429987" y="6133440"/>
            <a:ext cx="2853484" cy="555264"/>
            <a:chOff x="1000745" y="2443309"/>
            <a:chExt cx="4367153" cy="849815"/>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21" name="TextBox 20"/>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31" name="Rectangle 30"/>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33" name="Right Triangle 32"/>
          <p:cNvSpPr/>
          <p:nvPr/>
        </p:nvSpPr>
        <p:spPr bwMode="auto">
          <a:xfrm rot="16200000">
            <a:off x="4696975" y="6158670"/>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37" name="TextBox 36"/>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graphicFrame>
        <p:nvGraphicFramePr>
          <p:cNvPr id="40" name="Chart 39">
            <a:extLst/>
          </p:cNvPr>
          <p:cNvGraphicFramePr>
            <a:graphicFrameLocks/>
          </p:cNvGraphicFramePr>
          <p:nvPr>
            <p:extLst>
              <p:ext uri="{D42A27DB-BD31-4B8C-83A1-F6EECF244321}">
                <p14:modId xmlns:p14="http://schemas.microsoft.com/office/powerpoint/2010/main" val="3455830966"/>
              </p:ext>
            </p:extLst>
          </p:nvPr>
        </p:nvGraphicFramePr>
        <p:xfrm>
          <a:off x="3210204" y="1929882"/>
          <a:ext cx="2019822" cy="1958162"/>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41" name="Chart 40">
            <a:extLst/>
          </p:cNvPr>
          <p:cNvGraphicFramePr>
            <a:graphicFrameLocks/>
          </p:cNvGraphicFramePr>
          <p:nvPr>
            <p:extLst>
              <p:ext uri="{D42A27DB-BD31-4B8C-83A1-F6EECF244321}">
                <p14:modId xmlns:p14="http://schemas.microsoft.com/office/powerpoint/2010/main" val="2750865412"/>
              </p:ext>
            </p:extLst>
          </p:nvPr>
        </p:nvGraphicFramePr>
        <p:xfrm>
          <a:off x="5756596" y="1926480"/>
          <a:ext cx="2011761" cy="1961564"/>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95105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ain.com/Images/finding-the-silver-lining-in-chinas-cloud-fig01_full.gif"/>
          <p:cNvPicPr>
            <a:picLocks noChangeAspect="1" noChangeArrowheads="1"/>
          </p:cNvPicPr>
          <p:nvPr/>
        </p:nvPicPr>
        <p:blipFill rotWithShape="1">
          <a:blip r:embed="rId2">
            <a:extLst>
              <a:ext uri="{28A0092B-C50C-407E-A947-70E740481C1C}">
                <a14:useLocalDpi xmlns:a14="http://schemas.microsoft.com/office/drawing/2010/main" val="0"/>
              </a:ext>
            </a:extLst>
          </a:blip>
          <a:srcRect t="13704"/>
          <a:stretch/>
        </p:blipFill>
        <p:spPr bwMode="auto">
          <a:xfrm>
            <a:off x="1038443" y="1306285"/>
            <a:ext cx="9598025" cy="52137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239546" y="1251057"/>
            <a:ext cx="11531540" cy="45719"/>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5923360" y="4865515"/>
            <a:ext cx="5905863" cy="1077218"/>
          </a:xfrm>
          <a:prstGeom prst="rect">
            <a:avLst/>
          </a:prstGeom>
        </p:spPr>
        <p:txBody>
          <a:bodyPr wrap="square">
            <a:spAutoFit/>
          </a:bodyPr>
          <a:lstStyle/>
          <a:p>
            <a:pPr algn="r"/>
            <a:r>
              <a:rPr lang="en-US" sz="1600" b="1" u="sng" dirty="0"/>
              <a:t>Reference:</a:t>
            </a:r>
          </a:p>
          <a:p>
            <a:pPr algn="r"/>
            <a:r>
              <a:rPr lang="en-US" sz="1600" dirty="0">
                <a:solidFill>
                  <a:srgbClr val="0070C0"/>
                </a:solidFill>
              </a:rPr>
              <a:t>http://bain.com/publications/articles/finding-the-silver-lining-in-chinas-cloud-market.aspx</a:t>
            </a:r>
          </a:p>
          <a:p>
            <a:pPr algn="r"/>
            <a:r>
              <a:rPr lang="en-US" sz="1600" dirty="0">
                <a:solidFill>
                  <a:srgbClr val="0070C0"/>
                </a:solidFill>
              </a:rPr>
              <a:t>http://trade.gov/topmarkets/pdf/Cloud_Computing_China.pdf</a:t>
            </a:r>
          </a:p>
        </p:txBody>
      </p:sp>
      <p:sp>
        <p:nvSpPr>
          <p:cNvPr id="6" name="TextBox 5"/>
          <p:cNvSpPr txBox="1"/>
          <p:nvPr/>
        </p:nvSpPr>
        <p:spPr>
          <a:xfrm>
            <a:off x="239546" y="211333"/>
            <a:ext cx="10064986" cy="830997"/>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China’s adoption of computing models and IT architectures has historically followed that in the US, but the lag has shortened considerably.  </a:t>
            </a:r>
          </a:p>
        </p:txBody>
      </p:sp>
      <p:sp>
        <p:nvSpPr>
          <p:cNvPr id="7" name="Rectangular Callout 6"/>
          <p:cNvSpPr/>
          <p:nvPr/>
        </p:nvSpPr>
        <p:spPr>
          <a:xfrm>
            <a:off x="10029371" y="2423886"/>
            <a:ext cx="1799852" cy="1128939"/>
          </a:xfrm>
          <a:prstGeom prst="wedgeRectCallout">
            <a:avLst>
              <a:gd name="adj1" fmla="val -58183"/>
              <a:gd name="adj2" fmla="val -8891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DA0000"/>
                </a:solidFill>
              </a:rPr>
              <a:t>Current Leaders:</a:t>
            </a:r>
          </a:p>
          <a:p>
            <a:r>
              <a:rPr lang="en-US" sz="2400" dirty="0">
                <a:solidFill>
                  <a:srgbClr val="DA0000"/>
                </a:solidFill>
              </a:rPr>
              <a:t>AWS, Azure, Alibaba</a:t>
            </a:r>
          </a:p>
        </p:txBody>
      </p:sp>
      <p:pic>
        <p:nvPicPr>
          <p:cNvPr id="9"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5397501" y="6111405"/>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2" name="Group 11"/>
          <p:cNvGrpSpPr/>
          <p:nvPr/>
        </p:nvGrpSpPr>
        <p:grpSpPr>
          <a:xfrm>
            <a:off x="2429987" y="6133440"/>
            <a:ext cx="2853484" cy="555264"/>
            <a:chOff x="1000745" y="2443309"/>
            <a:chExt cx="4367153" cy="849815"/>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4" name="TextBox 13"/>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5" name="Rectangle 14"/>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6" name="Right Triangle 15"/>
          <p:cNvSpPr/>
          <p:nvPr/>
        </p:nvSpPr>
        <p:spPr bwMode="auto">
          <a:xfrm rot="16200000">
            <a:off x="4696975" y="6158670"/>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7" name="TextBox 16"/>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Tree>
    <p:extLst>
      <p:ext uri="{BB962C8B-B14F-4D97-AF65-F5344CB8AC3E}">
        <p14:creationId xmlns:p14="http://schemas.microsoft.com/office/powerpoint/2010/main" val="1902867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622300" y="947526"/>
            <a:ext cx="11412341" cy="5087514"/>
          </a:xfrm>
          <a:prstGeom prst="rect">
            <a:avLst/>
          </a:prstGeom>
          <a:solidFill>
            <a:schemeClr val="bg1"/>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600" b="1" dirty="0">
                <a:solidFill>
                  <a:srgbClr val="FF0000"/>
                </a:solidFill>
                <a:latin typeface="+mj-lt"/>
              </a:rPr>
              <a:t>Workbench calls (interfaces) available </a:t>
            </a:r>
            <a:r>
              <a:rPr lang="en-US" b="1" dirty="0">
                <a:solidFill>
                  <a:schemeClr val="tx1"/>
                </a:solidFill>
                <a:latin typeface="+mj-lt"/>
              </a:rPr>
              <a:t>Verses </a:t>
            </a:r>
            <a:r>
              <a:rPr lang="en-US" sz="1600" b="1" dirty="0">
                <a:solidFill>
                  <a:srgbClr val="C00000"/>
                </a:solidFill>
                <a:latin typeface="+mj-lt"/>
              </a:rPr>
              <a:t>Ansible Playbook Implemented    </a:t>
            </a:r>
          </a:p>
        </p:txBody>
      </p:sp>
      <p:sp>
        <p:nvSpPr>
          <p:cNvPr id="39" name="TextBox 38"/>
          <p:cNvSpPr txBox="1"/>
          <p:nvPr/>
        </p:nvSpPr>
        <p:spPr>
          <a:xfrm>
            <a:off x="3334655" y="3864507"/>
            <a:ext cx="2380876" cy="1369606"/>
          </a:xfrm>
          <a:prstGeom prst="rect">
            <a:avLst/>
          </a:prstGeom>
          <a:noFill/>
        </p:spPr>
        <p:txBody>
          <a:bodyPr wrap="square" rtlCol="0">
            <a:spAutoFit/>
          </a:bodyPr>
          <a:lstStyle/>
          <a:p>
            <a:r>
              <a:rPr lang="en-US" sz="1300" dirty="0"/>
              <a:t>Total </a:t>
            </a:r>
            <a:r>
              <a:rPr lang="en-US" sz="1300" b="1" dirty="0"/>
              <a:t>794 (731+63)</a:t>
            </a:r>
            <a:r>
              <a:rPr lang="en-US" sz="1300" dirty="0"/>
              <a:t> Workbench Calls (Interfaces) are ready for Alibaba Automation, but only </a:t>
            </a:r>
            <a:r>
              <a:rPr lang="en-US" sz="1400" b="1" dirty="0">
                <a:solidFill>
                  <a:srgbClr val="7030A0"/>
                </a:solidFill>
              </a:rPr>
              <a:t>8% (63)</a:t>
            </a:r>
            <a:r>
              <a:rPr lang="en-US" sz="1400" dirty="0">
                <a:solidFill>
                  <a:srgbClr val="7030A0"/>
                </a:solidFill>
              </a:rPr>
              <a:t> </a:t>
            </a:r>
            <a:r>
              <a:rPr lang="en-US" sz="1300" dirty="0"/>
              <a:t>playbooks have been implemented, still </a:t>
            </a:r>
            <a:r>
              <a:rPr lang="en-US" sz="1600" b="1" dirty="0">
                <a:solidFill>
                  <a:srgbClr val="7030A0"/>
                </a:solidFill>
              </a:rPr>
              <a:t>92% (731)</a:t>
            </a:r>
            <a:r>
              <a:rPr lang="en-US" sz="1600" dirty="0">
                <a:solidFill>
                  <a:srgbClr val="7030A0"/>
                </a:solidFill>
              </a:rPr>
              <a:t> </a:t>
            </a:r>
            <a:r>
              <a:rPr lang="en-US" sz="1300" dirty="0"/>
              <a:t>needs to be implemented. </a:t>
            </a:r>
          </a:p>
        </p:txBody>
      </p:sp>
      <p:sp>
        <p:nvSpPr>
          <p:cNvPr id="42" name="TextBox 41"/>
          <p:cNvSpPr txBox="1"/>
          <p:nvPr/>
        </p:nvSpPr>
        <p:spPr>
          <a:xfrm>
            <a:off x="5977805" y="3864507"/>
            <a:ext cx="2225669" cy="1800493"/>
          </a:xfrm>
          <a:prstGeom prst="rect">
            <a:avLst/>
          </a:prstGeom>
          <a:noFill/>
        </p:spPr>
        <p:txBody>
          <a:bodyPr wrap="square" rtlCol="0">
            <a:spAutoFit/>
          </a:bodyPr>
          <a:lstStyle/>
          <a:p>
            <a:r>
              <a:rPr lang="en-US" sz="1300" dirty="0"/>
              <a:t>Total </a:t>
            </a:r>
            <a:r>
              <a:rPr lang="en-US" sz="1300" b="1" dirty="0"/>
              <a:t>1681 (1332+349)</a:t>
            </a:r>
            <a:r>
              <a:rPr lang="en-US" sz="1300" dirty="0"/>
              <a:t> Workbench Calls (Interfaces) are ready for AWS Automation, and </a:t>
            </a:r>
            <a:r>
              <a:rPr lang="en-US" sz="1400" b="1" dirty="0">
                <a:solidFill>
                  <a:srgbClr val="00B050"/>
                </a:solidFill>
              </a:rPr>
              <a:t>21%</a:t>
            </a:r>
            <a:r>
              <a:rPr lang="en-US" sz="1400" dirty="0">
                <a:solidFill>
                  <a:srgbClr val="00B050"/>
                </a:solidFill>
              </a:rPr>
              <a:t> </a:t>
            </a:r>
            <a:r>
              <a:rPr lang="en-US" sz="1400" b="1" dirty="0">
                <a:solidFill>
                  <a:srgbClr val="00B050"/>
                </a:solidFill>
              </a:rPr>
              <a:t>(349) </a:t>
            </a:r>
            <a:r>
              <a:rPr lang="en-US" sz="1300" dirty="0"/>
              <a:t>playbooks have been implemented, and the implementation for </a:t>
            </a:r>
            <a:r>
              <a:rPr lang="en-US" sz="1600" b="1" dirty="0">
                <a:solidFill>
                  <a:srgbClr val="00B050"/>
                </a:solidFill>
              </a:rPr>
              <a:t>79% (1332) </a:t>
            </a:r>
            <a:r>
              <a:rPr lang="en-US" sz="1300" dirty="0"/>
              <a:t>is in progress. </a:t>
            </a:r>
          </a:p>
        </p:txBody>
      </p:sp>
      <p:pic>
        <p:nvPicPr>
          <p:cNvPr id="43" name="Picture 42"/>
          <p:cNvPicPr>
            <a:picLocks noChangeAspect="1"/>
          </p:cNvPicPr>
          <p:nvPr/>
        </p:nvPicPr>
        <p:blipFill>
          <a:blip r:embed="rId3">
            <a:duotone>
              <a:prstClr val="black"/>
              <a:schemeClr val="accent3">
                <a:tint val="45000"/>
                <a:satMod val="400000"/>
              </a:schemeClr>
            </a:duotone>
          </a:blip>
          <a:stretch>
            <a:fillRect/>
          </a:stretch>
        </p:blipFill>
        <p:spPr>
          <a:xfrm>
            <a:off x="10908463" y="1130350"/>
            <a:ext cx="959720" cy="917468"/>
          </a:xfrm>
          <a:prstGeom prst="rect">
            <a:avLst/>
          </a:prstGeom>
        </p:spPr>
      </p:pic>
      <p:sp>
        <p:nvSpPr>
          <p:cNvPr id="31" name="TextBox 30"/>
          <p:cNvSpPr txBox="1"/>
          <p:nvPr/>
        </p:nvSpPr>
        <p:spPr>
          <a:xfrm>
            <a:off x="820599" y="3864507"/>
            <a:ext cx="2251782" cy="1631216"/>
          </a:xfrm>
          <a:prstGeom prst="rect">
            <a:avLst/>
          </a:prstGeom>
          <a:noFill/>
        </p:spPr>
        <p:txBody>
          <a:bodyPr wrap="square" rtlCol="0">
            <a:spAutoFit/>
          </a:bodyPr>
          <a:lstStyle/>
          <a:p>
            <a:r>
              <a:rPr lang="en-US" sz="1300" dirty="0"/>
              <a:t>Total </a:t>
            </a:r>
            <a:r>
              <a:rPr lang="en-US" sz="1300" b="1" dirty="0"/>
              <a:t>299 (299+0)</a:t>
            </a:r>
            <a:r>
              <a:rPr lang="en-US" sz="1300" dirty="0"/>
              <a:t> Workbench Calls (Interfaces) are ready for Huawei Automation, but </a:t>
            </a:r>
            <a:r>
              <a:rPr lang="en-US" sz="1400" b="1" dirty="0">
                <a:solidFill>
                  <a:srgbClr val="DA0000"/>
                </a:solidFill>
              </a:rPr>
              <a:t>0% (</a:t>
            </a:r>
            <a:r>
              <a:rPr lang="en-US" sz="1400" b="1" dirty="0">
                <a:solidFill>
                  <a:srgbClr val="C00000"/>
                </a:solidFill>
              </a:rPr>
              <a:t>0)</a:t>
            </a:r>
            <a:r>
              <a:rPr lang="en-US" sz="1500" dirty="0">
                <a:solidFill>
                  <a:srgbClr val="C00000"/>
                </a:solidFill>
              </a:rPr>
              <a:t> </a:t>
            </a:r>
            <a:r>
              <a:rPr lang="en-US" sz="1300" dirty="0"/>
              <a:t>playbooks have been implemented, still </a:t>
            </a:r>
            <a:r>
              <a:rPr lang="en-US" sz="1600" b="1" dirty="0">
                <a:solidFill>
                  <a:srgbClr val="DA0000"/>
                </a:solidFill>
              </a:rPr>
              <a:t>100% (299)</a:t>
            </a:r>
            <a:r>
              <a:rPr lang="en-US" sz="1600" dirty="0"/>
              <a:t> </a:t>
            </a:r>
            <a:r>
              <a:rPr lang="en-US" sz="1300" dirty="0"/>
              <a:t>needs to be implemented. </a:t>
            </a:r>
          </a:p>
        </p:txBody>
      </p:sp>
      <p:pic>
        <p:nvPicPr>
          <p:cNvPr id="32" name="Picture 2" descr="C:\Users\nilesh.nagose\Desktop\Click2Cloud\Logo\Final Logo\click2cloud-logo-lightBG-250x2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3"/>
          <p:cNvSpPr txBox="1">
            <a:spLocks/>
          </p:cNvSpPr>
          <p:nvPr/>
        </p:nvSpPr>
        <p:spPr>
          <a:xfrm>
            <a:off x="153988" y="3367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Huawei Vs Alibaba Vs AWS Vs Azure - Stats</a:t>
            </a:r>
          </a:p>
        </p:txBody>
      </p:sp>
      <p:sp>
        <p:nvSpPr>
          <p:cNvPr id="23" name="TextBox 22"/>
          <p:cNvSpPr txBox="1"/>
          <p:nvPr/>
        </p:nvSpPr>
        <p:spPr>
          <a:xfrm>
            <a:off x="8465748" y="3864507"/>
            <a:ext cx="2245795" cy="1800493"/>
          </a:xfrm>
          <a:prstGeom prst="rect">
            <a:avLst/>
          </a:prstGeom>
          <a:noFill/>
        </p:spPr>
        <p:txBody>
          <a:bodyPr wrap="square" rtlCol="0">
            <a:spAutoFit/>
          </a:bodyPr>
          <a:lstStyle/>
          <a:p>
            <a:r>
              <a:rPr lang="en-US" sz="1300" dirty="0"/>
              <a:t>Total </a:t>
            </a:r>
            <a:r>
              <a:rPr lang="en-US" sz="1300" b="1" dirty="0"/>
              <a:t>1239 (1203+36)</a:t>
            </a:r>
            <a:r>
              <a:rPr lang="en-US" sz="1300" dirty="0"/>
              <a:t> Workbench Calls (Interfaces) are ready for Azure Automation, and </a:t>
            </a:r>
            <a:r>
              <a:rPr lang="en-US" sz="1400" b="1" dirty="0">
                <a:solidFill>
                  <a:srgbClr val="00B0F0"/>
                </a:solidFill>
              </a:rPr>
              <a:t>3%</a:t>
            </a:r>
            <a:r>
              <a:rPr lang="en-US" sz="1400" dirty="0">
                <a:solidFill>
                  <a:srgbClr val="00B0F0"/>
                </a:solidFill>
              </a:rPr>
              <a:t> </a:t>
            </a:r>
            <a:r>
              <a:rPr lang="en-US" sz="1400" b="1" dirty="0">
                <a:solidFill>
                  <a:srgbClr val="00B0F0"/>
                </a:solidFill>
              </a:rPr>
              <a:t>(36) </a:t>
            </a:r>
            <a:r>
              <a:rPr lang="en-US" sz="1300" dirty="0"/>
              <a:t>playbooks have been implemented, and the implementation for </a:t>
            </a:r>
            <a:r>
              <a:rPr lang="en-US" sz="1600" b="1" dirty="0">
                <a:solidFill>
                  <a:srgbClr val="00B0F0"/>
                </a:solidFill>
              </a:rPr>
              <a:t>97% (1203)</a:t>
            </a:r>
            <a:r>
              <a:rPr lang="en-US" sz="1600" b="1" dirty="0">
                <a:solidFill>
                  <a:srgbClr val="00B050"/>
                </a:solidFill>
              </a:rPr>
              <a:t> </a:t>
            </a:r>
            <a:r>
              <a:rPr lang="en-US" sz="1300" dirty="0"/>
              <a:t>is in progress. </a:t>
            </a:r>
          </a:p>
        </p:txBody>
      </p:sp>
      <p:sp>
        <p:nvSpPr>
          <p:cNvPr id="15" name="Rectangle 14"/>
          <p:cNvSpPr/>
          <p:nvPr/>
        </p:nvSpPr>
        <p:spPr bwMode="auto">
          <a:xfrm>
            <a:off x="5397501" y="6111405"/>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7" name="Group 16"/>
          <p:cNvGrpSpPr/>
          <p:nvPr/>
        </p:nvGrpSpPr>
        <p:grpSpPr>
          <a:xfrm>
            <a:off x="2429987" y="6133440"/>
            <a:ext cx="2853484" cy="555264"/>
            <a:chOff x="1000745" y="2443309"/>
            <a:chExt cx="4367153" cy="849815"/>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9" name="TextBox 18"/>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20" name="Rectangle 19"/>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1" name="Right Triangle 20"/>
          <p:cNvSpPr/>
          <p:nvPr/>
        </p:nvSpPr>
        <p:spPr bwMode="auto">
          <a:xfrm rot="16200000">
            <a:off x="4696975" y="6158670"/>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4" name="TextBox 23"/>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graphicFrame>
        <p:nvGraphicFramePr>
          <p:cNvPr id="26" name="Chart 25">
            <a:extLst/>
          </p:cNvPr>
          <p:cNvGraphicFramePr>
            <a:graphicFrameLocks/>
          </p:cNvGraphicFramePr>
          <p:nvPr>
            <p:extLst>
              <p:ext uri="{D42A27DB-BD31-4B8C-83A1-F6EECF244321}">
                <p14:modId xmlns:p14="http://schemas.microsoft.com/office/powerpoint/2010/main" val="1754446027"/>
              </p:ext>
            </p:extLst>
          </p:nvPr>
        </p:nvGraphicFramePr>
        <p:xfrm>
          <a:off x="8556187" y="1652158"/>
          <a:ext cx="1996896" cy="196156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7" name="Chart 26">
            <a:extLst/>
          </p:cNvPr>
          <p:cNvGraphicFramePr>
            <a:graphicFrameLocks/>
          </p:cNvGraphicFramePr>
          <p:nvPr>
            <p:extLst>
              <p:ext uri="{D42A27DB-BD31-4B8C-83A1-F6EECF244321}">
                <p14:modId xmlns:p14="http://schemas.microsoft.com/office/powerpoint/2010/main" val="391533875"/>
              </p:ext>
            </p:extLst>
          </p:nvPr>
        </p:nvGraphicFramePr>
        <p:xfrm>
          <a:off x="3471464" y="1655560"/>
          <a:ext cx="2019822" cy="195816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8" name="Chart 27">
            <a:extLst/>
          </p:cNvPr>
          <p:cNvGraphicFramePr>
            <a:graphicFrameLocks/>
          </p:cNvGraphicFramePr>
          <p:nvPr>
            <p:extLst>
              <p:ext uri="{D42A27DB-BD31-4B8C-83A1-F6EECF244321}">
                <p14:modId xmlns:p14="http://schemas.microsoft.com/office/powerpoint/2010/main" val="3463863281"/>
              </p:ext>
            </p:extLst>
          </p:nvPr>
        </p:nvGraphicFramePr>
        <p:xfrm>
          <a:off x="6017856" y="1652158"/>
          <a:ext cx="2011761" cy="196156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0" name="Chart 29">
            <a:extLst/>
          </p:cNvPr>
          <p:cNvGraphicFramePr>
            <a:graphicFrameLocks/>
          </p:cNvGraphicFramePr>
          <p:nvPr>
            <p:extLst>
              <p:ext uri="{D42A27DB-BD31-4B8C-83A1-F6EECF244321}">
                <p14:modId xmlns:p14="http://schemas.microsoft.com/office/powerpoint/2010/main" val="1696274448"/>
              </p:ext>
            </p:extLst>
          </p:nvPr>
        </p:nvGraphicFramePr>
        <p:xfrm>
          <a:off x="935448" y="1652158"/>
          <a:ext cx="2009446" cy="1954624"/>
        </p:xfrm>
        <a:graphic>
          <a:graphicData uri="http://schemas.openxmlformats.org/drawingml/2006/chart">
            <c:chart xmlns:c="http://schemas.openxmlformats.org/drawingml/2006/chart" xmlns:r="http://schemas.openxmlformats.org/officeDocument/2006/relationships" r:id="rId10"/>
          </a:graphicData>
        </a:graphic>
      </p:graphicFrame>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641" y="1747719"/>
            <a:ext cx="868507" cy="196114"/>
          </a:xfrm>
          <a:prstGeom prst="rect">
            <a:avLst/>
          </a:prstGeom>
        </p:spPr>
      </p:pic>
    </p:spTree>
    <p:extLst>
      <p:ext uri="{BB962C8B-B14F-4D97-AF65-F5344CB8AC3E}">
        <p14:creationId xmlns:p14="http://schemas.microsoft.com/office/powerpoint/2010/main" val="23722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53988" y="1042358"/>
            <a:ext cx="11860211" cy="4946490"/>
          </a:xfrm>
          <a:prstGeom prst="rect">
            <a:avLst/>
          </a:prstGeom>
          <a:solidFill>
            <a:schemeClr val="bg1"/>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b="1" dirty="0">
              <a:solidFill>
                <a:schemeClr val="tx1"/>
              </a:solidFill>
              <a:latin typeface="Segoe UI Light" panose="020B0502040204020203" pitchFamily="34" charset="0"/>
              <a:cs typeface="Segoe UI Light" panose="020B0502040204020203" pitchFamily="34" charset="0"/>
            </a:endParaRPr>
          </a:p>
          <a:p>
            <a:pPr algn="ctr"/>
            <a:endParaRPr lang="en-US" sz="600" b="1" dirty="0">
              <a:solidFill>
                <a:schemeClr val="tx1"/>
              </a:solidFill>
              <a:latin typeface="Segoe UI Light" panose="020B0502040204020203" pitchFamily="34" charset="0"/>
              <a:cs typeface="Segoe UI Light" panose="020B0502040204020203" pitchFamily="34" charset="0"/>
            </a:endParaRPr>
          </a:p>
          <a:p>
            <a:pPr algn="ctr"/>
            <a:endParaRPr lang="en-US" sz="600" b="1" dirty="0">
              <a:solidFill>
                <a:schemeClr val="tx1"/>
              </a:solidFill>
              <a:latin typeface="Segoe UI Light" panose="020B0502040204020203" pitchFamily="34" charset="0"/>
              <a:cs typeface="Segoe UI Light" panose="020B0502040204020203" pitchFamily="34" charset="0"/>
            </a:endParaRPr>
          </a:p>
          <a:p>
            <a:pPr lvl="1"/>
            <a:r>
              <a:rPr lang="en-US" b="1" dirty="0">
                <a:solidFill>
                  <a:schemeClr val="tx1"/>
                </a:solidFill>
                <a:latin typeface="Segoe UI Light" panose="020B0502040204020203" pitchFamily="34" charset="0"/>
                <a:cs typeface="Segoe UI Light" panose="020B0502040204020203" pitchFamily="34" charset="0"/>
              </a:rPr>
              <a:t>Stats Considering </a:t>
            </a:r>
            <a:r>
              <a:rPr lang="en-US" sz="1600" b="1" dirty="0">
                <a:solidFill>
                  <a:srgbClr val="FF9900"/>
                </a:solidFill>
                <a:latin typeface="Segoe UI Light" panose="020B0502040204020203" pitchFamily="34" charset="0"/>
                <a:cs typeface="Segoe UI Light" panose="020B0502040204020203" pitchFamily="34" charset="0"/>
              </a:rPr>
              <a:t>Workbench calls (interfaces) availability    </a:t>
            </a:r>
          </a:p>
        </p:txBody>
      </p:sp>
      <p:sp>
        <p:nvSpPr>
          <p:cNvPr id="3" name="TextBox 2"/>
          <p:cNvSpPr txBox="1"/>
          <p:nvPr/>
        </p:nvSpPr>
        <p:spPr>
          <a:xfrm>
            <a:off x="3208780" y="4491173"/>
            <a:ext cx="2813197" cy="1446550"/>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In-total </a:t>
            </a:r>
            <a:r>
              <a:rPr lang="en-US" sz="1400" b="1" dirty="0">
                <a:latin typeface="Segoe UI Light" panose="020B0502040204020203" pitchFamily="34" charset="0"/>
                <a:cs typeface="Segoe UI Light" panose="020B0502040204020203" pitchFamily="34" charset="0"/>
              </a:rPr>
              <a:t>794 (63+731)</a:t>
            </a:r>
            <a:r>
              <a:rPr lang="en-US" sz="1400" dirty="0">
                <a:latin typeface="Segoe UI Light" panose="020B0502040204020203" pitchFamily="34" charset="0"/>
                <a:cs typeface="Segoe UI Light" panose="020B0502040204020203" pitchFamily="34" charset="0"/>
              </a:rPr>
              <a:t> Workbench Calls (Interfaces) are required….and Only </a:t>
            </a:r>
            <a:r>
              <a:rPr lang="en-US" sz="1600" b="1" dirty="0">
                <a:solidFill>
                  <a:srgbClr val="7030A0"/>
                </a:solidFill>
                <a:latin typeface="Segoe UI Light" panose="020B0502040204020203" pitchFamily="34" charset="0"/>
                <a:cs typeface="Segoe UI Light" panose="020B0502040204020203" pitchFamily="34" charset="0"/>
              </a:rPr>
              <a:t>8% (</a:t>
            </a:r>
            <a:r>
              <a:rPr lang="en-US" sz="1400" b="1" dirty="0">
                <a:solidFill>
                  <a:srgbClr val="7030A0"/>
                </a:solidFill>
                <a:latin typeface="Segoe UI Light" panose="020B0502040204020203" pitchFamily="34" charset="0"/>
                <a:cs typeface="Segoe UI Light" panose="020B0502040204020203" pitchFamily="34" charset="0"/>
              </a:rPr>
              <a:t>63)</a:t>
            </a:r>
            <a:r>
              <a:rPr lang="en-US" sz="1400" dirty="0">
                <a:solidFill>
                  <a:srgbClr val="7030A0"/>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Workbench calls are available for automation. Alibaba still needs to create </a:t>
            </a:r>
            <a:r>
              <a:rPr lang="en-US" sz="1600" b="1" dirty="0">
                <a:solidFill>
                  <a:srgbClr val="7030A0"/>
                </a:solidFill>
                <a:latin typeface="Segoe UI Light" panose="020B0502040204020203" pitchFamily="34" charset="0"/>
                <a:cs typeface="Segoe UI Light" panose="020B0502040204020203" pitchFamily="34" charset="0"/>
              </a:rPr>
              <a:t>92% </a:t>
            </a:r>
            <a:r>
              <a:rPr lang="en-US" sz="1400" b="1" dirty="0">
                <a:solidFill>
                  <a:srgbClr val="7030A0"/>
                </a:solidFill>
                <a:latin typeface="Segoe UI Light" panose="020B0502040204020203" pitchFamily="34" charset="0"/>
                <a:cs typeface="Segoe UI Light" panose="020B0502040204020203" pitchFamily="34" charset="0"/>
              </a:rPr>
              <a:t>(731)</a:t>
            </a:r>
            <a:r>
              <a:rPr lang="en-US" sz="1400" dirty="0">
                <a:solidFill>
                  <a:srgbClr val="7030A0"/>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Workbench calls. </a:t>
            </a:r>
          </a:p>
        </p:txBody>
      </p:sp>
      <p:sp>
        <p:nvSpPr>
          <p:cNvPr id="30" name="TextBox 29"/>
          <p:cNvSpPr txBox="1"/>
          <p:nvPr/>
        </p:nvSpPr>
        <p:spPr>
          <a:xfrm>
            <a:off x="6136007" y="4483129"/>
            <a:ext cx="2940762" cy="1446550"/>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AWS has a needs of total </a:t>
            </a:r>
            <a:r>
              <a:rPr lang="en-US" sz="1400" b="1" dirty="0">
                <a:latin typeface="Segoe UI Light" panose="020B0502040204020203" pitchFamily="34" charset="0"/>
                <a:cs typeface="Segoe UI Light" panose="020B0502040204020203" pitchFamily="34" charset="0"/>
              </a:rPr>
              <a:t>1681 (349+1332)</a:t>
            </a:r>
            <a:r>
              <a:rPr lang="en-US" sz="1400" dirty="0">
                <a:latin typeface="Segoe UI Light" panose="020B0502040204020203" pitchFamily="34" charset="0"/>
                <a:cs typeface="Segoe UI Light" panose="020B0502040204020203" pitchFamily="34" charset="0"/>
              </a:rPr>
              <a:t> Workbench Calls (Interfaces)….and already </a:t>
            </a:r>
            <a:r>
              <a:rPr lang="en-US" sz="1600" b="1" dirty="0">
                <a:solidFill>
                  <a:srgbClr val="00B050"/>
                </a:solidFill>
                <a:latin typeface="Segoe UI Light" panose="020B0502040204020203" pitchFamily="34" charset="0"/>
                <a:cs typeface="Segoe UI Light" panose="020B0502040204020203" pitchFamily="34" charset="0"/>
              </a:rPr>
              <a:t>21% </a:t>
            </a:r>
            <a:r>
              <a:rPr lang="en-US" sz="1400" b="1" dirty="0">
                <a:solidFill>
                  <a:srgbClr val="00B050"/>
                </a:solidFill>
                <a:latin typeface="Segoe UI Light" panose="020B0502040204020203" pitchFamily="34" charset="0"/>
                <a:cs typeface="Segoe UI Light" panose="020B0502040204020203" pitchFamily="34" charset="0"/>
              </a:rPr>
              <a:t>(349)</a:t>
            </a:r>
            <a:r>
              <a:rPr lang="en-US" sz="1400" dirty="0">
                <a:solidFill>
                  <a:srgbClr val="00B050"/>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Workbench calls are available for automation. AWS just needs to create </a:t>
            </a:r>
            <a:r>
              <a:rPr lang="en-US" sz="1600" b="1" dirty="0">
                <a:solidFill>
                  <a:srgbClr val="00B050"/>
                </a:solidFill>
                <a:latin typeface="Segoe UI Light" panose="020B0502040204020203" pitchFamily="34" charset="0"/>
                <a:cs typeface="Segoe UI Light" panose="020B0502040204020203" pitchFamily="34" charset="0"/>
              </a:rPr>
              <a:t>79% </a:t>
            </a:r>
            <a:r>
              <a:rPr lang="en-US" sz="1400" b="1" dirty="0">
                <a:solidFill>
                  <a:srgbClr val="00B050"/>
                </a:solidFill>
                <a:latin typeface="Segoe UI Light" panose="020B0502040204020203" pitchFamily="34" charset="0"/>
                <a:cs typeface="Segoe UI Light" panose="020B0502040204020203" pitchFamily="34" charset="0"/>
              </a:rPr>
              <a:t>(1332)</a:t>
            </a:r>
            <a:r>
              <a:rPr lang="en-US" sz="1400" dirty="0">
                <a:solidFill>
                  <a:srgbClr val="00B050"/>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Workbench calls. </a:t>
            </a:r>
          </a:p>
        </p:txBody>
      </p:sp>
      <p:pic>
        <p:nvPicPr>
          <p:cNvPr id="43" name="Picture 42"/>
          <p:cNvPicPr>
            <a:picLocks noChangeAspect="1"/>
          </p:cNvPicPr>
          <p:nvPr/>
        </p:nvPicPr>
        <p:blipFill>
          <a:blip r:embed="rId3">
            <a:duotone>
              <a:prstClr val="black"/>
              <a:schemeClr val="accent3">
                <a:tint val="45000"/>
                <a:satMod val="400000"/>
              </a:schemeClr>
            </a:duotone>
          </a:blip>
          <a:stretch>
            <a:fillRect/>
          </a:stretch>
        </p:blipFill>
        <p:spPr>
          <a:xfrm>
            <a:off x="11075873" y="1103398"/>
            <a:ext cx="814172" cy="778328"/>
          </a:xfrm>
          <a:prstGeom prst="rect">
            <a:avLst/>
          </a:prstGeom>
        </p:spPr>
      </p:pic>
      <p:sp>
        <p:nvSpPr>
          <p:cNvPr id="16" name="TextBox 15"/>
          <p:cNvSpPr txBox="1"/>
          <p:nvPr/>
        </p:nvSpPr>
        <p:spPr>
          <a:xfrm>
            <a:off x="355228" y="4504198"/>
            <a:ext cx="2853551" cy="1446550"/>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In-total </a:t>
            </a:r>
            <a:r>
              <a:rPr lang="en-US" sz="1400" b="1" dirty="0">
                <a:latin typeface="Segoe UI Light" panose="020B0502040204020203" pitchFamily="34" charset="0"/>
                <a:cs typeface="Segoe UI Light" panose="020B0502040204020203" pitchFamily="34" charset="0"/>
              </a:rPr>
              <a:t>229 (0+229)</a:t>
            </a:r>
            <a:r>
              <a:rPr lang="en-US" sz="1400" dirty="0">
                <a:latin typeface="Segoe UI Light" panose="020B0502040204020203" pitchFamily="34" charset="0"/>
                <a:cs typeface="Segoe UI Light" panose="020B0502040204020203" pitchFamily="34" charset="0"/>
              </a:rPr>
              <a:t> Workbench Calls (Interfaces) are required….and  </a:t>
            </a:r>
            <a:r>
              <a:rPr lang="en-US" sz="1600" b="1" dirty="0">
                <a:solidFill>
                  <a:srgbClr val="DA0000"/>
                </a:solidFill>
                <a:latin typeface="Segoe UI Light" panose="020B0502040204020203" pitchFamily="34" charset="0"/>
                <a:cs typeface="Segoe UI Light" panose="020B0502040204020203" pitchFamily="34" charset="0"/>
              </a:rPr>
              <a:t>0% </a:t>
            </a:r>
            <a:r>
              <a:rPr lang="en-US" sz="1400" b="1" dirty="0">
                <a:solidFill>
                  <a:srgbClr val="DA0000"/>
                </a:solidFill>
                <a:latin typeface="Segoe UI Light" panose="020B0502040204020203" pitchFamily="34" charset="0"/>
                <a:cs typeface="Segoe UI Light" panose="020B0502040204020203" pitchFamily="34" charset="0"/>
              </a:rPr>
              <a:t>(</a:t>
            </a:r>
            <a:r>
              <a:rPr lang="en-US" sz="1400" b="1" dirty="0">
                <a:solidFill>
                  <a:srgbClr val="C00000"/>
                </a:solidFill>
                <a:latin typeface="Segoe UI Light" panose="020B0502040204020203" pitchFamily="34" charset="0"/>
                <a:cs typeface="Segoe UI Light" panose="020B0502040204020203" pitchFamily="34" charset="0"/>
              </a:rPr>
              <a:t>0)</a:t>
            </a:r>
            <a:r>
              <a:rPr lang="en-US" sz="1400" dirty="0">
                <a:solidFill>
                  <a:srgbClr val="C00000"/>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Workbench calls are available for automation. Huawei still needs to create </a:t>
            </a:r>
            <a:r>
              <a:rPr lang="en-US" sz="1600" b="1" dirty="0">
                <a:solidFill>
                  <a:srgbClr val="DA0000"/>
                </a:solidFill>
                <a:latin typeface="Segoe UI Light" panose="020B0502040204020203" pitchFamily="34" charset="0"/>
                <a:cs typeface="Segoe UI Light" panose="020B0502040204020203" pitchFamily="34" charset="0"/>
              </a:rPr>
              <a:t>100% </a:t>
            </a:r>
            <a:r>
              <a:rPr lang="en-US" sz="1400" b="1" dirty="0">
                <a:solidFill>
                  <a:srgbClr val="DA0000"/>
                </a:solidFill>
                <a:latin typeface="Segoe UI Light" panose="020B0502040204020203" pitchFamily="34" charset="0"/>
                <a:cs typeface="Segoe UI Light" panose="020B0502040204020203" pitchFamily="34" charset="0"/>
              </a:rPr>
              <a:t>(229)</a:t>
            </a:r>
            <a:r>
              <a:rPr lang="en-US" sz="1400" b="1" dirty="0">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Workbench calls. </a:t>
            </a:r>
          </a:p>
        </p:txBody>
      </p:sp>
      <p:graphicFrame>
        <p:nvGraphicFramePr>
          <p:cNvPr id="21" name="Chart 20">
            <a:extLst>
              <a:ext uri="{FF2B5EF4-FFF2-40B4-BE49-F238E27FC236}">
                <a16:creationId xmlns:a16="http://schemas.microsoft.com/office/drawing/2014/main" id="{3951F0A3-CAAF-4B86-A1FA-14B60178B350}"/>
              </a:ext>
            </a:extLst>
          </p:cNvPr>
          <p:cNvGraphicFramePr>
            <a:graphicFrameLocks/>
          </p:cNvGraphicFramePr>
          <p:nvPr>
            <p:extLst>
              <p:ext uri="{D42A27DB-BD31-4B8C-83A1-F6EECF244321}">
                <p14:modId xmlns:p14="http://schemas.microsoft.com/office/powerpoint/2010/main" val="1287683099"/>
              </p:ext>
            </p:extLst>
          </p:nvPr>
        </p:nvGraphicFramePr>
        <p:xfrm>
          <a:off x="6456066" y="2197407"/>
          <a:ext cx="2460090" cy="2102706"/>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2" descr="C:\Users\nilesh.nagose\Desktop\Click2Cloud\Logo\Final Logo\click2cloud-logo-lightBG-250x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p:cNvSpPr txBox="1">
            <a:spLocks/>
          </p:cNvSpPr>
          <p:nvPr/>
        </p:nvSpPr>
        <p:spPr>
          <a:xfrm>
            <a:off x="153988" y="3367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Huawei Vs Alibaba Vs AWS Vs Azure- Stats</a:t>
            </a:r>
          </a:p>
        </p:txBody>
      </p:sp>
      <p:sp>
        <p:nvSpPr>
          <p:cNvPr id="28" name="Rectangle 27"/>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31" name="Group 30"/>
          <p:cNvGrpSpPr/>
          <p:nvPr/>
        </p:nvGrpSpPr>
        <p:grpSpPr>
          <a:xfrm>
            <a:off x="2429987" y="6133440"/>
            <a:ext cx="2853484" cy="555264"/>
            <a:chOff x="1000745" y="2443309"/>
            <a:chExt cx="4367153" cy="849815"/>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33" name="TextBox 32"/>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35" name="Rectangle 34"/>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36" name="Right Triangle 35"/>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37" name="TextBox 36"/>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38" name="TextBox 37"/>
          <p:cNvSpPr txBox="1"/>
          <p:nvPr/>
        </p:nvSpPr>
        <p:spPr>
          <a:xfrm>
            <a:off x="9035088" y="4483129"/>
            <a:ext cx="2778801" cy="1446550"/>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Azure has a needs of total </a:t>
            </a:r>
            <a:r>
              <a:rPr lang="en-US" sz="1400" b="1" dirty="0">
                <a:latin typeface="Segoe UI Light" panose="020B0502040204020203" pitchFamily="34" charset="0"/>
                <a:cs typeface="Segoe UI Light" panose="020B0502040204020203" pitchFamily="34" charset="0"/>
              </a:rPr>
              <a:t>1239 (36+1203)</a:t>
            </a:r>
            <a:r>
              <a:rPr lang="en-US" sz="1400" dirty="0">
                <a:latin typeface="Segoe UI Light" panose="020B0502040204020203" pitchFamily="34" charset="0"/>
                <a:cs typeface="Segoe UI Light" panose="020B0502040204020203" pitchFamily="34" charset="0"/>
              </a:rPr>
              <a:t> Workbench Calls (Interfaces)….and already </a:t>
            </a:r>
            <a:r>
              <a:rPr lang="en-US" sz="1400" b="1" dirty="0">
                <a:solidFill>
                  <a:srgbClr val="00B0F0"/>
                </a:solidFill>
                <a:latin typeface="Segoe UI Light" panose="020B0502040204020203" pitchFamily="34" charset="0"/>
                <a:cs typeface="Segoe UI Light" panose="020B0502040204020203" pitchFamily="34" charset="0"/>
              </a:rPr>
              <a:t>3</a:t>
            </a:r>
            <a:r>
              <a:rPr lang="en-US" sz="1600" b="1" dirty="0">
                <a:solidFill>
                  <a:srgbClr val="00B0F0"/>
                </a:solidFill>
                <a:latin typeface="Segoe UI Light" panose="020B0502040204020203" pitchFamily="34" charset="0"/>
                <a:cs typeface="Segoe UI Light" panose="020B0502040204020203" pitchFamily="34" charset="0"/>
              </a:rPr>
              <a:t>% </a:t>
            </a:r>
            <a:r>
              <a:rPr lang="en-US" sz="1400" b="1" dirty="0">
                <a:solidFill>
                  <a:srgbClr val="00B0F0"/>
                </a:solidFill>
                <a:latin typeface="Segoe UI Light" panose="020B0502040204020203" pitchFamily="34" charset="0"/>
                <a:cs typeface="Segoe UI Light" panose="020B0502040204020203" pitchFamily="34" charset="0"/>
              </a:rPr>
              <a:t>(36)</a:t>
            </a:r>
            <a:r>
              <a:rPr lang="en-US" sz="1400" dirty="0">
                <a:solidFill>
                  <a:srgbClr val="00B050"/>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Workbench calls are available for automation. Azure needs to create </a:t>
            </a:r>
            <a:r>
              <a:rPr lang="en-US" sz="1600" b="1" dirty="0">
                <a:solidFill>
                  <a:srgbClr val="00B0F0"/>
                </a:solidFill>
                <a:latin typeface="Segoe UI Light" panose="020B0502040204020203" pitchFamily="34" charset="0"/>
                <a:cs typeface="Segoe UI Light" panose="020B0502040204020203" pitchFamily="34" charset="0"/>
              </a:rPr>
              <a:t>97% </a:t>
            </a:r>
            <a:r>
              <a:rPr lang="en-US" sz="1400" b="1" dirty="0">
                <a:solidFill>
                  <a:srgbClr val="00B0F0"/>
                </a:solidFill>
                <a:latin typeface="Segoe UI Light" panose="020B0502040204020203" pitchFamily="34" charset="0"/>
                <a:cs typeface="Segoe UI Light" panose="020B0502040204020203" pitchFamily="34" charset="0"/>
              </a:rPr>
              <a:t>(1203)</a:t>
            </a:r>
            <a:r>
              <a:rPr lang="en-US" sz="1400" dirty="0">
                <a:solidFill>
                  <a:srgbClr val="00B0F0"/>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Workbench calls. </a:t>
            </a:r>
          </a:p>
        </p:txBody>
      </p:sp>
      <p:graphicFrame>
        <p:nvGraphicFramePr>
          <p:cNvPr id="40" name="Chart 39">
            <a:extLst>
              <a:ext uri="{FF2B5EF4-FFF2-40B4-BE49-F238E27FC236}">
                <a16:creationId xmlns:a16="http://schemas.microsoft.com/office/drawing/2014/main" id="{880BAC56-9679-4EF3-94EC-128D9BE95184}"/>
              </a:ext>
            </a:extLst>
          </p:cNvPr>
          <p:cNvGraphicFramePr>
            <a:graphicFrameLocks/>
          </p:cNvGraphicFramePr>
          <p:nvPr>
            <p:extLst>
              <p:ext uri="{D42A27DB-BD31-4B8C-83A1-F6EECF244321}">
                <p14:modId xmlns:p14="http://schemas.microsoft.com/office/powerpoint/2010/main" val="1093243416"/>
              </p:ext>
            </p:extLst>
          </p:nvPr>
        </p:nvGraphicFramePr>
        <p:xfrm>
          <a:off x="485291" y="1940964"/>
          <a:ext cx="2571750" cy="244792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2" name="Chart 41">
            <a:extLst>
              <a:ext uri="{FF2B5EF4-FFF2-40B4-BE49-F238E27FC236}">
                <a16:creationId xmlns:a16="http://schemas.microsoft.com/office/drawing/2014/main" id="{0A573758-7C4C-4C83-BD0A-40F294DAC7A9}"/>
              </a:ext>
            </a:extLst>
          </p:cNvPr>
          <p:cNvGraphicFramePr>
            <a:graphicFrameLocks/>
          </p:cNvGraphicFramePr>
          <p:nvPr>
            <p:extLst>
              <p:ext uri="{D42A27DB-BD31-4B8C-83A1-F6EECF244321}">
                <p14:modId xmlns:p14="http://schemas.microsoft.com/office/powerpoint/2010/main" val="3463494804"/>
              </p:ext>
            </p:extLst>
          </p:nvPr>
        </p:nvGraphicFramePr>
        <p:xfrm>
          <a:off x="3361744" y="1939636"/>
          <a:ext cx="2571750" cy="244792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4" name="Chart 43">
            <a:extLst>
              <a:ext uri="{FF2B5EF4-FFF2-40B4-BE49-F238E27FC236}">
                <a16:creationId xmlns:a16="http://schemas.microsoft.com/office/drawing/2014/main" id="{060A0B8F-F706-4750-9CD1-5DB41FDCC838}"/>
              </a:ext>
            </a:extLst>
          </p:cNvPr>
          <p:cNvGraphicFramePr>
            <a:graphicFrameLocks/>
          </p:cNvGraphicFramePr>
          <p:nvPr>
            <p:extLst>
              <p:ext uri="{D42A27DB-BD31-4B8C-83A1-F6EECF244321}">
                <p14:modId xmlns:p14="http://schemas.microsoft.com/office/powerpoint/2010/main" val="2139297206"/>
              </p:ext>
            </p:extLst>
          </p:nvPr>
        </p:nvGraphicFramePr>
        <p:xfrm>
          <a:off x="6238197" y="1939635"/>
          <a:ext cx="2571750" cy="244792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5" name="Chart 44">
            <a:extLst>
              <a:ext uri="{FF2B5EF4-FFF2-40B4-BE49-F238E27FC236}">
                <a16:creationId xmlns:a16="http://schemas.microsoft.com/office/drawing/2014/main" id="{3E24C315-8548-435D-BB34-C543A477522B}"/>
              </a:ext>
            </a:extLst>
          </p:cNvPr>
          <p:cNvGraphicFramePr>
            <a:graphicFrameLocks/>
          </p:cNvGraphicFramePr>
          <p:nvPr>
            <p:extLst>
              <p:ext uri="{D42A27DB-BD31-4B8C-83A1-F6EECF244321}">
                <p14:modId xmlns:p14="http://schemas.microsoft.com/office/powerpoint/2010/main" val="2278363764"/>
              </p:ext>
            </p:extLst>
          </p:nvPr>
        </p:nvGraphicFramePr>
        <p:xfrm>
          <a:off x="9100072" y="1916738"/>
          <a:ext cx="2571750" cy="244792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40909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7" y="324853"/>
            <a:ext cx="11540364" cy="1114485"/>
          </a:xfrm>
          <a:prstGeom prst="rect">
            <a:avLst/>
          </a:prstGeom>
          <a:solidFill>
            <a:schemeClr val="accent5">
              <a:lumMod val="75000"/>
            </a:schemeClr>
          </a:solidFill>
        </p:spPr>
        <p:txBody>
          <a:bodyPr wrap="square" rtlCol="0" anchor="ctr">
            <a:noAutofit/>
          </a:bodyPr>
          <a:lstStyle/>
          <a:p>
            <a:pPr lvl="3"/>
            <a:r>
              <a:rPr lang="en-US" sz="2800" dirty="0">
                <a:solidFill>
                  <a:schemeClr val="bg1"/>
                </a:solidFill>
                <a:latin typeface="Segoe UI Light" panose="020B0502040204020203" pitchFamily="34" charset="0"/>
                <a:cs typeface="Segoe UI Light" panose="020B0502040204020203" pitchFamily="34" charset="0"/>
              </a:rPr>
              <a:t>Elastic Computing Stats</a:t>
            </a:r>
          </a:p>
        </p:txBody>
      </p:sp>
      <p:pic>
        <p:nvPicPr>
          <p:cNvPr id="3074" name="Picture 2" descr="https://img.alicdn.com/tps/TB1KI6WQXXXXXaLXFXXXXXXXXXX-120-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48" y="502888"/>
            <a:ext cx="781088" cy="781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nilesh.nagose\Desktop\Click2Cloud\Logo\Final Logo\click2cloud-logo-lightBG-250x200.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0872673" y="58011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0" name="Group 9"/>
          <p:cNvGrpSpPr/>
          <p:nvPr/>
        </p:nvGrpSpPr>
        <p:grpSpPr>
          <a:xfrm>
            <a:off x="2429987" y="6133440"/>
            <a:ext cx="2853484" cy="555264"/>
            <a:chOff x="1000745" y="2443309"/>
            <a:chExt cx="4367153" cy="849815"/>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5" name="TextBox 14"/>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6" name="Rectangle 15"/>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7" name="Right Triangle 16"/>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8" name="TextBox 17"/>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graphicFrame>
        <p:nvGraphicFramePr>
          <p:cNvPr id="19" name="Table 18"/>
          <p:cNvGraphicFramePr>
            <a:graphicFrameLocks noGrp="1"/>
          </p:cNvGraphicFramePr>
          <p:nvPr>
            <p:extLst>
              <p:ext uri="{D42A27DB-BD31-4B8C-83A1-F6EECF244321}">
                <p14:modId xmlns:p14="http://schemas.microsoft.com/office/powerpoint/2010/main" val="2046975626"/>
              </p:ext>
            </p:extLst>
          </p:nvPr>
        </p:nvGraphicFramePr>
        <p:xfrm>
          <a:off x="348903" y="1622655"/>
          <a:ext cx="3661392" cy="3534247"/>
        </p:xfrm>
        <a:graphic>
          <a:graphicData uri="http://schemas.openxmlformats.org/drawingml/2006/table">
            <a:tbl>
              <a:tblPr/>
              <a:tblGrid>
                <a:gridCol w="1203275">
                  <a:extLst>
                    <a:ext uri="{9D8B030D-6E8A-4147-A177-3AD203B41FA5}">
                      <a16:colId xmlns:a16="http://schemas.microsoft.com/office/drawing/2014/main" val="235138472"/>
                    </a:ext>
                  </a:extLst>
                </a:gridCol>
                <a:gridCol w="678990">
                  <a:extLst>
                    <a:ext uri="{9D8B030D-6E8A-4147-A177-3AD203B41FA5}">
                      <a16:colId xmlns:a16="http://schemas.microsoft.com/office/drawing/2014/main" val="2511136748"/>
                    </a:ext>
                  </a:extLst>
                </a:gridCol>
                <a:gridCol w="902457">
                  <a:extLst>
                    <a:ext uri="{9D8B030D-6E8A-4147-A177-3AD203B41FA5}">
                      <a16:colId xmlns:a16="http://schemas.microsoft.com/office/drawing/2014/main" val="1961708812"/>
                    </a:ext>
                  </a:extLst>
                </a:gridCol>
                <a:gridCol w="876670">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ctr"/>
                      <a:r>
                        <a:rPr lang="en-US" sz="1800" b="1" i="0" u="none" strike="noStrike" dirty="0">
                          <a:solidFill>
                            <a:srgbClr val="000000"/>
                          </a:solidFill>
                          <a:effectLst/>
                          <a:latin typeface="Calibri" panose="020F0502020204030204" pitchFamily="34" charset="0"/>
                        </a:rPr>
                        <a:t>12</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54</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ECS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ELB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935772360"/>
              </p:ext>
            </p:extLst>
          </p:nvPr>
        </p:nvGraphicFramePr>
        <p:xfrm>
          <a:off x="4279507" y="1622655"/>
          <a:ext cx="3658731" cy="3778087"/>
        </p:xfrm>
        <a:graphic>
          <a:graphicData uri="http://schemas.openxmlformats.org/drawingml/2006/table">
            <a:tbl>
              <a:tblPr/>
              <a:tblGrid>
                <a:gridCol w="1202400">
                  <a:extLst>
                    <a:ext uri="{9D8B030D-6E8A-4147-A177-3AD203B41FA5}">
                      <a16:colId xmlns:a16="http://schemas.microsoft.com/office/drawing/2014/main" val="235138472"/>
                    </a:ext>
                  </a:extLst>
                </a:gridCol>
                <a:gridCol w="678497">
                  <a:extLst>
                    <a:ext uri="{9D8B030D-6E8A-4147-A177-3AD203B41FA5}">
                      <a16:colId xmlns:a16="http://schemas.microsoft.com/office/drawing/2014/main" val="2511136748"/>
                    </a:ext>
                  </a:extLst>
                </a:gridCol>
                <a:gridCol w="901801">
                  <a:extLst>
                    <a:ext uri="{9D8B030D-6E8A-4147-A177-3AD203B41FA5}">
                      <a16:colId xmlns:a16="http://schemas.microsoft.com/office/drawing/2014/main" val="1961708812"/>
                    </a:ext>
                  </a:extLst>
                </a:gridCol>
                <a:gridCol w="876033">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rtl="0" fontAlgn="ctr"/>
                      <a:r>
                        <a:rPr lang="en-US" sz="1800" b="1" i="0" u="none" strike="noStrike" dirty="0">
                          <a:solidFill>
                            <a:srgbClr val="000000"/>
                          </a:solidFill>
                          <a:effectLst/>
                          <a:latin typeface="Calibri" panose="020F0502020204030204" pitchFamily="34" charset="0"/>
                        </a:rPr>
                        <a:t>27</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185</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37</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ECS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SLB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Auto Scaling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Container Service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637214019"/>
              </p:ext>
            </p:extLst>
          </p:nvPr>
        </p:nvGraphicFramePr>
        <p:xfrm>
          <a:off x="8207450" y="1622655"/>
          <a:ext cx="3658731" cy="3778087"/>
        </p:xfrm>
        <a:graphic>
          <a:graphicData uri="http://schemas.openxmlformats.org/drawingml/2006/table">
            <a:tbl>
              <a:tblPr/>
              <a:tblGrid>
                <a:gridCol w="1202400">
                  <a:extLst>
                    <a:ext uri="{9D8B030D-6E8A-4147-A177-3AD203B41FA5}">
                      <a16:colId xmlns:a16="http://schemas.microsoft.com/office/drawing/2014/main" val="235138472"/>
                    </a:ext>
                  </a:extLst>
                </a:gridCol>
                <a:gridCol w="678497">
                  <a:extLst>
                    <a:ext uri="{9D8B030D-6E8A-4147-A177-3AD203B41FA5}">
                      <a16:colId xmlns:a16="http://schemas.microsoft.com/office/drawing/2014/main" val="2511136748"/>
                    </a:ext>
                  </a:extLst>
                </a:gridCol>
                <a:gridCol w="901801">
                  <a:extLst>
                    <a:ext uri="{9D8B030D-6E8A-4147-A177-3AD203B41FA5}">
                      <a16:colId xmlns:a16="http://schemas.microsoft.com/office/drawing/2014/main" val="1961708812"/>
                    </a:ext>
                  </a:extLst>
                </a:gridCol>
                <a:gridCol w="876033">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rtl="0" fontAlgn="ctr"/>
                      <a:r>
                        <a:rPr lang="en-US" sz="1800" b="1" i="0" u="none" strike="noStrike" dirty="0">
                          <a:solidFill>
                            <a:srgbClr val="000000"/>
                          </a:solidFill>
                          <a:effectLst/>
                          <a:latin typeface="Calibri" panose="020F0502020204030204" pitchFamily="34" charset="0"/>
                        </a:rPr>
                        <a:t>26</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213</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121</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ECS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ELB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Auto Scaling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Container Service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bl>
          </a:graphicData>
        </a:graphic>
      </p:graphicFrame>
    </p:spTree>
    <p:extLst>
      <p:ext uri="{BB962C8B-B14F-4D97-AF65-F5344CB8AC3E}">
        <p14:creationId xmlns:p14="http://schemas.microsoft.com/office/powerpoint/2010/main" val="3471144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7" y="324853"/>
            <a:ext cx="11540364" cy="1114485"/>
          </a:xfrm>
          <a:prstGeom prst="rect">
            <a:avLst/>
          </a:prstGeom>
          <a:solidFill>
            <a:srgbClr val="7030A0"/>
          </a:solidFill>
        </p:spPr>
        <p:txBody>
          <a:bodyPr wrap="square" rtlCol="0" anchor="ctr">
            <a:noAutofit/>
          </a:bodyPr>
          <a:lstStyle/>
          <a:p>
            <a:pPr lvl="3"/>
            <a:r>
              <a:rPr lang="en-US" sz="2800" dirty="0">
                <a:solidFill>
                  <a:schemeClr val="bg1"/>
                </a:solidFill>
                <a:latin typeface="Segoe UI Light" panose="020B0502040204020203" pitchFamily="34" charset="0"/>
                <a:cs typeface="Segoe UI Light" panose="020B0502040204020203" pitchFamily="34" charset="0"/>
              </a:rPr>
              <a:t>Storage &amp; Networking Stats</a:t>
            </a:r>
          </a:p>
        </p:txBody>
      </p:sp>
      <p:pic>
        <p:nvPicPr>
          <p:cNvPr id="7" name="Picture 2" descr="https://img.alicdn.com/tps/TB1ZVbDQXXXXXbUaXXXXXXXXXXX-120-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48" y="491550"/>
            <a:ext cx="781088" cy="7810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ilesh.nagose\Desktop\Click2Cloud\Logo\Final Logo\click2cloud-logo-lightBG-250x200.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0872673" y="58011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4" name="Group 13"/>
          <p:cNvGrpSpPr/>
          <p:nvPr/>
        </p:nvGrpSpPr>
        <p:grpSpPr>
          <a:xfrm>
            <a:off x="2429987" y="6133440"/>
            <a:ext cx="2853484" cy="555264"/>
            <a:chOff x="1000745" y="2443309"/>
            <a:chExt cx="4367153" cy="849815"/>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6" name="TextBox 15"/>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7" name="Rectangle 16"/>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8" name="Right Triangle 17"/>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9" name="TextBox 18"/>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graphicFrame>
        <p:nvGraphicFramePr>
          <p:cNvPr id="20" name="Table 19"/>
          <p:cNvGraphicFramePr>
            <a:graphicFrameLocks noGrp="1"/>
          </p:cNvGraphicFramePr>
          <p:nvPr>
            <p:extLst>
              <p:ext uri="{D42A27DB-BD31-4B8C-83A1-F6EECF244321}">
                <p14:modId xmlns:p14="http://schemas.microsoft.com/office/powerpoint/2010/main" val="3280944670"/>
              </p:ext>
            </p:extLst>
          </p:nvPr>
        </p:nvGraphicFramePr>
        <p:xfrm>
          <a:off x="325817" y="1600354"/>
          <a:ext cx="3654664" cy="3534247"/>
        </p:xfrm>
        <a:graphic>
          <a:graphicData uri="http://schemas.openxmlformats.org/drawingml/2006/table">
            <a:tbl>
              <a:tblPr/>
              <a:tblGrid>
                <a:gridCol w="1201064">
                  <a:extLst>
                    <a:ext uri="{9D8B030D-6E8A-4147-A177-3AD203B41FA5}">
                      <a16:colId xmlns:a16="http://schemas.microsoft.com/office/drawing/2014/main" val="235138472"/>
                    </a:ext>
                  </a:extLst>
                </a:gridCol>
                <a:gridCol w="677742">
                  <a:extLst>
                    <a:ext uri="{9D8B030D-6E8A-4147-A177-3AD203B41FA5}">
                      <a16:colId xmlns:a16="http://schemas.microsoft.com/office/drawing/2014/main" val="2511136748"/>
                    </a:ext>
                  </a:extLst>
                </a:gridCol>
                <a:gridCol w="900799">
                  <a:extLst>
                    <a:ext uri="{9D8B030D-6E8A-4147-A177-3AD203B41FA5}">
                      <a16:colId xmlns:a16="http://schemas.microsoft.com/office/drawing/2014/main" val="1961708812"/>
                    </a:ext>
                  </a:extLst>
                </a:gridCol>
                <a:gridCol w="875059">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ctr"/>
                      <a:r>
                        <a:rPr lang="en-US" sz="1800" b="1" i="0" u="none" strike="noStrike" dirty="0">
                          <a:solidFill>
                            <a:srgbClr val="000000"/>
                          </a:solidFill>
                          <a:effectLst/>
                          <a:latin typeface="Calibri" panose="020F0502020204030204" pitchFamily="34" charset="0"/>
                        </a:rPr>
                        <a:t>9</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81</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OBS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VPC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593319565"/>
              </p:ext>
            </p:extLst>
          </p:nvPr>
        </p:nvGraphicFramePr>
        <p:xfrm>
          <a:off x="4254026" y="1606312"/>
          <a:ext cx="3654664" cy="4428933"/>
        </p:xfrm>
        <a:graphic>
          <a:graphicData uri="http://schemas.openxmlformats.org/drawingml/2006/table">
            <a:tbl>
              <a:tblPr/>
              <a:tblGrid>
                <a:gridCol w="1201064">
                  <a:extLst>
                    <a:ext uri="{9D8B030D-6E8A-4147-A177-3AD203B41FA5}">
                      <a16:colId xmlns:a16="http://schemas.microsoft.com/office/drawing/2014/main" val="235138472"/>
                    </a:ext>
                  </a:extLst>
                </a:gridCol>
                <a:gridCol w="677743">
                  <a:extLst>
                    <a:ext uri="{9D8B030D-6E8A-4147-A177-3AD203B41FA5}">
                      <a16:colId xmlns:a16="http://schemas.microsoft.com/office/drawing/2014/main" val="2511136748"/>
                    </a:ext>
                  </a:extLst>
                </a:gridCol>
                <a:gridCol w="900799">
                  <a:extLst>
                    <a:ext uri="{9D8B030D-6E8A-4147-A177-3AD203B41FA5}">
                      <a16:colId xmlns:a16="http://schemas.microsoft.com/office/drawing/2014/main" val="1961708812"/>
                    </a:ext>
                  </a:extLst>
                </a:gridCol>
                <a:gridCol w="875058">
                  <a:extLst>
                    <a:ext uri="{9D8B030D-6E8A-4147-A177-3AD203B41FA5}">
                      <a16:colId xmlns:a16="http://schemas.microsoft.com/office/drawing/2014/main" val="1097724656"/>
                    </a:ext>
                  </a:extLst>
                </a:gridCol>
              </a:tblGrid>
              <a:tr h="1319857">
                <a:tc>
                  <a:txBody>
                    <a:bodyPr/>
                    <a:lstStyle/>
                    <a:p>
                      <a:pPr algn="ctr" rtl="0" fontAlgn="ctr"/>
                      <a:r>
                        <a:rPr lang="en-US" sz="1400" b="0" i="0" u="none" strike="noStrike" dirty="0">
                          <a:solidFill>
                            <a:srgbClr val="FFFFFF"/>
                          </a:solidFill>
                          <a:effectLst/>
                          <a:latin typeface="Calibri" panose="020F0502020204030204" pitchFamily="34" charset="0"/>
                        </a:rPr>
                        <a:t>Feature Name in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43509">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18063">
                <a:tc>
                  <a:txBody>
                    <a:bodyPr/>
                    <a:lstStyle/>
                    <a:p>
                      <a:pPr algn="ctr" rtl="0" fontAlgn="ctr"/>
                      <a:r>
                        <a:rPr lang="en-US" sz="2000" b="1" i="0" u="none" strike="noStrike" dirty="0">
                          <a:solidFill>
                            <a:schemeClr val="bg1"/>
                          </a:solidFill>
                          <a:effectLst/>
                          <a:latin typeface="Calibri" panose="020F0502020204030204" pitchFamily="34" charset="0"/>
                        </a:rPr>
                        <a:t>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rtl="0" fontAlgn="ctr"/>
                      <a:r>
                        <a:rPr lang="en-US" sz="1800" b="1" i="0" u="none" strike="noStrike" dirty="0">
                          <a:solidFill>
                            <a:srgbClr val="000000"/>
                          </a:solidFill>
                          <a:effectLst/>
                          <a:latin typeface="Calibri" panose="020F0502020204030204" pitchFamily="34" charset="0"/>
                        </a:rPr>
                        <a:t>28</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219</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14</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372252631"/>
                  </a:ext>
                </a:extLst>
              </a:tr>
              <a:tr h="144359">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302567">
                <a:tc>
                  <a:txBody>
                    <a:bodyPr/>
                    <a:lstStyle/>
                    <a:p>
                      <a:pPr algn="ctr" fontAlgn="b"/>
                      <a:r>
                        <a:rPr lang="en-US" sz="1800" b="0" i="0" u="none" strike="noStrike" dirty="0">
                          <a:solidFill>
                            <a:srgbClr val="000000"/>
                          </a:solidFill>
                          <a:effectLst/>
                          <a:latin typeface="Calibri" panose="020F0502020204030204" pitchFamily="34" charset="0"/>
                        </a:rPr>
                        <a:t>OSS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537285">
                <a:tc>
                  <a:txBody>
                    <a:bodyPr/>
                    <a:lstStyle/>
                    <a:p>
                      <a:pPr algn="ctr" fontAlgn="b"/>
                      <a:r>
                        <a:rPr lang="en-US" sz="1800" b="0" i="0" u="none" strike="noStrike" dirty="0">
                          <a:solidFill>
                            <a:srgbClr val="000000"/>
                          </a:solidFill>
                          <a:effectLst/>
                          <a:latin typeface="Calibri" panose="020F0502020204030204" pitchFamily="34" charset="0"/>
                        </a:rPr>
                        <a:t>Table Storage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68685980"/>
                  </a:ext>
                </a:extLst>
              </a:tr>
              <a:tr h="537285">
                <a:tc>
                  <a:txBody>
                    <a:bodyPr/>
                    <a:lstStyle/>
                    <a:p>
                      <a:pPr algn="ctr" fontAlgn="b"/>
                      <a:r>
                        <a:rPr lang="en-US" sz="1800" b="0" i="0" u="none" strike="noStrike" dirty="0">
                          <a:solidFill>
                            <a:srgbClr val="000000"/>
                          </a:solidFill>
                          <a:effectLst/>
                          <a:latin typeface="Calibri" panose="020F0502020204030204" pitchFamily="34" charset="0"/>
                        </a:rPr>
                        <a:t>Alibaba Cloud CDN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302567">
                <a:tc>
                  <a:txBody>
                    <a:bodyPr/>
                    <a:lstStyle/>
                    <a:p>
                      <a:pPr algn="ctr" fontAlgn="b"/>
                      <a:r>
                        <a:rPr lang="en-US" sz="1800" b="0" i="0" u="none" strike="noStrike" dirty="0">
                          <a:solidFill>
                            <a:srgbClr val="000000"/>
                          </a:solidFill>
                          <a:effectLst/>
                          <a:latin typeface="Calibri" panose="020F0502020204030204" pitchFamily="34" charset="0"/>
                        </a:rPr>
                        <a:t>VPC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537285">
                <a:tc>
                  <a:txBody>
                    <a:bodyPr/>
                    <a:lstStyle/>
                    <a:p>
                      <a:pPr algn="ctr" fontAlgn="b"/>
                      <a:r>
                        <a:rPr lang="en-US" sz="1800" b="0" i="0" u="none" strike="noStrike" dirty="0">
                          <a:solidFill>
                            <a:srgbClr val="000000"/>
                          </a:solidFill>
                          <a:effectLst/>
                          <a:latin typeface="Calibri" panose="020F0502020204030204" pitchFamily="34" charset="0"/>
                        </a:rPr>
                        <a:t>Express Connect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800" b="0" i="0" u="none" strike="noStrike" dirty="0">
                          <a:solidFill>
                            <a:srgbClr val="000000"/>
                          </a:solidFill>
                          <a:effectLst/>
                          <a:latin typeface="Calibri" panose="020F050202020403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140739829"/>
              </p:ext>
            </p:extLst>
          </p:nvPr>
        </p:nvGraphicFramePr>
        <p:xfrm>
          <a:off x="8182235" y="1618262"/>
          <a:ext cx="3646987" cy="4336252"/>
        </p:xfrm>
        <a:graphic>
          <a:graphicData uri="http://schemas.openxmlformats.org/drawingml/2006/table">
            <a:tbl>
              <a:tblPr/>
              <a:tblGrid>
                <a:gridCol w="1198541">
                  <a:extLst>
                    <a:ext uri="{9D8B030D-6E8A-4147-A177-3AD203B41FA5}">
                      <a16:colId xmlns:a16="http://schemas.microsoft.com/office/drawing/2014/main" val="235138472"/>
                    </a:ext>
                  </a:extLst>
                </a:gridCol>
                <a:gridCol w="676319">
                  <a:extLst>
                    <a:ext uri="{9D8B030D-6E8A-4147-A177-3AD203B41FA5}">
                      <a16:colId xmlns:a16="http://schemas.microsoft.com/office/drawing/2014/main" val="2511136748"/>
                    </a:ext>
                  </a:extLst>
                </a:gridCol>
                <a:gridCol w="898906">
                  <a:extLst>
                    <a:ext uri="{9D8B030D-6E8A-4147-A177-3AD203B41FA5}">
                      <a16:colId xmlns:a16="http://schemas.microsoft.com/office/drawing/2014/main" val="1961708812"/>
                    </a:ext>
                  </a:extLst>
                </a:gridCol>
                <a:gridCol w="873221">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rtl="0" fontAlgn="ctr"/>
                      <a:r>
                        <a:rPr lang="en-US" sz="1800" b="1" i="0" u="none" strike="noStrike" dirty="0">
                          <a:solidFill>
                            <a:srgbClr val="000000"/>
                          </a:solidFill>
                          <a:effectLst/>
                          <a:latin typeface="Calibri" panose="020F0502020204030204" pitchFamily="34" charset="0"/>
                        </a:rPr>
                        <a:t>11</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125</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25</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r>
                        <a:rPr lang="en-US" sz="1800" b="0" i="0" u="none" strike="noStrike" dirty="0">
                          <a:solidFill>
                            <a:srgbClr val="000000"/>
                          </a:solidFill>
                          <a:effectLst/>
                          <a:latin typeface="Calibri" panose="020F0502020204030204" pitchFamily="34" charset="0"/>
                        </a:rPr>
                        <a:t>S3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154624">
                <a:tc>
                  <a:txBody>
                    <a:bodyPr/>
                    <a:lstStyle/>
                    <a:p>
                      <a:pPr algn="ctr" fontAlgn="b"/>
                      <a:r>
                        <a:rPr lang="en-US" sz="1800" b="0" i="0" u="none" strike="noStrike" dirty="0">
                          <a:solidFill>
                            <a:srgbClr val="000000"/>
                          </a:solidFill>
                          <a:effectLst/>
                          <a:latin typeface="Calibri" panose="020F0502020204030204" pitchFamily="34" charset="0"/>
                        </a:rPr>
                        <a:t>Dynamo</a:t>
                      </a:r>
                    </a:p>
                    <a:p>
                      <a:pPr algn="ctr" fontAlgn="b"/>
                      <a:r>
                        <a:rPr lang="en-US" sz="1800" b="0" i="0" u="none" strike="noStrike" dirty="0">
                          <a:solidFill>
                            <a:srgbClr val="000000"/>
                          </a:solidFill>
                          <a:effectLst/>
                          <a:latin typeface="Calibri" panose="020F0502020204030204" pitchFamily="34" charset="0"/>
                        </a:rPr>
                        <a:t>DB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14060475"/>
                  </a:ext>
                </a:extLst>
              </a:tr>
              <a:tr h="1546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Cloud Front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38139889"/>
                  </a:ext>
                </a:extLst>
              </a:tr>
              <a:tr h="154624">
                <a:tc>
                  <a:txBody>
                    <a:bodyPr/>
                    <a:lstStyle/>
                    <a:p>
                      <a:pPr algn="ctr" fontAlgn="b"/>
                      <a:r>
                        <a:rPr lang="en-US" sz="1800" b="0" i="0" u="none" strike="noStrike" dirty="0">
                          <a:solidFill>
                            <a:srgbClr val="000000"/>
                          </a:solidFill>
                          <a:effectLst/>
                          <a:latin typeface="Calibri" panose="020F0502020204030204" pitchFamily="34" charset="0"/>
                        </a:rPr>
                        <a:t>VPC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154624">
                <a:tc>
                  <a:txBody>
                    <a:bodyPr/>
                    <a:lstStyle/>
                    <a:p>
                      <a:pPr algn="ctr" fontAlgn="b"/>
                      <a:r>
                        <a:rPr lang="en-US" sz="1800" b="0" i="0" u="none" strike="noStrike" dirty="0">
                          <a:solidFill>
                            <a:srgbClr val="000000"/>
                          </a:solidFill>
                          <a:effectLst/>
                          <a:latin typeface="Calibri" panose="020F0502020204030204" pitchFamily="34" charset="0"/>
                        </a:rPr>
                        <a:t>Direct Connect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bl>
          </a:graphicData>
        </a:graphic>
      </p:graphicFrame>
    </p:spTree>
    <p:extLst>
      <p:ext uri="{BB962C8B-B14F-4D97-AF65-F5344CB8AC3E}">
        <p14:creationId xmlns:p14="http://schemas.microsoft.com/office/powerpoint/2010/main" val="2925196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7" y="324853"/>
            <a:ext cx="11540364" cy="1114485"/>
          </a:xfrm>
          <a:prstGeom prst="rect">
            <a:avLst/>
          </a:prstGeom>
          <a:solidFill>
            <a:srgbClr val="00B050"/>
          </a:solidFill>
        </p:spPr>
        <p:txBody>
          <a:bodyPr wrap="square" rtlCol="0" anchor="ctr">
            <a:noAutofit/>
          </a:bodyPr>
          <a:lstStyle/>
          <a:p>
            <a:pPr lvl="3"/>
            <a:r>
              <a:rPr lang="en-US" sz="2800" dirty="0">
                <a:solidFill>
                  <a:schemeClr val="bg1"/>
                </a:solidFill>
                <a:latin typeface="Segoe UI Light" panose="020B0502040204020203" pitchFamily="34" charset="0"/>
                <a:cs typeface="Segoe UI Light" panose="020B0502040204020203" pitchFamily="34" charset="0"/>
              </a:rPr>
              <a:t>Database Service Stats</a:t>
            </a:r>
          </a:p>
        </p:txBody>
      </p:sp>
      <p:pic>
        <p:nvPicPr>
          <p:cNvPr id="8" name="Picture 2" descr="https://img.alicdn.com/tps/TB1aFT9QXXXXXaZXpXXXXXXXXXX-120-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28" y="516030"/>
            <a:ext cx="732127" cy="732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ilesh.nagose\Desktop\Click2Cloud\Logo\Final Logo\click2cloud-logo-lightBG-250x200.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0872673" y="58011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4" name="Group 13"/>
          <p:cNvGrpSpPr/>
          <p:nvPr/>
        </p:nvGrpSpPr>
        <p:grpSpPr>
          <a:xfrm>
            <a:off x="2429987" y="6133440"/>
            <a:ext cx="2853484" cy="555264"/>
            <a:chOff x="1000745" y="2443309"/>
            <a:chExt cx="4367153" cy="849815"/>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6" name="TextBox 15"/>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7" name="Rectangle 16"/>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8" name="Right Triangle 17"/>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9" name="TextBox 18"/>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graphicFrame>
        <p:nvGraphicFramePr>
          <p:cNvPr id="20" name="Table 19"/>
          <p:cNvGraphicFramePr>
            <a:graphicFrameLocks noGrp="1"/>
          </p:cNvGraphicFramePr>
          <p:nvPr>
            <p:extLst>
              <p:ext uri="{D42A27DB-BD31-4B8C-83A1-F6EECF244321}">
                <p14:modId xmlns:p14="http://schemas.microsoft.com/office/powerpoint/2010/main" val="4126969187"/>
              </p:ext>
            </p:extLst>
          </p:nvPr>
        </p:nvGraphicFramePr>
        <p:xfrm>
          <a:off x="325817" y="1696676"/>
          <a:ext cx="3665217" cy="2905597"/>
        </p:xfrm>
        <a:graphic>
          <a:graphicData uri="http://schemas.openxmlformats.org/drawingml/2006/table">
            <a:tbl>
              <a:tblPr/>
              <a:tblGrid>
                <a:gridCol w="1204532">
                  <a:extLst>
                    <a:ext uri="{9D8B030D-6E8A-4147-A177-3AD203B41FA5}">
                      <a16:colId xmlns:a16="http://schemas.microsoft.com/office/drawing/2014/main" val="235138472"/>
                    </a:ext>
                  </a:extLst>
                </a:gridCol>
                <a:gridCol w="679700">
                  <a:extLst>
                    <a:ext uri="{9D8B030D-6E8A-4147-A177-3AD203B41FA5}">
                      <a16:colId xmlns:a16="http://schemas.microsoft.com/office/drawing/2014/main" val="2511136748"/>
                    </a:ext>
                  </a:extLst>
                </a:gridCol>
                <a:gridCol w="903399">
                  <a:extLst>
                    <a:ext uri="{9D8B030D-6E8A-4147-A177-3AD203B41FA5}">
                      <a16:colId xmlns:a16="http://schemas.microsoft.com/office/drawing/2014/main" val="1961708812"/>
                    </a:ext>
                  </a:extLst>
                </a:gridCol>
                <a:gridCol w="877586">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ctr"/>
                      <a:r>
                        <a:rPr lang="en-US" sz="1800" b="1" i="0" u="none" strike="noStrike" dirty="0">
                          <a:solidFill>
                            <a:srgbClr val="000000"/>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104734849"/>
              </p:ext>
            </p:extLst>
          </p:nvPr>
        </p:nvGraphicFramePr>
        <p:xfrm>
          <a:off x="4269774" y="1694603"/>
          <a:ext cx="3665217" cy="3271357"/>
        </p:xfrm>
        <a:graphic>
          <a:graphicData uri="http://schemas.openxmlformats.org/drawingml/2006/table">
            <a:tbl>
              <a:tblPr/>
              <a:tblGrid>
                <a:gridCol w="1204532">
                  <a:extLst>
                    <a:ext uri="{9D8B030D-6E8A-4147-A177-3AD203B41FA5}">
                      <a16:colId xmlns:a16="http://schemas.microsoft.com/office/drawing/2014/main" val="235138472"/>
                    </a:ext>
                  </a:extLst>
                </a:gridCol>
                <a:gridCol w="679699">
                  <a:extLst>
                    <a:ext uri="{9D8B030D-6E8A-4147-A177-3AD203B41FA5}">
                      <a16:colId xmlns:a16="http://schemas.microsoft.com/office/drawing/2014/main" val="2511136748"/>
                    </a:ext>
                  </a:extLst>
                </a:gridCol>
                <a:gridCol w="903400">
                  <a:extLst>
                    <a:ext uri="{9D8B030D-6E8A-4147-A177-3AD203B41FA5}">
                      <a16:colId xmlns:a16="http://schemas.microsoft.com/office/drawing/2014/main" val="1961708812"/>
                    </a:ext>
                  </a:extLst>
                </a:gridCol>
                <a:gridCol w="877586">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rtl="0" fontAlgn="ctr"/>
                      <a:r>
                        <a:rPr lang="en-US" sz="1800" b="1" i="0" u="none" strike="noStrike" dirty="0">
                          <a:solidFill>
                            <a:srgbClr val="000000"/>
                          </a:solidFill>
                          <a:effectLst/>
                          <a:latin typeface="Calibri" panose="020F0502020204030204" pitchFamily="34" charset="0"/>
                        </a:rPr>
                        <a:t>10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72</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12</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r>
                        <a:rPr lang="en-US" sz="1600" b="0" i="0" u="none" strike="noStrike" dirty="0" err="1">
                          <a:solidFill>
                            <a:srgbClr val="000000"/>
                          </a:solidFill>
                          <a:effectLst/>
                          <a:latin typeface="Calibri" panose="020F0502020204030204" pitchFamily="34" charset="0"/>
                        </a:rPr>
                        <a:t>ApsaraDB</a:t>
                      </a:r>
                      <a:r>
                        <a:rPr lang="en-US" sz="1600" b="0" i="0" u="none" strike="noStrike" dirty="0">
                          <a:solidFill>
                            <a:srgbClr val="000000"/>
                          </a:solidFill>
                          <a:effectLst/>
                          <a:latin typeface="Calibri" panose="020F0502020204030204" pitchFamily="34" charset="0"/>
                        </a:rPr>
                        <a:t> for RDS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r>
                        <a:rPr lang="en-US" sz="1600" b="0" i="0" u="none" strike="noStrike" dirty="0" err="1">
                          <a:solidFill>
                            <a:srgbClr val="000000"/>
                          </a:solidFill>
                          <a:effectLst/>
                          <a:latin typeface="Calibri" panose="020F0502020204030204" pitchFamily="34" charset="0"/>
                        </a:rPr>
                        <a:t>Apsara</a:t>
                      </a:r>
                      <a:r>
                        <a:rPr lang="en-US" sz="1600" b="0" i="0" u="none" strike="noStrike" dirty="0">
                          <a:solidFill>
                            <a:srgbClr val="000000"/>
                          </a:solidFill>
                          <a:effectLst/>
                          <a:latin typeface="Calibri" panose="020F0502020204030204" pitchFamily="34" charset="0"/>
                        </a:rPr>
                        <a:t> BD for </a:t>
                      </a:r>
                      <a:r>
                        <a:rPr lang="en-US" sz="1600" b="0" i="0" u="none" strike="noStrike" dirty="0" err="1">
                          <a:solidFill>
                            <a:srgbClr val="000000"/>
                          </a:solidFill>
                          <a:effectLst/>
                          <a:latin typeface="Calibri" panose="020F0502020204030204" pitchFamily="34" charset="0"/>
                        </a:rPr>
                        <a:t>Memcache</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794928913"/>
              </p:ext>
            </p:extLst>
          </p:nvPr>
        </p:nvGraphicFramePr>
        <p:xfrm>
          <a:off x="8213731" y="1694603"/>
          <a:ext cx="3652450" cy="2964590"/>
        </p:xfrm>
        <a:graphic>
          <a:graphicData uri="http://schemas.openxmlformats.org/drawingml/2006/table">
            <a:tbl>
              <a:tblPr/>
              <a:tblGrid>
                <a:gridCol w="1200336">
                  <a:extLst>
                    <a:ext uri="{9D8B030D-6E8A-4147-A177-3AD203B41FA5}">
                      <a16:colId xmlns:a16="http://schemas.microsoft.com/office/drawing/2014/main" val="235138472"/>
                    </a:ext>
                  </a:extLst>
                </a:gridCol>
                <a:gridCol w="677332">
                  <a:extLst>
                    <a:ext uri="{9D8B030D-6E8A-4147-A177-3AD203B41FA5}">
                      <a16:colId xmlns:a16="http://schemas.microsoft.com/office/drawing/2014/main" val="2511136748"/>
                    </a:ext>
                  </a:extLst>
                </a:gridCol>
                <a:gridCol w="900253">
                  <a:extLst>
                    <a:ext uri="{9D8B030D-6E8A-4147-A177-3AD203B41FA5}">
                      <a16:colId xmlns:a16="http://schemas.microsoft.com/office/drawing/2014/main" val="1961708812"/>
                    </a:ext>
                  </a:extLst>
                </a:gridCol>
                <a:gridCol w="874529">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129</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106</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r>
                        <a:rPr lang="en-US" sz="1800" b="0" i="0" u="none" strike="noStrike" dirty="0">
                          <a:solidFill>
                            <a:srgbClr val="000000"/>
                          </a:solidFill>
                          <a:effectLst/>
                          <a:latin typeface="Calibri" panose="020F0502020204030204" pitchFamily="34" charset="0"/>
                        </a:rPr>
                        <a:t>RDS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373318">
                <a:tc>
                  <a:txBody>
                    <a:bodyPr/>
                    <a:lstStyle/>
                    <a:p>
                      <a:pPr algn="ctr" fontAlgn="b"/>
                      <a:r>
                        <a:rPr lang="en-US" sz="1600" b="0" i="0" u="none" strike="noStrike" dirty="0">
                          <a:solidFill>
                            <a:srgbClr val="000000"/>
                          </a:solidFill>
                          <a:effectLst/>
                          <a:latin typeface="Calibri" panose="020F0502020204030204" pitchFamily="34" charset="0"/>
                        </a:rPr>
                        <a:t>Elasticache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bl>
          </a:graphicData>
        </a:graphic>
      </p:graphicFrame>
    </p:spTree>
    <p:extLst>
      <p:ext uri="{BB962C8B-B14F-4D97-AF65-F5344CB8AC3E}">
        <p14:creationId xmlns:p14="http://schemas.microsoft.com/office/powerpoint/2010/main" val="222818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7" y="324853"/>
            <a:ext cx="11540364" cy="1114485"/>
          </a:xfrm>
          <a:prstGeom prst="rect">
            <a:avLst/>
          </a:prstGeom>
          <a:solidFill>
            <a:srgbClr val="DA0000"/>
          </a:solidFill>
        </p:spPr>
        <p:txBody>
          <a:bodyPr wrap="square" rtlCol="0" anchor="ctr">
            <a:noAutofit/>
          </a:bodyPr>
          <a:lstStyle/>
          <a:p>
            <a:pPr lvl="3"/>
            <a:r>
              <a:rPr lang="en-US" sz="2800" dirty="0">
                <a:solidFill>
                  <a:schemeClr val="bg1"/>
                </a:solidFill>
                <a:latin typeface="Segoe UI Light" panose="020B0502040204020203" pitchFamily="34" charset="0"/>
                <a:cs typeface="Segoe UI Light" panose="020B0502040204020203" pitchFamily="34" charset="0"/>
              </a:rPr>
              <a:t>Security Stats</a:t>
            </a:r>
          </a:p>
        </p:txBody>
      </p:sp>
      <p:pic>
        <p:nvPicPr>
          <p:cNvPr id="7" name="Picture 2" descr="https://img.alicdn.com/tps/TB18kDVQXXXXXb0XFXXXXXXXXXX-120-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22" y="445825"/>
            <a:ext cx="872537" cy="872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ilesh.nagose\Desktop\Click2Cloud\Logo\Final Logo\click2cloud-logo-lightBG-250x200.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0872673" y="58011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4" name="Group 13"/>
          <p:cNvGrpSpPr/>
          <p:nvPr/>
        </p:nvGrpSpPr>
        <p:grpSpPr>
          <a:xfrm>
            <a:off x="2429987" y="6133440"/>
            <a:ext cx="2853484" cy="555264"/>
            <a:chOff x="1000745" y="2443309"/>
            <a:chExt cx="4367153" cy="849815"/>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6" name="TextBox 15"/>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7" name="Rectangle 16"/>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8" name="Right Triangle 17"/>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9" name="TextBox 18"/>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graphicFrame>
        <p:nvGraphicFramePr>
          <p:cNvPr id="20" name="Table 19"/>
          <p:cNvGraphicFramePr>
            <a:graphicFrameLocks noGrp="1"/>
          </p:cNvGraphicFramePr>
          <p:nvPr>
            <p:extLst>
              <p:ext uri="{D42A27DB-BD31-4B8C-83A1-F6EECF244321}">
                <p14:modId xmlns:p14="http://schemas.microsoft.com/office/powerpoint/2010/main" val="4241783746"/>
              </p:ext>
            </p:extLst>
          </p:nvPr>
        </p:nvGraphicFramePr>
        <p:xfrm>
          <a:off x="325816" y="1677409"/>
          <a:ext cx="3736732" cy="3219922"/>
        </p:xfrm>
        <a:graphic>
          <a:graphicData uri="http://schemas.openxmlformats.org/drawingml/2006/table">
            <a:tbl>
              <a:tblPr/>
              <a:tblGrid>
                <a:gridCol w="1228035">
                  <a:extLst>
                    <a:ext uri="{9D8B030D-6E8A-4147-A177-3AD203B41FA5}">
                      <a16:colId xmlns:a16="http://schemas.microsoft.com/office/drawing/2014/main" val="235138472"/>
                    </a:ext>
                  </a:extLst>
                </a:gridCol>
                <a:gridCol w="692962">
                  <a:extLst>
                    <a:ext uri="{9D8B030D-6E8A-4147-A177-3AD203B41FA5}">
                      <a16:colId xmlns:a16="http://schemas.microsoft.com/office/drawing/2014/main" val="2511136748"/>
                    </a:ext>
                  </a:extLst>
                </a:gridCol>
                <a:gridCol w="921026">
                  <a:extLst>
                    <a:ext uri="{9D8B030D-6E8A-4147-A177-3AD203B41FA5}">
                      <a16:colId xmlns:a16="http://schemas.microsoft.com/office/drawing/2014/main" val="1961708812"/>
                    </a:ext>
                  </a:extLst>
                </a:gridCol>
                <a:gridCol w="894709">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ctr"/>
                      <a:r>
                        <a:rPr lang="en-US" sz="1800" b="1" i="0" u="none" strike="noStrike" dirty="0">
                          <a:solidFill>
                            <a:srgbClr val="000000"/>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lnSpc>
                          <a:spcPct val="100000"/>
                        </a:lnSpc>
                      </a:pPr>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446213312"/>
              </p:ext>
            </p:extLst>
          </p:nvPr>
        </p:nvGraphicFramePr>
        <p:xfrm>
          <a:off x="4227633" y="1677408"/>
          <a:ext cx="3736732" cy="3463762"/>
        </p:xfrm>
        <a:graphic>
          <a:graphicData uri="http://schemas.openxmlformats.org/drawingml/2006/table">
            <a:tbl>
              <a:tblPr/>
              <a:tblGrid>
                <a:gridCol w="1228035">
                  <a:extLst>
                    <a:ext uri="{9D8B030D-6E8A-4147-A177-3AD203B41FA5}">
                      <a16:colId xmlns:a16="http://schemas.microsoft.com/office/drawing/2014/main" val="235138472"/>
                    </a:ext>
                  </a:extLst>
                </a:gridCol>
                <a:gridCol w="692962">
                  <a:extLst>
                    <a:ext uri="{9D8B030D-6E8A-4147-A177-3AD203B41FA5}">
                      <a16:colId xmlns:a16="http://schemas.microsoft.com/office/drawing/2014/main" val="2511136748"/>
                    </a:ext>
                  </a:extLst>
                </a:gridCol>
                <a:gridCol w="921027">
                  <a:extLst>
                    <a:ext uri="{9D8B030D-6E8A-4147-A177-3AD203B41FA5}">
                      <a16:colId xmlns:a16="http://schemas.microsoft.com/office/drawing/2014/main" val="1961708812"/>
                    </a:ext>
                  </a:extLst>
                </a:gridCol>
                <a:gridCol w="894708">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rtl="0" fontAlgn="ctr"/>
                      <a:r>
                        <a:rPr lang="en-US" sz="1800" b="1" i="0" u="none" strike="noStrike" dirty="0">
                          <a:solidFill>
                            <a:srgbClr val="000000"/>
                          </a:solidFill>
                          <a:effectLst/>
                          <a:latin typeface="Calibri" panose="020F0502020204030204" pitchFamily="34" charset="0"/>
                        </a:rPr>
                        <a:t>8</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65</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r>
                        <a:rPr lang="en-US" sz="1800" b="0" i="0" u="none" strike="noStrike" dirty="0">
                          <a:solidFill>
                            <a:srgbClr val="000000"/>
                          </a:solidFill>
                          <a:effectLst/>
                          <a:latin typeface="Calibri" panose="020F0502020204030204" pitchFamily="34" charset="0"/>
                        </a:rPr>
                        <a:t>WAF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r>
                        <a:rPr lang="en-US" sz="1800" b="0" i="0" u="none" strike="noStrike">
                          <a:solidFill>
                            <a:srgbClr val="000000"/>
                          </a:solidFill>
                          <a:effectLst/>
                          <a:latin typeface="Calibri" panose="020F0502020204030204" pitchFamily="34" charset="0"/>
                        </a:rPr>
                        <a:t>RAM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r>
                        <a:rPr lang="en-US" sz="1800" b="0" i="0" u="none" strike="noStrike" dirty="0">
                          <a:solidFill>
                            <a:srgbClr val="000000"/>
                          </a:solidFill>
                          <a:effectLst/>
                          <a:latin typeface="Calibri" panose="020F0502020204030204" pitchFamily="34" charset="0"/>
                        </a:rPr>
                        <a:t>Mobile Security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826669157"/>
              </p:ext>
            </p:extLst>
          </p:nvPr>
        </p:nvGraphicFramePr>
        <p:xfrm>
          <a:off x="8129450" y="1677408"/>
          <a:ext cx="3736731" cy="3219922"/>
        </p:xfrm>
        <a:graphic>
          <a:graphicData uri="http://schemas.openxmlformats.org/drawingml/2006/table">
            <a:tbl>
              <a:tblPr/>
              <a:tblGrid>
                <a:gridCol w="1228034">
                  <a:extLst>
                    <a:ext uri="{9D8B030D-6E8A-4147-A177-3AD203B41FA5}">
                      <a16:colId xmlns:a16="http://schemas.microsoft.com/office/drawing/2014/main" val="235138472"/>
                    </a:ext>
                  </a:extLst>
                </a:gridCol>
                <a:gridCol w="692962">
                  <a:extLst>
                    <a:ext uri="{9D8B030D-6E8A-4147-A177-3AD203B41FA5}">
                      <a16:colId xmlns:a16="http://schemas.microsoft.com/office/drawing/2014/main" val="2511136748"/>
                    </a:ext>
                  </a:extLst>
                </a:gridCol>
                <a:gridCol w="921026">
                  <a:extLst>
                    <a:ext uri="{9D8B030D-6E8A-4147-A177-3AD203B41FA5}">
                      <a16:colId xmlns:a16="http://schemas.microsoft.com/office/drawing/2014/main" val="1961708812"/>
                    </a:ext>
                  </a:extLst>
                </a:gridCol>
                <a:gridCol w="894709">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rtl="0" fontAlgn="ctr"/>
                      <a:r>
                        <a:rPr lang="en-US" sz="1800" b="1" i="0" u="none" strike="noStrike" dirty="0">
                          <a:solidFill>
                            <a:srgbClr val="000000"/>
                          </a:solidFill>
                          <a:effectLst/>
                          <a:latin typeface="Calibri" panose="020F0502020204030204" pitchFamily="34" charset="0"/>
                        </a:rPr>
                        <a:t>3</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138</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1</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r>
                        <a:rPr lang="en-US" sz="1800" b="0" i="0" u="none" strike="noStrike" dirty="0">
                          <a:solidFill>
                            <a:srgbClr val="000000"/>
                          </a:solidFill>
                          <a:effectLst/>
                          <a:latin typeface="Calibri" panose="020F0502020204030204" pitchFamily="34" charset="0"/>
                        </a:rPr>
                        <a:t>WAF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r>
                        <a:rPr lang="en-US" sz="1800" b="0" i="0" u="none" strike="noStrike">
                          <a:solidFill>
                            <a:srgbClr val="000000"/>
                          </a:solidFill>
                          <a:effectLst/>
                          <a:latin typeface="Calibri" panose="020F0502020204030204" pitchFamily="34" charset="0"/>
                        </a:rPr>
                        <a:t>IAM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i="0" u="none" strike="noStrike" dirty="0">
                          <a:solidFill>
                            <a:srgbClr val="000000"/>
                          </a:solidFill>
                          <a:effectLst/>
                          <a:latin typeface="Calibri" panose="020F050202020403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2000" b="1" i="0" u="none" strike="noStrike" dirty="0">
                        <a:solidFill>
                          <a:srgbClr val="00B05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bl>
          </a:graphicData>
        </a:graphic>
      </p:graphicFrame>
    </p:spTree>
    <p:extLst>
      <p:ext uri="{BB962C8B-B14F-4D97-AF65-F5344CB8AC3E}">
        <p14:creationId xmlns:p14="http://schemas.microsoft.com/office/powerpoint/2010/main" val="1498888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7" y="324853"/>
            <a:ext cx="11540364" cy="1114485"/>
          </a:xfrm>
          <a:prstGeom prst="rect">
            <a:avLst/>
          </a:prstGeom>
          <a:solidFill>
            <a:srgbClr val="042E08"/>
          </a:solidFill>
        </p:spPr>
        <p:txBody>
          <a:bodyPr wrap="square" rtlCol="0" anchor="ctr">
            <a:noAutofit/>
          </a:bodyPr>
          <a:lstStyle/>
          <a:p>
            <a:pPr lvl="3"/>
            <a:r>
              <a:rPr lang="en-US" sz="2800" dirty="0">
                <a:solidFill>
                  <a:schemeClr val="bg1"/>
                </a:solidFill>
                <a:latin typeface="Segoe UI Light" panose="020B0502040204020203" pitchFamily="34" charset="0"/>
                <a:cs typeface="Segoe UI Light" panose="020B0502040204020203" pitchFamily="34" charset="0"/>
              </a:rPr>
              <a:t>Management Tools, Messaging and Other features Stats </a:t>
            </a:r>
          </a:p>
        </p:txBody>
      </p:sp>
      <p:pic>
        <p:nvPicPr>
          <p:cNvPr id="7" name="Picture 2" descr="https://img.alicdn.com/tps/TB18kDVQXXXXXb0XFXXXXXXXXXX-120-1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22" y="445825"/>
            <a:ext cx="872537" cy="872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ilesh.nagose\Desktop\Click2Cloud\Logo\Final Logo\click2cloud-logo-lightBG-250x200.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0872673" y="58011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4" name="Group 13"/>
          <p:cNvGrpSpPr/>
          <p:nvPr/>
        </p:nvGrpSpPr>
        <p:grpSpPr>
          <a:xfrm>
            <a:off x="2429987" y="6133440"/>
            <a:ext cx="2853484" cy="555264"/>
            <a:chOff x="1000745" y="2443309"/>
            <a:chExt cx="4367153" cy="849815"/>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6" name="TextBox 15"/>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7" name="Rectangle 16"/>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8" name="Right Triangle 17"/>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9" name="TextBox 18"/>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graphicFrame>
        <p:nvGraphicFramePr>
          <p:cNvPr id="20" name="Table 19"/>
          <p:cNvGraphicFramePr>
            <a:graphicFrameLocks noGrp="1"/>
          </p:cNvGraphicFramePr>
          <p:nvPr>
            <p:extLst>
              <p:ext uri="{D42A27DB-BD31-4B8C-83A1-F6EECF244321}">
                <p14:modId xmlns:p14="http://schemas.microsoft.com/office/powerpoint/2010/main" val="3656781387"/>
              </p:ext>
            </p:extLst>
          </p:nvPr>
        </p:nvGraphicFramePr>
        <p:xfrm>
          <a:off x="325818" y="1649835"/>
          <a:ext cx="3679731" cy="3848572"/>
        </p:xfrm>
        <a:graphic>
          <a:graphicData uri="http://schemas.openxmlformats.org/drawingml/2006/table">
            <a:tbl>
              <a:tblPr/>
              <a:tblGrid>
                <a:gridCol w="1209302">
                  <a:extLst>
                    <a:ext uri="{9D8B030D-6E8A-4147-A177-3AD203B41FA5}">
                      <a16:colId xmlns:a16="http://schemas.microsoft.com/office/drawing/2014/main" val="235138472"/>
                    </a:ext>
                  </a:extLst>
                </a:gridCol>
                <a:gridCol w="682391">
                  <a:extLst>
                    <a:ext uri="{9D8B030D-6E8A-4147-A177-3AD203B41FA5}">
                      <a16:colId xmlns:a16="http://schemas.microsoft.com/office/drawing/2014/main" val="2511136748"/>
                    </a:ext>
                  </a:extLst>
                </a:gridCol>
                <a:gridCol w="906977">
                  <a:extLst>
                    <a:ext uri="{9D8B030D-6E8A-4147-A177-3AD203B41FA5}">
                      <a16:colId xmlns:a16="http://schemas.microsoft.com/office/drawing/2014/main" val="1961708812"/>
                    </a:ext>
                  </a:extLst>
                </a:gridCol>
                <a:gridCol w="881061">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Huawei</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ctr"/>
                      <a:r>
                        <a:rPr lang="en-US" sz="1800" b="1" i="0" u="none" strike="noStrike" dirty="0">
                          <a:solidFill>
                            <a:srgbClr val="000000"/>
                          </a:solidFill>
                          <a:effectLst/>
                          <a:latin typeface="Calibri" panose="020F0502020204030204" pitchFamily="34" charset="0"/>
                        </a:rPr>
                        <a:t>19</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94</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lnSpc>
                          <a:spcPct val="100000"/>
                        </a:lnSpc>
                      </a:pPr>
                      <a:r>
                        <a:rPr lang="en-US" sz="1400" b="0" i="0" u="none" strike="noStrike" dirty="0">
                          <a:solidFill>
                            <a:srgbClr val="000000"/>
                          </a:solidFill>
                          <a:effectLst/>
                          <a:latin typeface="Calibri" panose="020F0502020204030204" pitchFamily="34" charset="0"/>
                        </a:rPr>
                        <a:t>IMS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203770">
                <a:tc>
                  <a:txBody>
                    <a:bodyPr/>
                    <a:lstStyle/>
                    <a:p>
                      <a:pPr algn="ctr" fontAlgn="b">
                        <a:lnSpc>
                          <a:spcPct val="100000"/>
                        </a:lnSpc>
                      </a:pPr>
                      <a:r>
                        <a:rPr lang="en-US" sz="1400" b="0" i="0" u="none" strike="noStrike" dirty="0">
                          <a:solidFill>
                            <a:srgbClr val="000000"/>
                          </a:solidFill>
                          <a:effectLst/>
                          <a:latin typeface="Calibri" panose="020F0502020204030204" pitchFamily="34" charset="0"/>
                        </a:rPr>
                        <a:t>EVS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lnSpc>
                          <a:spcPct val="100000"/>
                        </a:lnSpc>
                      </a:pPr>
                      <a:r>
                        <a:rPr lang="en-US" sz="1400" b="0" i="0" u="none" strike="noStrike" dirty="0">
                          <a:solidFill>
                            <a:srgbClr val="000000"/>
                          </a:solidFill>
                          <a:effectLst/>
                          <a:latin typeface="Calibri" panose="020F0502020204030204" pitchFamily="34" charset="0"/>
                        </a:rPr>
                        <a:t>VBS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154624">
                <a:tc>
                  <a:txBody>
                    <a:bodyPr/>
                    <a:lstStyle/>
                    <a:p>
                      <a:pPr algn="ctr" fontAlgn="b">
                        <a:lnSpc>
                          <a:spcPct val="100000"/>
                        </a:lnSpc>
                      </a:pPr>
                      <a:r>
                        <a:rPr lang="en-US" sz="1400" b="0" i="0" u="none" strike="noStrike" dirty="0" err="1">
                          <a:solidFill>
                            <a:srgbClr val="000000"/>
                          </a:solidFill>
                          <a:effectLst/>
                          <a:latin typeface="Calibri" panose="020F0502020204030204" pitchFamily="34" charset="0"/>
                        </a:rPr>
                        <a:t>CloudEye</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r h="154624">
                <a:tc>
                  <a:txBody>
                    <a:bodyPr/>
                    <a:lstStyle/>
                    <a:p>
                      <a:pPr algn="ctr" fontAlgn="b">
                        <a:lnSpc>
                          <a:spcPct val="100000"/>
                        </a:lnSpc>
                      </a:pPr>
                      <a:r>
                        <a:rPr lang="en-US" sz="1400" b="0" i="0" u="none" strike="noStrike" dirty="0">
                          <a:solidFill>
                            <a:srgbClr val="000000"/>
                          </a:solidFill>
                          <a:effectLst/>
                          <a:latin typeface="Calibri" panose="020F0502020204030204" pitchFamily="34" charset="0"/>
                        </a:rPr>
                        <a:t>Elastic</a:t>
                      </a:r>
                      <a:r>
                        <a:rPr lang="en-US" sz="1400" b="0" i="0" u="none" strike="noStrike" baseline="0" dirty="0">
                          <a:solidFill>
                            <a:srgbClr val="000000"/>
                          </a:solidFill>
                          <a:effectLst/>
                          <a:latin typeface="Calibri" panose="020F0502020204030204" pitchFamily="34" charset="0"/>
                        </a:rPr>
                        <a:t> BigData</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FF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27885570"/>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654002796"/>
              </p:ext>
            </p:extLst>
          </p:nvPr>
        </p:nvGraphicFramePr>
        <p:xfrm>
          <a:off x="4195582" y="1649835"/>
          <a:ext cx="3787274" cy="4162897"/>
        </p:xfrm>
        <a:graphic>
          <a:graphicData uri="http://schemas.openxmlformats.org/drawingml/2006/table">
            <a:tbl>
              <a:tblPr/>
              <a:tblGrid>
                <a:gridCol w="1244645">
                  <a:extLst>
                    <a:ext uri="{9D8B030D-6E8A-4147-A177-3AD203B41FA5}">
                      <a16:colId xmlns:a16="http://schemas.microsoft.com/office/drawing/2014/main" val="235138472"/>
                    </a:ext>
                  </a:extLst>
                </a:gridCol>
                <a:gridCol w="702334">
                  <a:extLst>
                    <a:ext uri="{9D8B030D-6E8A-4147-A177-3AD203B41FA5}">
                      <a16:colId xmlns:a16="http://schemas.microsoft.com/office/drawing/2014/main" val="2511136748"/>
                    </a:ext>
                  </a:extLst>
                </a:gridCol>
                <a:gridCol w="933484">
                  <a:extLst>
                    <a:ext uri="{9D8B030D-6E8A-4147-A177-3AD203B41FA5}">
                      <a16:colId xmlns:a16="http://schemas.microsoft.com/office/drawing/2014/main" val="1961708812"/>
                    </a:ext>
                  </a:extLst>
                </a:gridCol>
                <a:gridCol w="906811">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Alibaba</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a:solidFill>
                            <a:schemeClr val="bg1"/>
                          </a:solidFill>
                          <a:effectLst/>
                          <a:latin typeface="Calibri" panose="020F0502020204030204" pitchFamily="34" charset="0"/>
                        </a:rPr>
                        <a:t>Alibaba</a:t>
                      </a:r>
                      <a:endParaRPr lang="en-US" sz="2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rtl="0" fontAlgn="ctr"/>
                      <a:r>
                        <a:rPr lang="en-US" sz="1800" b="1" i="0" u="none" strike="noStrike" dirty="0">
                          <a:solidFill>
                            <a:srgbClr val="000000"/>
                          </a:solidFill>
                          <a:effectLst/>
                          <a:latin typeface="Calibri" panose="020F0502020204030204" pitchFamily="34" charset="0"/>
                        </a:rPr>
                        <a:t>24</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158</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0</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r>
                        <a:rPr lang="en-US" sz="1400" b="0" i="0" u="none" strike="noStrike" dirty="0">
                          <a:solidFill>
                            <a:srgbClr val="000000"/>
                          </a:solidFill>
                          <a:effectLst/>
                          <a:latin typeface="Calibri" panose="020F0502020204030204" pitchFamily="34" charset="0"/>
                        </a:rPr>
                        <a:t>ROS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154624">
                <a:tc>
                  <a:txBody>
                    <a:bodyPr/>
                    <a:lstStyle/>
                    <a:p>
                      <a:pPr algn="ctr" fontAlgn="b"/>
                      <a:r>
                        <a:rPr lang="en-US" sz="1400" b="0" i="0" u="none" strike="noStrike">
                          <a:solidFill>
                            <a:srgbClr val="000000"/>
                          </a:solidFill>
                          <a:effectLst/>
                          <a:latin typeface="Calibri" panose="020F0502020204030204" pitchFamily="34" charset="0"/>
                        </a:rPr>
                        <a:t>E-Map Reduce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4266117"/>
                  </a:ext>
                </a:extLst>
              </a:tr>
              <a:tr h="154624">
                <a:tc>
                  <a:txBody>
                    <a:bodyPr/>
                    <a:lstStyle/>
                    <a:p>
                      <a:pPr algn="ctr" fontAlgn="b"/>
                      <a:r>
                        <a:rPr lang="en-US" sz="1400" b="0" i="0" u="none" strike="noStrike">
                          <a:solidFill>
                            <a:srgbClr val="000000"/>
                          </a:solidFill>
                          <a:effectLst/>
                          <a:latin typeface="Calibri" panose="020F0502020204030204" pitchFamily="34" charset="0"/>
                        </a:rPr>
                        <a:t>Message Service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5141359"/>
                  </a:ext>
                </a:extLst>
              </a:tr>
              <a:tr h="203770">
                <a:tc>
                  <a:txBody>
                    <a:bodyPr/>
                    <a:lstStyle/>
                    <a:p>
                      <a:pPr algn="ctr" fontAlgn="b"/>
                      <a:r>
                        <a:rPr lang="en-US" sz="1400" b="0" i="0" u="none" strike="noStrike">
                          <a:solidFill>
                            <a:srgbClr val="000000"/>
                          </a:solidFill>
                          <a:effectLst/>
                          <a:latin typeface="Calibri" panose="020F0502020204030204" pitchFamily="34" charset="0"/>
                        </a:rPr>
                        <a:t>Cloud Monitor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r>
                        <a:rPr lang="en-US" sz="1400" b="0" i="0" u="none" strike="noStrike">
                          <a:solidFill>
                            <a:srgbClr val="000000"/>
                          </a:solidFill>
                          <a:effectLst/>
                          <a:latin typeface="Calibri" panose="020F0502020204030204" pitchFamily="34" charset="0"/>
                        </a:rPr>
                        <a:t>KMS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154624">
                <a:tc>
                  <a:txBody>
                    <a:bodyPr/>
                    <a:lstStyle/>
                    <a:p>
                      <a:pPr algn="ctr" fontAlgn="b"/>
                      <a:r>
                        <a:rPr lang="en-US" sz="1400" b="0" i="0" u="none" strike="noStrike" dirty="0">
                          <a:solidFill>
                            <a:srgbClr val="000000"/>
                          </a:solidFill>
                          <a:effectLst/>
                          <a:latin typeface="Calibri" panose="020F0502020204030204" pitchFamily="34" charset="0"/>
                        </a:rPr>
                        <a:t>API Gateway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7030A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37175583"/>
              </p:ext>
            </p:extLst>
          </p:nvPr>
        </p:nvGraphicFramePr>
        <p:xfrm>
          <a:off x="8172889" y="1649835"/>
          <a:ext cx="3693291" cy="4284817"/>
        </p:xfrm>
        <a:graphic>
          <a:graphicData uri="http://schemas.openxmlformats.org/drawingml/2006/table">
            <a:tbl>
              <a:tblPr/>
              <a:tblGrid>
                <a:gridCol w="1213758">
                  <a:extLst>
                    <a:ext uri="{9D8B030D-6E8A-4147-A177-3AD203B41FA5}">
                      <a16:colId xmlns:a16="http://schemas.microsoft.com/office/drawing/2014/main" val="235138472"/>
                    </a:ext>
                  </a:extLst>
                </a:gridCol>
                <a:gridCol w="684906">
                  <a:extLst>
                    <a:ext uri="{9D8B030D-6E8A-4147-A177-3AD203B41FA5}">
                      <a16:colId xmlns:a16="http://schemas.microsoft.com/office/drawing/2014/main" val="2511136748"/>
                    </a:ext>
                  </a:extLst>
                </a:gridCol>
                <a:gridCol w="910319">
                  <a:extLst>
                    <a:ext uri="{9D8B030D-6E8A-4147-A177-3AD203B41FA5}">
                      <a16:colId xmlns:a16="http://schemas.microsoft.com/office/drawing/2014/main" val="1961708812"/>
                    </a:ext>
                  </a:extLst>
                </a:gridCol>
                <a:gridCol w="884308">
                  <a:extLst>
                    <a:ext uri="{9D8B030D-6E8A-4147-A177-3AD203B41FA5}">
                      <a16:colId xmlns:a16="http://schemas.microsoft.com/office/drawing/2014/main" val="1097724656"/>
                    </a:ext>
                  </a:extLst>
                </a:gridCol>
              </a:tblGrid>
              <a:tr h="1413708">
                <a:tc>
                  <a:txBody>
                    <a:bodyPr/>
                    <a:lstStyle/>
                    <a:p>
                      <a:pPr algn="ctr" rtl="0" fontAlgn="ctr"/>
                      <a:r>
                        <a:rPr lang="en-US" sz="1400" b="0" i="0" u="none" strike="noStrike" dirty="0">
                          <a:solidFill>
                            <a:srgbClr val="FFFFFF"/>
                          </a:solidFill>
                          <a:effectLst/>
                          <a:latin typeface="Calibri" panose="020F0502020204030204" pitchFamily="34" charset="0"/>
                        </a:rPr>
                        <a:t>Feature Name in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Cloud Feature-Itemized</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API Available for Automation</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FFFFFF"/>
                          </a:solidFill>
                          <a:effectLst/>
                          <a:latin typeface="Calibri" panose="020F0502020204030204" pitchFamily="34" charset="0"/>
                        </a:rPr>
                        <a:t>Interfaces Implemented by 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13902540"/>
                  </a:ext>
                </a:extLst>
              </a:tr>
              <a:tr h="153714">
                <a:tc gridSpan="4">
                  <a:txBody>
                    <a:bodyPr/>
                    <a:lstStyle/>
                    <a:p>
                      <a:pPr algn="ctr" rtl="0" fontAlgn="ctr"/>
                      <a:endParaRPr lang="en-US" sz="8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algn="ctr" rtl="0" fontAlgn="ctr"/>
                      <a:endParaRPr lang="en-US" sz="1000" b="1" i="0" u="none" strike="noStrike" dirty="0">
                        <a:solidFill>
                          <a:schemeClr val="bg1"/>
                        </a:solidFill>
                        <a:effectLst/>
                        <a:latin typeface="Calibri" panose="020F0502020204030204" pitchFamily="34" charset="0"/>
                      </a:endParaRP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5559061"/>
                  </a:ext>
                </a:extLst>
              </a:tr>
              <a:tr h="554901">
                <a:tc>
                  <a:txBody>
                    <a:bodyPr/>
                    <a:lstStyle/>
                    <a:p>
                      <a:pPr algn="ctr" rtl="0" fontAlgn="ctr"/>
                      <a:r>
                        <a:rPr lang="en-US" sz="2000" b="1" i="0" u="none" strike="noStrike" dirty="0">
                          <a:solidFill>
                            <a:schemeClr val="bg1"/>
                          </a:solidFill>
                          <a:effectLst/>
                          <a:latin typeface="Calibri" panose="020F0502020204030204" pitchFamily="34" charset="0"/>
                        </a:rPr>
                        <a:t>AWS</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rtl="0" fontAlgn="ctr"/>
                      <a:r>
                        <a:rPr lang="en-US" sz="1800" b="1" i="0" u="none" strike="noStrike" dirty="0">
                          <a:solidFill>
                            <a:srgbClr val="000000"/>
                          </a:solidFill>
                          <a:effectLst/>
                          <a:latin typeface="Calibri" panose="020F0502020204030204" pitchFamily="34" charset="0"/>
                        </a:rPr>
                        <a:t>9</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99</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2400" b="1" i="0" u="none" strike="noStrike" dirty="0">
                          <a:solidFill>
                            <a:schemeClr val="bg1"/>
                          </a:solidFill>
                          <a:effectLst/>
                          <a:latin typeface="Calibri" panose="020F0502020204030204" pitchFamily="34" charset="0"/>
                        </a:rPr>
                        <a:t>27</a:t>
                      </a:r>
                    </a:p>
                  </a:txBody>
                  <a:tcPr marL="6651" marR="6651" marT="66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72252631"/>
                  </a:ext>
                </a:extLst>
              </a:tr>
              <a:tr h="154624">
                <a:tc gridSpan="4">
                  <a:txBody>
                    <a:bodyPr/>
                    <a:lstStyle/>
                    <a:p>
                      <a:pPr algn="ctr" rtl="0" fontAlgn="ctr"/>
                      <a:endParaRPr lang="en-US" sz="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5953354"/>
                  </a:ext>
                </a:extLst>
              </a:tr>
              <a:tr h="154624">
                <a:tc>
                  <a:txBody>
                    <a:bodyPr/>
                    <a:lstStyle/>
                    <a:p>
                      <a:pPr algn="ctr" fontAlgn="b"/>
                      <a:r>
                        <a:rPr lang="en-US" sz="1400" b="0" i="0" u="none" strike="noStrike" dirty="0">
                          <a:solidFill>
                            <a:srgbClr val="000000"/>
                          </a:solidFill>
                          <a:effectLst/>
                          <a:latin typeface="Calibri" panose="020F0502020204030204" pitchFamily="34" charset="0"/>
                        </a:rPr>
                        <a:t>AWS Cloud Formation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064364"/>
                  </a:ext>
                </a:extLst>
              </a:tr>
              <a:tr h="154624">
                <a:tc>
                  <a:txBody>
                    <a:bodyPr/>
                    <a:lstStyle/>
                    <a:p>
                      <a:pPr algn="ctr" fontAlgn="b"/>
                      <a:r>
                        <a:rPr lang="en-US" sz="1400" b="0" i="0" u="none" strike="noStrike">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87815272"/>
                  </a:ext>
                </a:extLst>
              </a:tr>
              <a:tr h="154624">
                <a:tc>
                  <a:txBody>
                    <a:bodyPr/>
                    <a:lstStyle/>
                    <a:p>
                      <a:pPr algn="ctr" fontAlgn="b"/>
                      <a:r>
                        <a:rPr lang="en-US" sz="1400" b="0" i="0" u="none" strike="noStrike">
                          <a:solidFill>
                            <a:srgbClr val="000000"/>
                          </a:solidFill>
                          <a:effectLst/>
                          <a:latin typeface="Calibri" panose="020F0502020204030204" pitchFamily="34" charset="0"/>
                        </a:rPr>
                        <a:t>SQS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35891171"/>
                  </a:ext>
                </a:extLst>
              </a:tr>
              <a:tr h="203770">
                <a:tc>
                  <a:txBody>
                    <a:bodyPr/>
                    <a:lstStyle/>
                    <a:p>
                      <a:pPr algn="ctr" fontAlgn="b"/>
                      <a:r>
                        <a:rPr lang="en-US" sz="1400" b="0" i="0" u="none" strike="noStrike">
                          <a:solidFill>
                            <a:srgbClr val="000000"/>
                          </a:solidFill>
                          <a:effectLst/>
                          <a:latin typeface="Calibri" panose="020F0502020204030204" pitchFamily="34" charset="0"/>
                        </a:rPr>
                        <a:t>Cloud Watch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79788289"/>
                  </a:ext>
                </a:extLst>
              </a:tr>
              <a:tr h="154624">
                <a:tc>
                  <a:txBody>
                    <a:bodyPr/>
                    <a:lstStyle/>
                    <a:p>
                      <a:pPr algn="ctr" fontAlgn="b"/>
                      <a:r>
                        <a:rPr lang="en-US" sz="1400" b="0" i="0" u="none" strike="noStrike">
                          <a:solidFill>
                            <a:srgbClr val="000000"/>
                          </a:solidFill>
                          <a:effectLst/>
                          <a:latin typeface="Calibri" panose="020F0502020204030204" pitchFamily="34" charset="0"/>
                        </a:rPr>
                        <a:t>KMS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97485788"/>
                  </a:ext>
                </a:extLst>
              </a:tr>
              <a:tr h="154624">
                <a:tc>
                  <a:txBody>
                    <a:bodyPr/>
                    <a:lstStyle/>
                    <a:p>
                      <a:pPr algn="ctr" fontAlgn="b"/>
                      <a:r>
                        <a:rPr lang="en-US" sz="1400" b="0" i="0" u="none" strike="noStrike" dirty="0">
                          <a:solidFill>
                            <a:srgbClr val="000000"/>
                          </a:solidFill>
                          <a:effectLst/>
                          <a:latin typeface="Calibri" panose="020F0502020204030204" pitchFamily="34"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1" i="0" u="none" strike="noStrike" dirty="0">
                          <a:solidFill>
                            <a:srgbClr val="00B05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822573"/>
                  </a:ext>
                </a:extLst>
              </a:tr>
            </a:tbl>
          </a:graphicData>
        </a:graphic>
      </p:graphicFrame>
    </p:spTree>
    <p:extLst>
      <p:ext uri="{BB962C8B-B14F-4D97-AF65-F5344CB8AC3E}">
        <p14:creationId xmlns:p14="http://schemas.microsoft.com/office/powerpoint/2010/main" val="2538431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8" name="Group 7"/>
          <p:cNvGrpSpPr/>
          <p:nvPr/>
        </p:nvGrpSpPr>
        <p:grpSpPr>
          <a:xfrm>
            <a:off x="2429987" y="6133440"/>
            <a:ext cx="2853484" cy="555264"/>
            <a:chOff x="1000745" y="2443309"/>
            <a:chExt cx="4367153" cy="849815"/>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0" name="TextBox 9"/>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1" name="Rectangle 10"/>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2" name="Right Triangle 11"/>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3" name="TextBox 12"/>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1" name="TextBox 20"/>
          <p:cNvSpPr txBox="1"/>
          <p:nvPr/>
        </p:nvSpPr>
        <p:spPr>
          <a:xfrm>
            <a:off x="239546" y="211333"/>
            <a:ext cx="10064986" cy="6647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dirty="0"/>
              <a:t>Click2Cloud Services</a:t>
            </a:r>
          </a:p>
        </p:txBody>
      </p:sp>
      <p:sp>
        <p:nvSpPr>
          <p:cNvPr id="36" name="Rectangle 35"/>
          <p:cNvSpPr/>
          <p:nvPr/>
        </p:nvSpPr>
        <p:spPr>
          <a:xfrm>
            <a:off x="239546" y="1342270"/>
            <a:ext cx="2190441" cy="409650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39547" y="2485513"/>
            <a:ext cx="2189728" cy="1723549"/>
          </a:xfrm>
          <a:prstGeom prst="rect">
            <a:avLst/>
          </a:prstGeom>
          <a:noFill/>
        </p:spPr>
        <p:txBody>
          <a:bodyPr wrap="square" rtlCol="0">
            <a:spAutoFit/>
          </a:bodyPr>
          <a:lstStyle/>
          <a:p>
            <a:pPr algn="ctr"/>
            <a:r>
              <a:rPr lang="en-US" sz="3600" dirty="0">
                <a:solidFill>
                  <a:srgbClr val="00B0F0"/>
                </a:solidFill>
                <a:latin typeface="Segoe UI Light" panose="020B0502040204020203" pitchFamily="34" charset="0"/>
                <a:cs typeface="Segoe UI Light" panose="020B0502040204020203" pitchFamily="34" charset="0"/>
              </a:rPr>
              <a:t>Infra.</a:t>
            </a:r>
          </a:p>
          <a:p>
            <a:pPr algn="ctr"/>
            <a:endParaRPr lang="en-US" sz="1100" dirty="0">
              <a:solidFill>
                <a:srgbClr val="00B0F0"/>
              </a:solidFill>
              <a:latin typeface="Segoe UI Light" panose="020B0502040204020203" pitchFamily="34" charset="0"/>
              <a:cs typeface="Segoe UI Light" panose="020B0502040204020203" pitchFamily="34" charset="0"/>
            </a:endParaRPr>
          </a:p>
          <a:p>
            <a:pPr algn="ctr"/>
            <a:r>
              <a:rPr lang="en-US" sz="2800" dirty="0">
                <a:solidFill>
                  <a:srgbClr val="00B0F0"/>
                </a:solidFill>
                <a:latin typeface="Segoe UI Light" panose="020B0502040204020203" pitchFamily="34" charset="0"/>
                <a:cs typeface="Segoe UI Light" panose="020B0502040204020203" pitchFamily="34" charset="0"/>
              </a:rPr>
              <a:t>as a </a:t>
            </a:r>
          </a:p>
          <a:p>
            <a:pPr algn="ctr"/>
            <a:r>
              <a:rPr lang="en-US" sz="2800" dirty="0">
                <a:solidFill>
                  <a:srgbClr val="00B0F0"/>
                </a:solidFill>
                <a:latin typeface="Segoe UI Light" panose="020B0502040204020203" pitchFamily="34" charset="0"/>
                <a:cs typeface="Segoe UI Light" panose="020B0502040204020203" pitchFamily="34" charset="0"/>
              </a:rPr>
              <a:t>Service</a:t>
            </a:r>
          </a:p>
        </p:txBody>
      </p:sp>
      <p:sp>
        <p:nvSpPr>
          <p:cNvPr id="38" name="TextBox 37"/>
          <p:cNvSpPr txBox="1"/>
          <p:nvPr/>
        </p:nvSpPr>
        <p:spPr>
          <a:xfrm>
            <a:off x="239546" y="4662048"/>
            <a:ext cx="2136797" cy="584775"/>
          </a:xfrm>
          <a:prstGeom prst="rect">
            <a:avLst/>
          </a:prstGeom>
          <a:noFill/>
        </p:spPr>
        <p:txBody>
          <a:bodyPr wrap="square" rtlCol="0">
            <a:spAutoFit/>
          </a:bodyPr>
          <a:lstStyle/>
          <a:p>
            <a:pPr algn="ctr"/>
            <a:r>
              <a:rPr lang="en-US" sz="1600" dirty="0">
                <a:solidFill>
                  <a:srgbClr val="99FF33"/>
                </a:solidFill>
                <a:latin typeface="Segoe UI Light" panose="020B0502040204020203" pitchFamily="34" charset="0"/>
                <a:cs typeface="Segoe UI Light" panose="020B0502040204020203" pitchFamily="34" charset="0"/>
              </a:rPr>
              <a:t>Cloud Infra. Automation Services</a:t>
            </a:r>
          </a:p>
        </p:txBody>
      </p:sp>
      <p:sp>
        <p:nvSpPr>
          <p:cNvPr id="80" name="Rectangle 79"/>
          <p:cNvSpPr/>
          <p:nvPr/>
        </p:nvSpPr>
        <p:spPr>
          <a:xfrm>
            <a:off x="2566513" y="1342270"/>
            <a:ext cx="2190441" cy="409650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p:cNvSpPr txBox="1"/>
          <p:nvPr/>
        </p:nvSpPr>
        <p:spPr>
          <a:xfrm>
            <a:off x="2565803" y="2485513"/>
            <a:ext cx="2167419" cy="1723549"/>
          </a:xfrm>
          <a:prstGeom prst="rect">
            <a:avLst/>
          </a:prstGeom>
          <a:noFill/>
        </p:spPr>
        <p:txBody>
          <a:bodyPr wrap="square" rtlCol="0">
            <a:spAutoFit/>
          </a:bodyPr>
          <a:lstStyle/>
          <a:p>
            <a:pPr algn="ctr"/>
            <a:r>
              <a:rPr lang="en-US" sz="3600" dirty="0">
                <a:solidFill>
                  <a:schemeClr val="bg1"/>
                </a:solidFill>
                <a:latin typeface="Segoe UI Light" panose="020B0502040204020203" pitchFamily="34" charset="0"/>
                <a:cs typeface="Segoe UI Light" panose="020B0502040204020203" pitchFamily="34" charset="0"/>
              </a:rPr>
              <a:t>Migration</a:t>
            </a:r>
          </a:p>
          <a:p>
            <a:pPr algn="ctr"/>
            <a:endParaRPr lang="en-US" sz="1100" dirty="0">
              <a:solidFill>
                <a:schemeClr val="bg1"/>
              </a:solidFill>
              <a:latin typeface="Segoe UI Light" panose="020B0502040204020203" pitchFamily="34" charset="0"/>
              <a:cs typeface="Segoe UI Light" panose="020B0502040204020203" pitchFamily="34" charset="0"/>
            </a:endParaRPr>
          </a:p>
          <a:p>
            <a:pPr algn="ctr"/>
            <a:r>
              <a:rPr lang="en-US" sz="2800" dirty="0">
                <a:solidFill>
                  <a:schemeClr val="bg1"/>
                </a:solidFill>
                <a:latin typeface="Segoe UI Light" panose="020B0502040204020203" pitchFamily="34" charset="0"/>
                <a:cs typeface="Segoe UI Light" panose="020B0502040204020203" pitchFamily="34" charset="0"/>
              </a:rPr>
              <a:t>as a </a:t>
            </a:r>
          </a:p>
          <a:p>
            <a:pPr algn="ctr"/>
            <a:r>
              <a:rPr lang="en-US" sz="2800" dirty="0">
                <a:solidFill>
                  <a:schemeClr val="bg1"/>
                </a:solidFill>
                <a:latin typeface="Segoe UI Light" panose="020B0502040204020203" pitchFamily="34" charset="0"/>
                <a:cs typeface="Segoe UI Light" panose="020B0502040204020203" pitchFamily="34" charset="0"/>
              </a:rPr>
              <a:t>Service</a:t>
            </a:r>
          </a:p>
        </p:txBody>
      </p:sp>
      <p:sp>
        <p:nvSpPr>
          <p:cNvPr id="82" name="TextBox 81"/>
          <p:cNvSpPr txBox="1"/>
          <p:nvPr/>
        </p:nvSpPr>
        <p:spPr>
          <a:xfrm>
            <a:off x="2566513" y="4662048"/>
            <a:ext cx="2136796" cy="584775"/>
          </a:xfrm>
          <a:prstGeom prst="rect">
            <a:avLst/>
          </a:prstGeom>
          <a:noFill/>
        </p:spPr>
        <p:txBody>
          <a:bodyPr wrap="square" rtlCol="0">
            <a:spAutoFit/>
          </a:bodyPr>
          <a:lstStyle/>
          <a:p>
            <a:pPr algn="ctr"/>
            <a:r>
              <a:rPr lang="en-US" sz="1600" dirty="0">
                <a:solidFill>
                  <a:srgbClr val="99FF33"/>
                </a:solidFill>
                <a:latin typeface="Segoe UI Light" panose="020B0502040204020203" pitchFamily="34" charset="0"/>
                <a:cs typeface="Segoe UI Light" panose="020B0502040204020203" pitchFamily="34" charset="0"/>
              </a:rPr>
              <a:t>Cloud to Cloud, App and DB migration</a:t>
            </a:r>
          </a:p>
        </p:txBody>
      </p:sp>
      <p:sp>
        <p:nvSpPr>
          <p:cNvPr id="84" name="Rectangle 83"/>
          <p:cNvSpPr/>
          <p:nvPr/>
        </p:nvSpPr>
        <p:spPr>
          <a:xfrm>
            <a:off x="4893482" y="1342270"/>
            <a:ext cx="2190441" cy="40965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p:cNvSpPr txBox="1"/>
          <p:nvPr/>
        </p:nvSpPr>
        <p:spPr>
          <a:xfrm>
            <a:off x="4907391" y="2485513"/>
            <a:ext cx="2176532" cy="1723549"/>
          </a:xfrm>
          <a:prstGeom prst="rect">
            <a:avLst/>
          </a:prstGeom>
          <a:noFill/>
        </p:spPr>
        <p:txBody>
          <a:bodyPr wrap="square" rtlCol="0">
            <a:spAutoFit/>
          </a:bodyPr>
          <a:lstStyle/>
          <a:p>
            <a:pPr algn="ctr"/>
            <a:r>
              <a:rPr lang="en-US" sz="3600" dirty="0">
                <a:solidFill>
                  <a:schemeClr val="bg1"/>
                </a:solidFill>
                <a:latin typeface="Segoe UI Light" panose="020B0502040204020203" pitchFamily="34" charset="0"/>
                <a:cs typeface="Segoe UI Light" panose="020B0502040204020203" pitchFamily="34" charset="0"/>
              </a:rPr>
              <a:t>PaaS</a:t>
            </a:r>
            <a:endParaRPr lang="en-US" sz="4800" dirty="0">
              <a:solidFill>
                <a:schemeClr val="bg1"/>
              </a:solidFill>
              <a:latin typeface="Segoe UI Light" panose="020B0502040204020203" pitchFamily="34" charset="0"/>
              <a:cs typeface="Segoe UI Light" panose="020B0502040204020203" pitchFamily="34" charset="0"/>
            </a:endParaRPr>
          </a:p>
          <a:p>
            <a:pPr algn="ctr"/>
            <a:endParaRPr lang="en-US" sz="1100" dirty="0">
              <a:solidFill>
                <a:schemeClr val="bg1"/>
              </a:solidFill>
              <a:latin typeface="Segoe UI Light" panose="020B0502040204020203" pitchFamily="34" charset="0"/>
              <a:cs typeface="Segoe UI Light" panose="020B0502040204020203" pitchFamily="34" charset="0"/>
            </a:endParaRPr>
          </a:p>
          <a:p>
            <a:pPr algn="ctr"/>
            <a:r>
              <a:rPr lang="en-US" sz="2800" dirty="0">
                <a:solidFill>
                  <a:schemeClr val="bg1"/>
                </a:solidFill>
                <a:latin typeface="Segoe UI Light" panose="020B0502040204020203" pitchFamily="34" charset="0"/>
                <a:cs typeface="Segoe UI Light" panose="020B0502040204020203" pitchFamily="34" charset="0"/>
              </a:rPr>
              <a:t>as a </a:t>
            </a:r>
          </a:p>
          <a:p>
            <a:pPr algn="ctr"/>
            <a:r>
              <a:rPr lang="en-US" sz="2800" dirty="0">
                <a:solidFill>
                  <a:schemeClr val="bg1"/>
                </a:solidFill>
                <a:latin typeface="Segoe UI Light" panose="020B0502040204020203" pitchFamily="34" charset="0"/>
                <a:cs typeface="Segoe UI Light" panose="020B0502040204020203" pitchFamily="34" charset="0"/>
              </a:rPr>
              <a:t>Service</a:t>
            </a:r>
          </a:p>
        </p:txBody>
      </p:sp>
      <p:sp>
        <p:nvSpPr>
          <p:cNvPr id="86" name="TextBox 85"/>
          <p:cNvSpPr txBox="1"/>
          <p:nvPr/>
        </p:nvSpPr>
        <p:spPr>
          <a:xfrm>
            <a:off x="4893482" y="4662048"/>
            <a:ext cx="2136797" cy="584775"/>
          </a:xfrm>
          <a:prstGeom prst="rect">
            <a:avLst/>
          </a:prstGeom>
          <a:noFill/>
        </p:spPr>
        <p:txBody>
          <a:bodyPr wrap="square" rtlCol="0">
            <a:spAutoFit/>
          </a:bodyPr>
          <a:lstStyle/>
          <a:p>
            <a:pPr algn="ctr"/>
            <a:r>
              <a:rPr lang="en-US" sz="1600" dirty="0">
                <a:solidFill>
                  <a:schemeClr val="bg1"/>
                </a:solidFill>
                <a:latin typeface="Segoe UI Light" panose="020B0502040204020203" pitchFamily="34" charset="0"/>
                <a:cs typeface="Segoe UI Light" panose="020B0502040204020203" pitchFamily="34" charset="0"/>
              </a:rPr>
              <a:t>Cloud Foundry and Red Hat OpenShift</a:t>
            </a:r>
          </a:p>
        </p:txBody>
      </p:sp>
      <p:sp>
        <p:nvSpPr>
          <p:cNvPr id="88" name="Rectangle 87"/>
          <p:cNvSpPr/>
          <p:nvPr/>
        </p:nvSpPr>
        <p:spPr>
          <a:xfrm>
            <a:off x="7220451" y="1342270"/>
            <a:ext cx="2285498" cy="40965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p:cNvSpPr txBox="1"/>
          <p:nvPr/>
        </p:nvSpPr>
        <p:spPr>
          <a:xfrm>
            <a:off x="7219742" y="2485513"/>
            <a:ext cx="2286207" cy="1785104"/>
          </a:xfrm>
          <a:prstGeom prst="rect">
            <a:avLst/>
          </a:prstGeom>
          <a:noFill/>
        </p:spPr>
        <p:txBody>
          <a:bodyPr wrap="square" rtlCol="0">
            <a:spAutoFit/>
          </a:bodyPr>
          <a:lstStyle/>
          <a:p>
            <a:pPr algn="ctr"/>
            <a:r>
              <a:rPr lang="en-US" sz="4000" dirty="0">
                <a:solidFill>
                  <a:schemeClr val="bg1"/>
                </a:solidFill>
                <a:latin typeface="Segoe UI Light" panose="020B0502040204020203" pitchFamily="34" charset="0"/>
                <a:cs typeface="Segoe UI Light" panose="020B0502040204020203" pitchFamily="34" charset="0"/>
              </a:rPr>
              <a:t>Container</a:t>
            </a:r>
            <a:endParaRPr lang="en-US" sz="4800" dirty="0">
              <a:solidFill>
                <a:schemeClr val="bg1"/>
              </a:solidFill>
              <a:latin typeface="Segoe UI Light" panose="020B0502040204020203" pitchFamily="34" charset="0"/>
              <a:cs typeface="Segoe UI Light" panose="020B0502040204020203" pitchFamily="34" charset="0"/>
            </a:endParaRPr>
          </a:p>
          <a:p>
            <a:pPr algn="ctr"/>
            <a:endParaRPr lang="en-US" sz="1100" dirty="0">
              <a:solidFill>
                <a:schemeClr val="bg1"/>
              </a:solidFill>
              <a:latin typeface="Segoe UI Light" panose="020B0502040204020203" pitchFamily="34" charset="0"/>
              <a:cs typeface="Segoe UI Light" panose="020B0502040204020203" pitchFamily="34" charset="0"/>
            </a:endParaRPr>
          </a:p>
          <a:p>
            <a:pPr algn="ctr"/>
            <a:r>
              <a:rPr lang="en-US" sz="2800" dirty="0">
                <a:solidFill>
                  <a:schemeClr val="bg1"/>
                </a:solidFill>
                <a:latin typeface="Segoe UI Light" panose="020B0502040204020203" pitchFamily="34" charset="0"/>
                <a:cs typeface="Segoe UI Light" panose="020B0502040204020203" pitchFamily="34" charset="0"/>
              </a:rPr>
              <a:t>as a </a:t>
            </a:r>
          </a:p>
          <a:p>
            <a:pPr algn="ctr"/>
            <a:r>
              <a:rPr lang="en-US" sz="2800" dirty="0">
                <a:solidFill>
                  <a:schemeClr val="bg1"/>
                </a:solidFill>
                <a:latin typeface="Segoe UI Light" panose="020B0502040204020203" pitchFamily="34" charset="0"/>
                <a:cs typeface="Segoe UI Light" panose="020B0502040204020203" pitchFamily="34" charset="0"/>
              </a:rPr>
              <a:t>Service</a:t>
            </a:r>
          </a:p>
        </p:txBody>
      </p:sp>
      <p:sp>
        <p:nvSpPr>
          <p:cNvPr id="90" name="TextBox 89"/>
          <p:cNvSpPr txBox="1"/>
          <p:nvPr/>
        </p:nvSpPr>
        <p:spPr>
          <a:xfrm>
            <a:off x="7220451" y="4662048"/>
            <a:ext cx="2136797" cy="584775"/>
          </a:xfrm>
          <a:prstGeom prst="rect">
            <a:avLst/>
          </a:prstGeom>
          <a:noFill/>
        </p:spPr>
        <p:txBody>
          <a:bodyPr wrap="square" rtlCol="0">
            <a:spAutoFit/>
          </a:bodyPr>
          <a:lstStyle/>
          <a:p>
            <a:pPr algn="ctr"/>
            <a:r>
              <a:rPr lang="en-US" sz="1600" dirty="0">
                <a:solidFill>
                  <a:schemeClr val="bg1"/>
                </a:solidFill>
                <a:latin typeface="Segoe UI Light" panose="020B0502040204020203" pitchFamily="34" charset="0"/>
                <a:cs typeface="Segoe UI Light" panose="020B0502040204020203" pitchFamily="34" charset="0"/>
              </a:rPr>
              <a:t>App Containerization, Legacy app support </a:t>
            </a:r>
          </a:p>
        </p:txBody>
      </p:sp>
      <p:sp>
        <p:nvSpPr>
          <p:cNvPr id="92" name="Rectangle 91"/>
          <p:cNvSpPr/>
          <p:nvPr/>
        </p:nvSpPr>
        <p:spPr>
          <a:xfrm>
            <a:off x="9638782" y="1342270"/>
            <a:ext cx="2190441" cy="40965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p:cNvSpPr txBox="1"/>
          <p:nvPr/>
        </p:nvSpPr>
        <p:spPr>
          <a:xfrm>
            <a:off x="9638782" y="2485513"/>
            <a:ext cx="2190441" cy="2062103"/>
          </a:xfrm>
          <a:prstGeom prst="rect">
            <a:avLst/>
          </a:prstGeom>
          <a:noFill/>
        </p:spPr>
        <p:txBody>
          <a:bodyPr wrap="square" rtlCol="0">
            <a:spAutoFit/>
          </a:bodyPr>
          <a:lstStyle/>
          <a:p>
            <a:pPr algn="ctr"/>
            <a:r>
              <a:rPr lang="en-US" sz="3600" dirty="0">
                <a:solidFill>
                  <a:schemeClr val="bg1"/>
                </a:solidFill>
                <a:latin typeface="Segoe UI Light" panose="020B0502040204020203" pitchFamily="34" charset="0"/>
                <a:cs typeface="Segoe UI Light" panose="020B0502040204020203" pitchFamily="34" charset="0"/>
              </a:rPr>
              <a:t>CI/CD</a:t>
            </a:r>
          </a:p>
          <a:p>
            <a:pPr algn="ctr"/>
            <a:r>
              <a:rPr lang="en-US" sz="3600" dirty="0">
                <a:solidFill>
                  <a:schemeClr val="bg1"/>
                </a:solidFill>
                <a:latin typeface="Segoe UI Light" panose="020B0502040204020203" pitchFamily="34" charset="0"/>
                <a:cs typeface="Segoe UI Light" panose="020B0502040204020203" pitchFamily="34" charset="0"/>
              </a:rPr>
              <a:t>Dev-OPs</a:t>
            </a:r>
          </a:p>
          <a:p>
            <a:pPr algn="ctr"/>
            <a:r>
              <a:rPr lang="en-US" sz="2800" dirty="0">
                <a:solidFill>
                  <a:schemeClr val="bg1"/>
                </a:solidFill>
                <a:latin typeface="Segoe UI Light" panose="020B0502040204020203" pitchFamily="34" charset="0"/>
                <a:cs typeface="Segoe UI Light" panose="020B0502040204020203" pitchFamily="34" charset="0"/>
              </a:rPr>
              <a:t>as a </a:t>
            </a:r>
          </a:p>
          <a:p>
            <a:pPr algn="ctr"/>
            <a:r>
              <a:rPr lang="en-US" sz="2800" dirty="0">
                <a:solidFill>
                  <a:schemeClr val="bg1"/>
                </a:solidFill>
                <a:latin typeface="Segoe UI Light" panose="020B0502040204020203" pitchFamily="34" charset="0"/>
                <a:cs typeface="Segoe UI Light" panose="020B0502040204020203" pitchFamily="34" charset="0"/>
              </a:rPr>
              <a:t>Service</a:t>
            </a:r>
          </a:p>
        </p:txBody>
      </p:sp>
      <p:sp>
        <p:nvSpPr>
          <p:cNvPr id="94" name="TextBox 93"/>
          <p:cNvSpPr txBox="1"/>
          <p:nvPr/>
        </p:nvSpPr>
        <p:spPr>
          <a:xfrm>
            <a:off x="9638782" y="4662048"/>
            <a:ext cx="2136797" cy="584775"/>
          </a:xfrm>
          <a:prstGeom prst="rect">
            <a:avLst/>
          </a:prstGeom>
          <a:noFill/>
        </p:spPr>
        <p:txBody>
          <a:bodyPr wrap="square" rtlCol="0">
            <a:spAutoFit/>
          </a:bodyPr>
          <a:lstStyle/>
          <a:p>
            <a:pPr algn="ctr"/>
            <a:r>
              <a:rPr lang="en-US" sz="1600" dirty="0">
                <a:solidFill>
                  <a:schemeClr val="bg1"/>
                </a:solidFill>
                <a:latin typeface="Segoe UI Light" panose="020B0502040204020203" pitchFamily="34" charset="0"/>
                <a:cs typeface="Segoe UI Light" panose="020B0502040204020203" pitchFamily="34" charset="0"/>
              </a:rPr>
              <a:t>Tools for Eclipse, Visual Studio IDE</a:t>
            </a:r>
          </a:p>
        </p:txBody>
      </p:sp>
      <p:pic>
        <p:nvPicPr>
          <p:cNvPr id="3074" name="Picture 2" descr="Image result for cloud infra icons"/>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020894" y="1643820"/>
            <a:ext cx="574099" cy="5740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loud migration icons"/>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9685" y="1636574"/>
            <a:ext cx="583666" cy="5885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loud PaaS icons"/>
          <p:cNvPicPr>
            <a:picLocks noChangeAspect="1" noChangeArrowheads="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911489" y="1553510"/>
            <a:ext cx="754719" cy="75471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aaS icons"/>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0126" y="1636574"/>
            <a:ext cx="830673" cy="5885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ci cd devops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28821" y="1550044"/>
            <a:ext cx="1384028" cy="76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824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8" name="Group 7"/>
          <p:cNvGrpSpPr/>
          <p:nvPr/>
        </p:nvGrpSpPr>
        <p:grpSpPr>
          <a:xfrm>
            <a:off x="2429987" y="6133440"/>
            <a:ext cx="2853484" cy="555264"/>
            <a:chOff x="1000745" y="2443309"/>
            <a:chExt cx="4367153" cy="849815"/>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0" name="TextBox 9"/>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1" name="Rectangle 10"/>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2" name="Right Triangle 11"/>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3" name="TextBox 12"/>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1" name="TextBox 20"/>
          <p:cNvSpPr txBox="1"/>
          <p:nvPr/>
        </p:nvSpPr>
        <p:spPr>
          <a:xfrm>
            <a:off x="239546" y="211333"/>
            <a:ext cx="10064986" cy="6647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dirty="0"/>
              <a:t>Infra as a Service – OpenSource Tools</a:t>
            </a:r>
          </a:p>
        </p:txBody>
      </p:sp>
      <p:pic>
        <p:nvPicPr>
          <p:cNvPr id="2050" name="832524EC-72C1-4156-AE60-8A3E9F659820" descr="832524EC-72C1-4156-AE60-8A3E9F659820"/>
          <p:cNvPicPr>
            <a:picLocks noChangeAspect="1" noChangeArrowheads="1"/>
          </p:cNvPicPr>
          <p:nvPr/>
        </p:nvPicPr>
        <p:blipFill rotWithShape="1">
          <a:blip r:embed="rId5">
            <a:extLst>
              <a:ext uri="{28A0092B-C50C-407E-A947-70E740481C1C}">
                <a14:useLocalDpi xmlns:a14="http://schemas.microsoft.com/office/drawing/2010/main" val="0"/>
              </a:ext>
            </a:extLst>
          </a:blip>
          <a:srcRect t="1" b="59418"/>
          <a:stretch/>
        </p:blipFill>
        <p:spPr bwMode="auto">
          <a:xfrm>
            <a:off x="818561" y="-14643496"/>
            <a:ext cx="8947413" cy="899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832524EC-72C1-4156-AE60-8A3E9F659820" descr="832524EC-72C1-4156-AE60-8A3E9F659820"/>
          <p:cNvPicPr>
            <a:picLocks noChangeAspect="1" noChangeArrowheads="1"/>
          </p:cNvPicPr>
          <p:nvPr/>
        </p:nvPicPr>
        <p:blipFill rotWithShape="1">
          <a:blip r:embed="rId5">
            <a:extLst>
              <a:ext uri="{28A0092B-C50C-407E-A947-70E740481C1C}">
                <a14:useLocalDpi xmlns:a14="http://schemas.microsoft.com/office/drawing/2010/main" val="0"/>
              </a:ext>
            </a:extLst>
          </a:blip>
          <a:srcRect l="7840" t="77395" r="1080" b="3383"/>
          <a:stretch/>
        </p:blipFill>
        <p:spPr bwMode="auto">
          <a:xfrm>
            <a:off x="1130960" y="1305605"/>
            <a:ext cx="8305021" cy="43439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4" name="Rectangle 13"/>
          <p:cNvSpPr/>
          <p:nvPr/>
        </p:nvSpPr>
        <p:spPr>
          <a:xfrm>
            <a:off x="239546" y="1282262"/>
            <a:ext cx="784550" cy="434077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Segoe UI Light" panose="020B0502040204020203" pitchFamily="34" charset="0"/>
                <a:cs typeface="Segoe UI Light" panose="020B0502040204020203" pitchFamily="34" charset="0"/>
              </a:rPr>
              <a:t>I</a:t>
            </a:r>
          </a:p>
          <a:p>
            <a:pPr algn="ctr"/>
            <a:r>
              <a:rPr lang="en-US" sz="3200" b="1" dirty="0">
                <a:solidFill>
                  <a:schemeClr val="bg1"/>
                </a:solidFill>
                <a:latin typeface="Segoe UI Light" panose="020B0502040204020203" pitchFamily="34" charset="0"/>
                <a:cs typeface="Segoe UI Light" panose="020B0502040204020203" pitchFamily="34" charset="0"/>
              </a:rPr>
              <a:t>a</a:t>
            </a:r>
          </a:p>
          <a:p>
            <a:pPr algn="ctr"/>
            <a:r>
              <a:rPr lang="en-US" sz="3200" b="1" dirty="0">
                <a:solidFill>
                  <a:schemeClr val="bg1"/>
                </a:solidFill>
                <a:latin typeface="Segoe UI Light" panose="020B0502040204020203" pitchFamily="34" charset="0"/>
                <a:cs typeface="Segoe UI Light" panose="020B0502040204020203" pitchFamily="34" charset="0"/>
              </a:rPr>
              <a:t>a</a:t>
            </a:r>
          </a:p>
          <a:p>
            <a:pPr algn="ctr"/>
            <a:r>
              <a:rPr lang="en-US" sz="3200" b="1" dirty="0">
                <a:solidFill>
                  <a:schemeClr val="bg1"/>
                </a:solidFill>
                <a:latin typeface="Segoe UI Light" panose="020B0502040204020203" pitchFamily="34" charset="0"/>
                <a:cs typeface="Segoe UI Light" panose="020B0502040204020203" pitchFamily="34" charset="0"/>
              </a:rPr>
              <a:t>S</a:t>
            </a:r>
          </a:p>
        </p:txBody>
      </p:sp>
    </p:spTree>
    <p:extLst>
      <p:ext uri="{BB962C8B-B14F-4D97-AF65-F5344CB8AC3E}">
        <p14:creationId xmlns:p14="http://schemas.microsoft.com/office/powerpoint/2010/main" val="2617747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8" name="Group 7"/>
          <p:cNvGrpSpPr/>
          <p:nvPr/>
        </p:nvGrpSpPr>
        <p:grpSpPr>
          <a:xfrm>
            <a:off x="2429987" y="6133440"/>
            <a:ext cx="2853484" cy="555264"/>
            <a:chOff x="1000745" y="2443309"/>
            <a:chExt cx="4367153" cy="849815"/>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0" name="TextBox 9"/>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1" name="Rectangle 10"/>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2" name="Right Triangle 11"/>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3" name="TextBox 12"/>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1" name="TextBox 20"/>
          <p:cNvSpPr txBox="1"/>
          <p:nvPr/>
        </p:nvSpPr>
        <p:spPr>
          <a:xfrm>
            <a:off x="239546" y="211333"/>
            <a:ext cx="10064986" cy="6647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dirty="0"/>
              <a:t>Infra as a Service – Migration Tools</a:t>
            </a:r>
          </a:p>
        </p:txBody>
      </p:sp>
      <p:pic>
        <p:nvPicPr>
          <p:cNvPr id="2050" name="832524EC-72C1-4156-AE60-8A3E9F659820" descr="832524EC-72C1-4156-AE60-8A3E9F659820"/>
          <p:cNvPicPr>
            <a:picLocks noChangeAspect="1" noChangeArrowheads="1"/>
          </p:cNvPicPr>
          <p:nvPr/>
        </p:nvPicPr>
        <p:blipFill rotWithShape="1">
          <a:blip r:embed="rId5">
            <a:extLst>
              <a:ext uri="{28A0092B-C50C-407E-A947-70E740481C1C}">
                <a14:useLocalDpi xmlns:a14="http://schemas.microsoft.com/office/drawing/2010/main" val="0"/>
              </a:ext>
            </a:extLst>
          </a:blip>
          <a:srcRect t="1" b="59418"/>
          <a:stretch/>
        </p:blipFill>
        <p:spPr bwMode="auto">
          <a:xfrm>
            <a:off x="818561" y="-14643496"/>
            <a:ext cx="8947413" cy="899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832524EC-72C1-4156-AE60-8A3E9F659820" descr="832524EC-72C1-4156-AE60-8A3E9F659820"/>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7508" t="60291" r="5324" b="23343"/>
          <a:stretch/>
        </p:blipFill>
        <p:spPr bwMode="auto">
          <a:xfrm>
            <a:off x="1123010" y="1282262"/>
            <a:ext cx="7439476" cy="3572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4" name="Rectangle 13"/>
          <p:cNvSpPr/>
          <p:nvPr/>
        </p:nvSpPr>
        <p:spPr>
          <a:xfrm>
            <a:off x="239546" y="1282262"/>
            <a:ext cx="784550" cy="43407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Segoe UI Light" panose="020B0502040204020203" pitchFamily="34" charset="0"/>
                <a:cs typeface="Segoe UI Light" panose="020B0502040204020203" pitchFamily="34" charset="0"/>
              </a:rPr>
              <a:t>I</a:t>
            </a:r>
          </a:p>
          <a:p>
            <a:pPr algn="ctr"/>
            <a:r>
              <a:rPr lang="en-US" sz="3200" b="1" dirty="0">
                <a:solidFill>
                  <a:schemeClr val="bg1"/>
                </a:solidFill>
                <a:latin typeface="Segoe UI Light" panose="020B0502040204020203" pitchFamily="34" charset="0"/>
                <a:cs typeface="Segoe UI Light" panose="020B0502040204020203" pitchFamily="34" charset="0"/>
              </a:rPr>
              <a:t>a</a:t>
            </a:r>
          </a:p>
          <a:p>
            <a:pPr algn="ctr"/>
            <a:r>
              <a:rPr lang="en-US" sz="3200" b="1" dirty="0">
                <a:solidFill>
                  <a:schemeClr val="bg1"/>
                </a:solidFill>
                <a:latin typeface="Segoe UI Light" panose="020B0502040204020203" pitchFamily="34" charset="0"/>
                <a:cs typeface="Segoe UI Light" panose="020B0502040204020203" pitchFamily="34" charset="0"/>
              </a:rPr>
              <a:t>a</a:t>
            </a:r>
          </a:p>
          <a:p>
            <a:pPr algn="ctr"/>
            <a:r>
              <a:rPr lang="en-US" sz="3200" b="1" dirty="0">
                <a:solidFill>
                  <a:schemeClr val="bg1"/>
                </a:solidFill>
                <a:latin typeface="Segoe UI Light" panose="020B0502040204020203" pitchFamily="34" charset="0"/>
                <a:cs typeface="Segoe UI Light" panose="020B0502040204020203" pitchFamily="34" charset="0"/>
              </a:rPr>
              <a:t>S</a:t>
            </a:r>
          </a:p>
        </p:txBody>
      </p:sp>
      <p:sp>
        <p:nvSpPr>
          <p:cNvPr id="15" name="TextBox 14"/>
          <p:cNvSpPr txBox="1"/>
          <p:nvPr/>
        </p:nvSpPr>
        <p:spPr>
          <a:xfrm>
            <a:off x="8661400" y="1256933"/>
            <a:ext cx="3167824" cy="4366102"/>
          </a:xfrm>
          <a:prstGeom prst="rect">
            <a:avLst/>
          </a:prstGeom>
          <a:noFill/>
          <a:ln>
            <a:solidFill>
              <a:schemeClr val="tx2">
                <a:lumMod val="20000"/>
                <a:lumOff val="80000"/>
              </a:schemeClr>
            </a:solidFill>
          </a:ln>
        </p:spPr>
        <p:txBody>
          <a:bodyPr wrap="square" lIns="182880" tIns="182880" rIns="182880" bIns="182880" rtlCol="0">
            <a:noAutofit/>
          </a:bodyPr>
          <a:lstStyle/>
          <a:p>
            <a:r>
              <a:rPr lang="en-US" b="1" u="sng" dirty="0">
                <a:latin typeface="Segoe UI Light" panose="020B0502040204020203" pitchFamily="34" charset="0"/>
                <a:cs typeface="Segoe UI Light" panose="020B0502040204020203" pitchFamily="34" charset="0"/>
              </a:rPr>
              <a:t>Services:</a:t>
            </a:r>
          </a:p>
          <a:p>
            <a:pPr algn="r"/>
            <a:endParaRPr lang="en-US" dirty="0">
              <a:latin typeface="Segoe UI Light" panose="020B0502040204020203" pitchFamily="34" charset="0"/>
              <a:cs typeface="Segoe UI Light" panose="020B0502040204020203" pitchFamily="34" charset="0"/>
            </a:endParaRPr>
          </a:p>
          <a:p>
            <a:pPr marL="342900" indent="-342900">
              <a:spcBef>
                <a:spcPts val="1200"/>
              </a:spcBef>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Infrastructure migration from Cloud to Cloud</a:t>
            </a:r>
          </a:p>
          <a:p>
            <a:pPr marL="342900" indent="-342900">
              <a:spcBef>
                <a:spcPts val="1200"/>
              </a:spcBef>
              <a:buFont typeface="Arial" panose="020B0604020202020204" pitchFamily="34" charset="0"/>
              <a:buChar char="•"/>
            </a:pPr>
            <a:r>
              <a:rPr lang="en-US" dirty="0">
                <a:latin typeface="Segoe UI Light" panose="020B0502040204020203" pitchFamily="34" charset="0"/>
                <a:cs typeface="Segoe UI Light" panose="020B0502040204020203" pitchFamily="34" charset="0"/>
              </a:rPr>
              <a:t>Legacy application migration</a:t>
            </a:r>
          </a:p>
          <a:p>
            <a:pPr marL="342900" indent="-342900">
              <a:spcBef>
                <a:spcPts val="1200"/>
              </a:spcBef>
              <a:buFont typeface="Arial" panose="020B0604020202020204" pitchFamily="34" charset="0"/>
              <a:buChar char="•"/>
            </a:pPr>
            <a:r>
              <a:rPr lang="en-US" dirty="0">
                <a:latin typeface="Segoe UI Light" panose="020B0502040204020203" pitchFamily="34" charset="0"/>
                <a:cs typeface="Segoe UI Light" panose="020B0502040204020203" pitchFamily="34" charset="0"/>
              </a:rPr>
              <a:t>Database migration</a:t>
            </a:r>
          </a:p>
        </p:txBody>
      </p:sp>
    </p:spTree>
    <p:extLst>
      <p:ext uri="{BB962C8B-B14F-4D97-AF65-F5344CB8AC3E}">
        <p14:creationId xmlns:p14="http://schemas.microsoft.com/office/powerpoint/2010/main" val="3509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8553450" y="1304925"/>
            <a:ext cx="3275772" cy="666626"/>
          </a:xfrm>
          <a:prstGeom prst="rect">
            <a:avLst/>
          </a:prstGeom>
          <a:solidFill>
            <a:schemeClr val="tx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237301" y="1218523"/>
            <a:ext cx="738664" cy="4529134"/>
          </a:xfrm>
          <a:prstGeom prst="rect">
            <a:avLst/>
          </a:prstGeom>
        </p:spPr>
        <p:txBody>
          <a:bodyPr vert="vert270" wrap="square">
            <a:spAutoFit/>
          </a:bodyPr>
          <a:lstStyle/>
          <a:p>
            <a:r>
              <a:rPr lang="en-US" sz="1200" b="1" u="sng" dirty="0"/>
              <a:t>Reference:</a:t>
            </a:r>
          </a:p>
          <a:p>
            <a:r>
              <a:rPr lang="en-US" sz="1200" dirty="0">
                <a:solidFill>
                  <a:srgbClr val="0070C0"/>
                </a:solidFill>
              </a:rPr>
              <a:t>https://medium.com/flow-ci/top-12-1-local-aws-alternatives-in-china-alibaba-cloud-and-beyond-20651fc133b0</a:t>
            </a:r>
          </a:p>
        </p:txBody>
      </p:sp>
      <p:sp>
        <p:nvSpPr>
          <p:cNvPr id="6" name="TextBox 5"/>
          <p:cNvSpPr txBox="1"/>
          <p:nvPr/>
        </p:nvSpPr>
        <p:spPr>
          <a:xfrm>
            <a:off x="239546" y="211333"/>
            <a:ext cx="10064986" cy="6647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dirty="0"/>
              <a:t>Top 13 Cloud Providers in China</a:t>
            </a:r>
          </a:p>
        </p:txBody>
      </p:sp>
      <p:pic>
        <p:nvPicPr>
          <p:cNvPr id="8"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10792" y="1306836"/>
            <a:ext cx="4252552" cy="4555093"/>
          </a:xfrm>
          <a:prstGeom prst="rect">
            <a:avLst/>
          </a:prstGeom>
          <a:noFill/>
        </p:spPr>
        <p:txBody>
          <a:bodyPr wrap="square" rtlCol="0">
            <a:spAutoFit/>
          </a:bodyPr>
          <a:lstStyle/>
          <a:p>
            <a:pPr>
              <a:spcBef>
                <a:spcPts val="600"/>
              </a:spcBef>
            </a:pPr>
            <a:r>
              <a:rPr lang="en-US" sz="1600" dirty="0">
                <a:latin typeface="Segoe UI Light" panose="020B0502040204020203" pitchFamily="34" charset="0"/>
                <a:cs typeface="Segoe UI Light" panose="020B0502040204020203" pitchFamily="34" charset="0"/>
              </a:rPr>
              <a:t>1. Alibaba Cloud （</a:t>
            </a:r>
            <a:r>
              <a:rPr lang="ja-JP" altLang="en-US" sz="1600" dirty="0">
                <a:latin typeface="Segoe UI Light" panose="020B0502040204020203" pitchFamily="34" charset="0"/>
                <a:cs typeface="Segoe UI Light" panose="020B0502040204020203" pitchFamily="34" charset="0"/>
              </a:rPr>
              <a:t>阿里云）</a:t>
            </a:r>
            <a:r>
              <a:rPr lang="en-US" altLang="ja-JP" sz="1600" dirty="0">
                <a:latin typeface="Segoe UI Light" panose="020B0502040204020203" pitchFamily="34" charset="0"/>
                <a:cs typeface="Segoe UI Light" panose="020B0502040204020203" pitchFamily="34" charset="0"/>
              </a:rPr>
              <a:t> </a:t>
            </a:r>
          </a:p>
          <a:p>
            <a:pPr>
              <a:spcBef>
                <a:spcPts val="600"/>
              </a:spcBef>
            </a:pPr>
            <a:r>
              <a:rPr lang="en-US" sz="1600" dirty="0">
                <a:latin typeface="Segoe UI Light" panose="020B0502040204020203" pitchFamily="34" charset="0"/>
                <a:cs typeface="Segoe UI Light" panose="020B0502040204020203" pitchFamily="34" charset="0"/>
              </a:rPr>
              <a:t>2. Baidu Cloud (</a:t>
            </a:r>
            <a:r>
              <a:rPr lang="ja-JP" altLang="en-US" sz="1600" dirty="0">
                <a:latin typeface="Segoe UI Light" panose="020B0502040204020203" pitchFamily="34" charset="0"/>
                <a:cs typeface="Segoe UI Light" panose="020B0502040204020203" pitchFamily="34" charset="0"/>
              </a:rPr>
              <a:t>百度云</a:t>
            </a:r>
            <a:r>
              <a:rPr lang="en-US" altLang="ja-JP" sz="1600" dirty="0">
                <a:latin typeface="Segoe UI Light" panose="020B0502040204020203" pitchFamily="34" charset="0"/>
                <a:cs typeface="Segoe UI Light" panose="020B0502040204020203" pitchFamily="34" charset="0"/>
              </a:rPr>
              <a:t>)</a:t>
            </a:r>
          </a:p>
          <a:p>
            <a:pPr>
              <a:spcBef>
                <a:spcPts val="600"/>
              </a:spcBef>
            </a:pPr>
            <a:r>
              <a:rPr lang="en-US" sz="1600" dirty="0">
                <a:latin typeface="Segoe UI Light" panose="020B0502040204020203" pitchFamily="34" charset="0"/>
                <a:cs typeface="Segoe UI Light" panose="020B0502040204020203" pitchFamily="34" charset="0"/>
              </a:rPr>
              <a:t>3. Meituan Open Services (</a:t>
            </a:r>
            <a:r>
              <a:rPr lang="ja-JP" altLang="en-US" sz="1600" dirty="0">
                <a:latin typeface="Segoe UI Light" panose="020B0502040204020203" pitchFamily="34" charset="0"/>
                <a:cs typeface="Segoe UI Light" panose="020B0502040204020203" pitchFamily="34" charset="0"/>
              </a:rPr>
              <a:t>美团云）</a:t>
            </a:r>
            <a:endParaRPr lang="en-US" altLang="ja-JP" sz="1600" dirty="0">
              <a:latin typeface="Segoe UI Light" panose="020B0502040204020203" pitchFamily="34" charset="0"/>
              <a:cs typeface="Segoe UI Light" panose="020B0502040204020203" pitchFamily="34" charset="0"/>
            </a:endParaRPr>
          </a:p>
          <a:p>
            <a:pPr>
              <a:spcBef>
                <a:spcPts val="600"/>
              </a:spcBef>
            </a:pPr>
            <a:r>
              <a:rPr lang="en-US" sz="1600" dirty="0">
                <a:latin typeface="Segoe UI Light" panose="020B0502040204020203" pitchFamily="34" charset="0"/>
                <a:cs typeface="Segoe UI Light" panose="020B0502040204020203" pitchFamily="34" charset="0"/>
              </a:rPr>
              <a:t>4. Tencent Cloud (</a:t>
            </a:r>
            <a:r>
              <a:rPr lang="ja-JP" altLang="en-US" sz="1600" dirty="0">
                <a:latin typeface="Segoe UI Light" panose="020B0502040204020203" pitchFamily="34" charset="0"/>
                <a:cs typeface="Segoe UI Light" panose="020B0502040204020203" pitchFamily="34" charset="0"/>
              </a:rPr>
              <a:t>腾讯云）</a:t>
            </a:r>
            <a:r>
              <a:rPr lang="en-US" altLang="ja-JP" sz="1600" dirty="0">
                <a:latin typeface="Segoe UI Light" panose="020B0502040204020203" pitchFamily="34" charset="0"/>
                <a:cs typeface="Segoe UI Light" panose="020B0502040204020203" pitchFamily="34" charset="0"/>
              </a:rPr>
              <a:t>- </a:t>
            </a:r>
            <a:r>
              <a:rPr lang="en-US" altLang="ja-JP" b="1" dirty="0">
                <a:latin typeface="Segoe UI Light" panose="020B0502040204020203" pitchFamily="34" charset="0"/>
                <a:cs typeface="Segoe UI Light" panose="020B0502040204020203" pitchFamily="34" charset="0"/>
              </a:rPr>
              <a:t>500</a:t>
            </a:r>
            <a:r>
              <a:rPr lang="en-US" altLang="ja-JP" sz="1200" b="1" dirty="0">
                <a:latin typeface="Segoe UI Light" panose="020B0502040204020203" pitchFamily="34" charset="0"/>
                <a:cs typeface="Segoe UI Light" panose="020B0502040204020203" pitchFamily="34" charset="0"/>
              </a:rPr>
              <a:t>+ locations </a:t>
            </a:r>
            <a:endParaRPr lang="ja-JP" altLang="en-US" sz="1200" dirty="0">
              <a:latin typeface="Segoe UI Light" panose="020B0502040204020203" pitchFamily="34" charset="0"/>
              <a:cs typeface="Segoe UI Light" panose="020B0502040204020203" pitchFamily="34" charset="0"/>
            </a:endParaRPr>
          </a:p>
          <a:p>
            <a:pPr>
              <a:spcBef>
                <a:spcPts val="600"/>
              </a:spcBef>
            </a:pPr>
            <a:r>
              <a:rPr lang="en-US" sz="1600" dirty="0">
                <a:latin typeface="Segoe UI Light" panose="020B0502040204020203" pitchFamily="34" charset="0"/>
                <a:cs typeface="Segoe UI Light" panose="020B0502040204020203" pitchFamily="34" charset="0"/>
              </a:rPr>
              <a:t>5. Ucloud - </a:t>
            </a:r>
            <a:r>
              <a:rPr lang="en-US" sz="2000" b="1" dirty="0">
                <a:latin typeface="Segoe UI Light" panose="020B0502040204020203" pitchFamily="34" charset="0"/>
                <a:cs typeface="Segoe UI Light" panose="020B0502040204020203" pitchFamily="34" charset="0"/>
              </a:rPr>
              <a:t>10</a:t>
            </a:r>
            <a:r>
              <a:rPr lang="en-US" sz="1600" dirty="0">
                <a:latin typeface="Segoe UI Light" panose="020B0502040204020203" pitchFamily="34" charset="0"/>
                <a:cs typeface="Segoe UI Light" panose="020B0502040204020203" pitchFamily="34" charset="0"/>
              </a:rPr>
              <a:t> datacenters worldwide and </a:t>
            </a:r>
            <a:r>
              <a:rPr lang="en-US" sz="2000" b="1" dirty="0">
                <a:latin typeface="Segoe UI Light" panose="020B0502040204020203" pitchFamily="34" charset="0"/>
                <a:cs typeface="Segoe UI Light" panose="020B0502040204020203" pitchFamily="34" charset="0"/>
              </a:rPr>
              <a:t>11</a:t>
            </a:r>
            <a:r>
              <a:rPr lang="en-US" sz="1600" dirty="0">
                <a:latin typeface="Segoe UI Light" panose="020B0502040204020203" pitchFamily="34" charset="0"/>
                <a:cs typeface="Segoe UI Light" panose="020B0502040204020203" pitchFamily="34" charset="0"/>
              </a:rPr>
              <a:t> domestically – </a:t>
            </a:r>
            <a:r>
              <a:rPr lang="en-US" b="1" dirty="0">
                <a:latin typeface="Segoe UI Light" panose="020B0502040204020203" pitchFamily="34" charset="0"/>
                <a:cs typeface="Segoe UI Light" panose="020B0502040204020203" pitchFamily="34" charset="0"/>
              </a:rPr>
              <a:t>20,000</a:t>
            </a:r>
            <a:r>
              <a:rPr lang="en-US" sz="1600" dirty="0">
                <a:latin typeface="Segoe UI Light" panose="020B0502040204020203" pitchFamily="34" charset="0"/>
                <a:cs typeface="Segoe UI Light" panose="020B0502040204020203" pitchFamily="34" charset="0"/>
              </a:rPr>
              <a:t>+ enterprise users</a:t>
            </a:r>
          </a:p>
          <a:p>
            <a:pPr>
              <a:spcBef>
                <a:spcPts val="600"/>
              </a:spcBef>
            </a:pPr>
            <a:r>
              <a:rPr lang="en-US" sz="1600" dirty="0">
                <a:latin typeface="Segoe UI Light" panose="020B0502040204020203" pitchFamily="34" charset="0"/>
                <a:cs typeface="Segoe UI Light" panose="020B0502040204020203" pitchFamily="34" charset="0"/>
              </a:rPr>
              <a:t>6. QingCloud (</a:t>
            </a:r>
            <a:r>
              <a:rPr lang="ja-JP" altLang="en-US" sz="1600" dirty="0">
                <a:latin typeface="Segoe UI Light" panose="020B0502040204020203" pitchFamily="34" charset="0"/>
                <a:cs typeface="Segoe UI Light" panose="020B0502040204020203" pitchFamily="34" charset="0"/>
              </a:rPr>
              <a:t>青云）</a:t>
            </a:r>
          </a:p>
          <a:p>
            <a:pPr>
              <a:spcBef>
                <a:spcPts val="600"/>
              </a:spcBef>
            </a:pPr>
            <a:r>
              <a:rPr lang="en-US" sz="1600" dirty="0">
                <a:latin typeface="Segoe UI Light" panose="020B0502040204020203" pitchFamily="34" charset="0"/>
                <a:cs typeface="Segoe UI Light" panose="020B0502040204020203" pitchFamily="34" charset="0"/>
              </a:rPr>
              <a:t>7. Huawei Enterprise Cloud （</a:t>
            </a:r>
            <a:r>
              <a:rPr lang="ja-JP" altLang="en-US" sz="1600" dirty="0">
                <a:latin typeface="Segoe UI Light" panose="020B0502040204020203" pitchFamily="34" charset="0"/>
                <a:cs typeface="Segoe UI Light" panose="020B0502040204020203" pitchFamily="34" charset="0"/>
              </a:rPr>
              <a:t>华为企业云）</a:t>
            </a:r>
          </a:p>
          <a:p>
            <a:pPr>
              <a:spcBef>
                <a:spcPts val="600"/>
              </a:spcBef>
            </a:pPr>
            <a:r>
              <a:rPr lang="en-US" sz="1600" dirty="0">
                <a:latin typeface="Segoe UI Light" panose="020B0502040204020203" pitchFamily="34" charset="0"/>
                <a:cs typeface="Segoe UI Light" panose="020B0502040204020203" pitchFamily="34" charset="0"/>
              </a:rPr>
              <a:t>8. NetEase Cloud (</a:t>
            </a:r>
            <a:r>
              <a:rPr lang="ja-JP" altLang="en-US" sz="1600" dirty="0">
                <a:latin typeface="Segoe UI Light" panose="020B0502040204020203" pitchFamily="34" charset="0"/>
                <a:cs typeface="Segoe UI Light" panose="020B0502040204020203" pitchFamily="34" charset="0"/>
              </a:rPr>
              <a:t>网易蜂巢）</a:t>
            </a:r>
          </a:p>
          <a:p>
            <a:pPr>
              <a:spcBef>
                <a:spcPts val="600"/>
              </a:spcBef>
            </a:pPr>
            <a:r>
              <a:rPr lang="en-US" sz="1600" dirty="0">
                <a:latin typeface="Segoe UI Light" panose="020B0502040204020203" pitchFamily="34" charset="0"/>
                <a:cs typeface="Segoe UI Light" panose="020B0502040204020203" pitchFamily="34" charset="0"/>
              </a:rPr>
              <a:t>9. Western Digital (</a:t>
            </a:r>
            <a:r>
              <a:rPr lang="ja-JP" altLang="en-US" sz="1600" dirty="0">
                <a:latin typeface="Segoe UI Light" panose="020B0502040204020203" pitchFamily="34" charset="0"/>
                <a:cs typeface="Segoe UI Light" panose="020B0502040204020203" pitchFamily="34" charset="0"/>
              </a:rPr>
              <a:t>西部数码）</a:t>
            </a:r>
          </a:p>
          <a:p>
            <a:pPr>
              <a:spcBef>
                <a:spcPts val="600"/>
              </a:spcBef>
            </a:pPr>
            <a:r>
              <a:rPr lang="en-US" sz="1600" dirty="0">
                <a:latin typeface="Segoe UI Light" panose="020B0502040204020203" pitchFamily="34" charset="0"/>
                <a:cs typeface="Segoe UI Light" panose="020B0502040204020203" pitchFamily="34" charset="0"/>
              </a:rPr>
              <a:t>10. Elephant Cloud （</a:t>
            </a:r>
            <a:r>
              <a:rPr lang="ja-JP" altLang="en-US" sz="1600" dirty="0">
                <a:latin typeface="Segoe UI Light" panose="020B0502040204020203" pitchFamily="34" charset="0"/>
                <a:cs typeface="Segoe UI Light" panose="020B0502040204020203" pitchFamily="34" charset="0"/>
              </a:rPr>
              <a:t>象云）</a:t>
            </a:r>
          </a:p>
          <a:p>
            <a:pPr>
              <a:spcBef>
                <a:spcPts val="600"/>
              </a:spcBef>
            </a:pPr>
            <a:r>
              <a:rPr lang="en-US" sz="1600" dirty="0">
                <a:latin typeface="Segoe UI Light" panose="020B0502040204020203" pitchFamily="34" charset="0"/>
                <a:cs typeface="Segoe UI Light" panose="020B0502040204020203" pitchFamily="34" charset="0"/>
              </a:rPr>
              <a:t>11. E Cloud (</a:t>
            </a:r>
            <a:r>
              <a:rPr lang="ja-JP" altLang="en-US" sz="1600" dirty="0">
                <a:latin typeface="Segoe UI Light" panose="020B0502040204020203" pitchFamily="34" charset="0"/>
                <a:cs typeface="Segoe UI Light" panose="020B0502040204020203" pitchFamily="34" charset="0"/>
              </a:rPr>
              <a:t>天翼云）</a:t>
            </a:r>
          </a:p>
          <a:p>
            <a:pPr>
              <a:spcBef>
                <a:spcPts val="600"/>
              </a:spcBef>
            </a:pPr>
            <a:r>
              <a:rPr lang="en-US" sz="1600" dirty="0">
                <a:latin typeface="Segoe UI Light" panose="020B0502040204020203" pitchFamily="34" charset="0"/>
                <a:cs typeface="Segoe UI Light" panose="020B0502040204020203" pitchFamily="34" charset="0"/>
              </a:rPr>
              <a:t>12. Grand Cloud (</a:t>
            </a:r>
            <a:r>
              <a:rPr lang="ja-JP" altLang="en-US" sz="1600" dirty="0">
                <a:latin typeface="Segoe UI Light" panose="020B0502040204020203" pitchFamily="34" charset="0"/>
                <a:cs typeface="Segoe UI Light" panose="020B0502040204020203" pitchFamily="34" charset="0"/>
              </a:rPr>
              <a:t>盛大云）</a:t>
            </a:r>
          </a:p>
          <a:p>
            <a:pPr>
              <a:spcBef>
                <a:spcPts val="600"/>
              </a:spcBef>
            </a:pPr>
            <a:r>
              <a:rPr lang="en-US" sz="1600" dirty="0">
                <a:latin typeface="Segoe UI Light" panose="020B0502040204020203" pitchFamily="34" charset="0"/>
                <a:cs typeface="Segoe UI Light" panose="020B0502040204020203" pitchFamily="34" charset="0"/>
              </a:rPr>
              <a:t>13. KS Cloud ( </a:t>
            </a:r>
            <a:r>
              <a:rPr lang="ja-JP" altLang="en-US" sz="1600" dirty="0">
                <a:latin typeface="Segoe UI Light" panose="020B0502040204020203" pitchFamily="34" charset="0"/>
                <a:cs typeface="Segoe UI Light" panose="020B0502040204020203" pitchFamily="34" charset="0"/>
              </a:rPr>
              <a:t>金山云）</a:t>
            </a:r>
            <a:endParaRPr lang="en-US" sz="16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rotWithShape="1">
          <a:blip r:embed="rId4"/>
          <a:srcRect t="12538" b="18400"/>
          <a:stretch/>
        </p:blipFill>
        <p:spPr>
          <a:xfrm>
            <a:off x="8903818" y="1356752"/>
            <a:ext cx="2575035" cy="558418"/>
          </a:xfrm>
          <a:prstGeom prst="rect">
            <a:avLst/>
          </a:prstGeom>
        </p:spPr>
      </p:pic>
      <p:grpSp>
        <p:nvGrpSpPr>
          <p:cNvPr id="20" name="Group 19"/>
          <p:cNvGrpSpPr/>
          <p:nvPr/>
        </p:nvGrpSpPr>
        <p:grpSpPr>
          <a:xfrm>
            <a:off x="8553450" y="2054633"/>
            <a:ext cx="3275774" cy="3934216"/>
            <a:chOff x="6109965" y="1979190"/>
            <a:chExt cx="3275774" cy="3934216"/>
          </a:xfrm>
        </p:grpSpPr>
        <p:sp>
          <p:nvSpPr>
            <p:cNvPr id="21" name="Rectangle 20"/>
            <p:cNvSpPr/>
            <p:nvPr/>
          </p:nvSpPr>
          <p:spPr>
            <a:xfrm>
              <a:off x="6109965" y="1979190"/>
              <a:ext cx="3275774" cy="39342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6311791" y="2051870"/>
              <a:ext cx="1240220" cy="523220"/>
            </a:xfrm>
            <a:prstGeom prst="rect">
              <a:avLst/>
            </a:prstGeom>
            <a:noFill/>
          </p:spPr>
          <p:txBody>
            <a:bodyPr wrap="square" rtlCol="0">
              <a:spAutoFit/>
            </a:bodyPr>
            <a:lstStyle/>
            <a:p>
              <a:r>
                <a:rPr lang="en-US" sz="2800" u="sng" dirty="0">
                  <a:solidFill>
                    <a:srgbClr val="00B0F0"/>
                  </a:solidFill>
                  <a:latin typeface="Segoe UI Light" panose="020B0502040204020203" pitchFamily="34" charset="0"/>
                  <a:cs typeface="Segoe UI Light" panose="020B0502040204020203" pitchFamily="34" charset="0"/>
                </a:rPr>
                <a:t>No</a:t>
              </a:r>
              <a:r>
                <a:rPr lang="en-US" sz="2800" dirty="0">
                  <a:solidFill>
                    <a:srgbClr val="00B0F0"/>
                  </a:solidFill>
                  <a:latin typeface="Segoe UI Light" panose="020B0502040204020203" pitchFamily="34" charset="0"/>
                  <a:cs typeface="Segoe UI Light" panose="020B0502040204020203" pitchFamily="34" charset="0"/>
                </a:rPr>
                <a:t>. 1</a:t>
              </a:r>
            </a:p>
          </p:txBody>
        </p:sp>
        <p:sp>
          <p:nvSpPr>
            <p:cNvPr id="23" name="TextBox 22"/>
            <p:cNvSpPr txBox="1"/>
            <p:nvPr/>
          </p:nvSpPr>
          <p:spPr>
            <a:xfrm>
              <a:off x="7452990" y="2097373"/>
              <a:ext cx="1806469" cy="523220"/>
            </a:xfrm>
            <a:prstGeom prst="rect">
              <a:avLst/>
            </a:prstGeom>
            <a:noFill/>
          </p:spPr>
          <p:txBody>
            <a:bodyPr wrap="square" rtlCol="0">
              <a:spAutoFit/>
            </a:bodyPr>
            <a:lstStyle/>
            <a:p>
              <a:r>
                <a:rPr lang="en-US" sz="1400" dirty="0">
                  <a:solidFill>
                    <a:schemeClr val="bg1"/>
                  </a:solidFill>
                </a:rPr>
                <a:t>Public cloud vendor in China (IDE 2014)</a:t>
              </a:r>
            </a:p>
          </p:txBody>
        </p:sp>
        <p:sp>
          <p:nvSpPr>
            <p:cNvPr id="24" name="TextBox 23"/>
            <p:cNvSpPr txBox="1"/>
            <p:nvPr/>
          </p:nvSpPr>
          <p:spPr>
            <a:xfrm>
              <a:off x="6311791" y="2596238"/>
              <a:ext cx="677649" cy="523220"/>
            </a:xfrm>
            <a:prstGeom prst="rect">
              <a:avLst/>
            </a:prstGeom>
            <a:noFill/>
          </p:spPr>
          <p:txBody>
            <a:bodyPr wrap="square" rtlCol="0">
              <a:spAutoFit/>
            </a:bodyPr>
            <a:lstStyle/>
            <a:p>
              <a:r>
                <a:rPr lang="en-US" sz="2800" dirty="0">
                  <a:solidFill>
                    <a:srgbClr val="00B0F0"/>
                  </a:solidFill>
                  <a:latin typeface="Segoe UI Light" panose="020B0502040204020203" pitchFamily="34" charset="0"/>
                  <a:cs typeface="Segoe UI Light" panose="020B0502040204020203" pitchFamily="34" charset="0"/>
                </a:rPr>
                <a:t>14</a:t>
              </a:r>
            </a:p>
          </p:txBody>
        </p:sp>
        <p:sp>
          <p:nvSpPr>
            <p:cNvPr id="25" name="TextBox 24"/>
            <p:cNvSpPr txBox="1"/>
            <p:nvPr/>
          </p:nvSpPr>
          <p:spPr>
            <a:xfrm>
              <a:off x="7452990" y="2721060"/>
              <a:ext cx="1704166" cy="523220"/>
            </a:xfrm>
            <a:prstGeom prst="rect">
              <a:avLst/>
            </a:prstGeom>
            <a:noFill/>
          </p:spPr>
          <p:txBody>
            <a:bodyPr wrap="square" rtlCol="0">
              <a:spAutoFit/>
            </a:bodyPr>
            <a:lstStyle/>
            <a:p>
              <a:r>
                <a:rPr lang="en-US" sz="1400" dirty="0">
                  <a:solidFill>
                    <a:schemeClr val="bg1"/>
                  </a:solidFill>
                </a:rPr>
                <a:t>International data centers</a:t>
              </a:r>
            </a:p>
          </p:txBody>
        </p:sp>
        <p:sp>
          <p:nvSpPr>
            <p:cNvPr id="26" name="TextBox 25"/>
            <p:cNvSpPr txBox="1"/>
            <p:nvPr/>
          </p:nvSpPr>
          <p:spPr>
            <a:xfrm>
              <a:off x="6311791" y="3240532"/>
              <a:ext cx="1240220" cy="523220"/>
            </a:xfrm>
            <a:prstGeom prst="rect">
              <a:avLst/>
            </a:prstGeom>
            <a:noFill/>
          </p:spPr>
          <p:txBody>
            <a:bodyPr wrap="square" rtlCol="0">
              <a:spAutoFit/>
            </a:bodyPr>
            <a:lstStyle/>
            <a:p>
              <a:r>
                <a:rPr lang="en-US" sz="2800" u="sng" dirty="0">
                  <a:solidFill>
                    <a:srgbClr val="00B0F0"/>
                  </a:solidFill>
                  <a:latin typeface="Segoe UI Light" panose="020B0502040204020203" pitchFamily="34" charset="0"/>
                  <a:cs typeface="Segoe UI Light" panose="020B0502040204020203" pitchFamily="34" charset="0"/>
                </a:rPr>
                <a:t>530</a:t>
              </a:r>
              <a:r>
                <a:rPr lang="en-US" sz="2800" dirty="0">
                  <a:solidFill>
                    <a:srgbClr val="00B0F0"/>
                  </a:solidFill>
                  <a:latin typeface="Segoe UI Light" panose="020B0502040204020203" pitchFamily="34" charset="0"/>
                  <a:cs typeface="Segoe UI Light" panose="020B0502040204020203" pitchFamily="34" charset="0"/>
                </a:rPr>
                <a:t>+</a:t>
              </a:r>
            </a:p>
          </p:txBody>
        </p:sp>
        <p:sp>
          <p:nvSpPr>
            <p:cNvPr id="27" name="TextBox 26"/>
            <p:cNvSpPr txBox="1"/>
            <p:nvPr/>
          </p:nvSpPr>
          <p:spPr>
            <a:xfrm>
              <a:off x="7452990" y="3391329"/>
              <a:ext cx="1866219" cy="523220"/>
            </a:xfrm>
            <a:prstGeom prst="rect">
              <a:avLst/>
            </a:prstGeom>
            <a:noFill/>
          </p:spPr>
          <p:txBody>
            <a:bodyPr wrap="square" rtlCol="0">
              <a:spAutoFit/>
            </a:bodyPr>
            <a:lstStyle/>
            <a:p>
              <a:r>
                <a:rPr lang="en-US" sz="1400" dirty="0">
                  <a:solidFill>
                    <a:schemeClr val="bg1"/>
                  </a:solidFill>
                </a:rPr>
                <a:t>CDN nodes around the world</a:t>
              </a:r>
            </a:p>
          </p:txBody>
        </p:sp>
        <p:sp>
          <p:nvSpPr>
            <p:cNvPr id="28" name="TextBox 27"/>
            <p:cNvSpPr txBox="1"/>
            <p:nvPr/>
          </p:nvSpPr>
          <p:spPr>
            <a:xfrm>
              <a:off x="6311791" y="4531111"/>
              <a:ext cx="1240220" cy="523220"/>
            </a:xfrm>
            <a:prstGeom prst="rect">
              <a:avLst/>
            </a:prstGeom>
            <a:noFill/>
          </p:spPr>
          <p:txBody>
            <a:bodyPr wrap="square" rtlCol="0">
              <a:spAutoFit/>
            </a:bodyPr>
            <a:lstStyle/>
            <a:p>
              <a:r>
                <a:rPr lang="en-US" sz="2800" u="sng" dirty="0">
                  <a:solidFill>
                    <a:srgbClr val="00B0F0"/>
                  </a:solidFill>
                  <a:latin typeface="Segoe UI Light" panose="020B0502040204020203" pitchFamily="34" charset="0"/>
                  <a:cs typeface="Segoe UI Light" panose="020B0502040204020203" pitchFamily="34" charset="0"/>
                </a:rPr>
                <a:t>2.6</a:t>
              </a:r>
              <a:r>
                <a:rPr lang="en-US" sz="2800" dirty="0">
                  <a:solidFill>
                    <a:srgbClr val="00B0F0"/>
                  </a:solidFill>
                  <a:latin typeface="Segoe UI Light" panose="020B0502040204020203" pitchFamily="34" charset="0"/>
                  <a:cs typeface="Segoe UI Light" panose="020B0502040204020203" pitchFamily="34" charset="0"/>
                </a:rPr>
                <a:t> M</a:t>
              </a:r>
            </a:p>
          </p:txBody>
        </p:sp>
        <p:sp>
          <p:nvSpPr>
            <p:cNvPr id="29" name="TextBox 28"/>
            <p:cNvSpPr txBox="1"/>
            <p:nvPr/>
          </p:nvSpPr>
          <p:spPr>
            <a:xfrm>
              <a:off x="7452990" y="4661916"/>
              <a:ext cx="1495572" cy="523220"/>
            </a:xfrm>
            <a:prstGeom prst="rect">
              <a:avLst/>
            </a:prstGeom>
            <a:noFill/>
          </p:spPr>
          <p:txBody>
            <a:bodyPr wrap="square" rtlCol="0">
              <a:spAutoFit/>
            </a:bodyPr>
            <a:lstStyle/>
            <a:p>
              <a:r>
                <a:rPr lang="en-US" sz="1400" dirty="0">
                  <a:solidFill>
                    <a:schemeClr val="bg1"/>
                  </a:solidFill>
                </a:rPr>
                <a:t>Customers worldwide</a:t>
              </a:r>
            </a:p>
          </p:txBody>
        </p:sp>
        <p:sp>
          <p:nvSpPr>
            <p:cNvPr id="32" name="TextBox 31"/>
            <p:cNvSpPr txBox="1"/>
            <p:nvPr/>
          </p:nvSpPr>
          <p:spPr>
            <a:xfrm>
              <a:off x="6311791" y="3924810"/>
              <a:ext cx="1240220" cy="523220"/>
            </a:xfrm>
            <a:prstGeom prst="rect">
              <a:avLst/>
            </a:prstGeom>
            <a:noFill/>
          </p:spPr>
          <p:txBody>
            <a:bodyPr wrap="square" rtlCol="0">
              <a:spAutoFit/>
            </a:bodyPr>
            <a:lstStyle/>
            <a:p>
              <a:r>
                <a:rPr lang="en-US" sz="2800" u="sng" dirty="0">
                  <a:solidFill>
                    <a:srgbClr val="00B0F0"/>
                  </a:solidFill>
                  <a:latin typeface="Segoe UI Light" panose="020B0502040204020203" pitchFamily="34" charset="0"/>
                  <a:cs typeface="Segoe UI Light" panose="020B0502040204020203" pitchFamily="34" charset="0"/>
                </a:rPr>
                <a:t>650K</a:t>
              </a:r>
              <a:r>
                <a:rPr lang="en-US" sz="2800" dirty="0">
                  <a:solidFill>
                    <a:srgbClr val="00B0F0"/>
                  </a:solidFill>
                  <a:latin typeface="Segoe UI Light" panose="020B0502040204020203" pitchFamily="34" charset="0"/>
                  <a:cs typeface="Segoe UI Light" panose="020B0502040204020203" pitchFamily="34" charset="0"/>
                </a:rPr>
                <a:t>+</a:t>
              </a:r>
            </a:p>
          </p:txBody>
        </p:sp>
        <p:sp>
          <p:nvSpPr>
            <p:cNvPr id="33" name="TextBox 32"/>
            <p:cNvSpPr txBox="1"/>
            <p:nvPr/>
          </p:nvSpPr>
          <p:spPr>
            <a:xfrm>
              <a:off x="7452990" y="4046958"/>
              <a:ext cx="1581748" cy="307777"/>
            </a:xfrm>
            <a:prstGeom prst="rect">
              <a:avLst/>
            </a:prstGeom>
            <a:noFill/>
          </p:spPr>
          <p:txBody>
            <a:bodyPr wrap="square" rtlCol="0">
              <a:spAutoFit/>
            </a:bodyPr>
            <a:lstStyle/>
            <a:p>
              <a:r>
                <a:rPr lang="en-US" sz="1400" dirty="0">
                  <a:solidFill>
                    <a:schemeClr val="bg1"/>
                  </a:solidFill>
                </a:rPr>
                <a:t>Paying Customers</a:t>
              </a:r>
            </a:p>
          </p:txBody>
        </p:sp>
        <p:sp>
          <p:nvSpPr>
            <p:cNvPr id="34" name="TextBox 33"/>
            <p:cNvSpPr txBox="1"/>
            <p:nvPr/>
          </p:nvSpPr>
          <p:spPr>
            <a:xfrm>
              <a:off x="6311791" y="5183578"/>
              <a:ext cx="1240220" cy="646331"/>
            </a:xfrm>
            <a:prstGeom prst="rect">
              <a:avLst/>
            </a:prstGeom>
            <a:noFill/>
          </p:spPr>
          <p:txBody>
            <a:bodyPr wrap="square" rtlCol="0">
              <a:spAutoFit/>
            </a:bodyPr>
            <a:lstStyle/>
            <a:p>
              <a:r>
                <a:rPr lang="en-US" sz="3600" u="sng" dirty="0">
                  <a:solidFill>
                    <a:srgbClr val="FFC000"/>
                  </a:solidFill>
                  <a:latin typeface="Segoe UI Light" panose="020B0502040204020203" pitchFamily="34" charset="0"/>
                  <a:cs typeface="Segoe UI Light" panose="020B0502040204020203" pitchFamily="34" charset="0"/>
                </a:rPr>
                <a:t>40%</a:t>
              </a:r>
              <a:endParaRPr lang="en-US" sz="3600" dirty="0">
                <a:solidFill>
                  <a:srgbClr val="FFC000"/>
                </a:solidFill>
                <a:latin typeface="Segoe UI Light" panose="020B0502040204020203" pitchFamily="34" charset="0"/>
                <a:cs typeface="Segoe UI Light" panose="020B0502040204020203" pitchFamily="34" charset="0"/>
              </a:endParaRPr>
            </a:p>
          </p:txBody>
        </p:sp>
        <p:sp>
          <p:nvSpPr>
            <p:cNvPr id="35" name="TextBox 34"/>
            <p:cNvSpPr txBox="1"/>
            <p:nvPr/>
          </p:nvSpPr>
          <p:spPr>
            <a:xfrm>
              <a:off x="7452990" y="5324230"/>
              <a:ext cx="1569173" cy="523220"/>
            </a:xfrm>
            <a:prstGeom prst="rect">
              <a:avLst/>
            </a:prstGeom>
            <a:noFill/>
          </p:spPr>
          <p:txBody>
            <a:bodyPr wrap="square" rtlCol="0">
              <a:spAutoFit/>
            </a:bodyPr>
            <a:lstStyle/>
            <a:p>
              <a:r>
                <a:rPr lang="en-US" sz="1400" dirty="0">
                  <a:solidFill>
                    <a:srgbClr val="FFC000"/>
                  </a:solidFill>
                </a:rPr>
                <a:t>GROWTH TARGETD BY 2018</a:t>
              </a:r>
            </a:p>
          </p:txBody>
        </p:sp>
      </p:grpSp>
      <p:sp>
        <p:nvSpPr>
          <p:cNvPr id="37" name="Rectangular Callout 36"/>
          <p:cNvSpPr/>
          <p:nvPr/>
        </p:nvSpPr>
        <p:spPr>
          <a:xfrm>
            <a:off x="5415146" y="3293392"/>
            <a:ext cx="2489796" cy="1561259"/>
          </a:xfrm>
          <a:prstGeom prst="wedgeRectCallout">
            <a:avLst>
              <a:gd name="adj1" fmla="val 91127"/>
              <a:gd name="adj2" fmla="val 85466"/>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99CC00"/>
                </a:solidFill>
                <a:latin typeface="Segoe UI Light" panose="020B0502040204020203" pitchFamily="34" charset="0"/>
                <a:cs typeface="Segoe UI Light" panose="020B0502040204020203" pitchFamily="34" charset="0"/>
              </a:rPr>
              <a:t>To achieve this they need</a:t>
            </a:r>
          </a:p>
          <a:p>
            <a:endParaRPr lang="en-US" sz="900" dirty="0">
              <a:solidFill>
                <a:srgbClr val="99CC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400" dirty="0">
                <a:solidFill>
                  <a:srgbClr val="99CC00"/>
                </a:solidFill>
                <a:latin typeface="Segoe UI Light" panose="020B0502040204020203" pitchFamily="34" charset="0"/>
                <a:cs typeface="Segoe UI Light" panose="020B0502040204020203" pitchFamily="34" charset="0"/>
              </a:rPr>
              <a:t> 4.0 Million Total Customers</a:t>
            </a:r>
          </a:p>
          <a:p>
            <a:pPr marL="285750" indent="-285750">
              <a:buFont typeface="Arial" panose="020B0604020202020204" pitchFamily="34" charset="0"/>
              <a:buChar char="•"/>
            </a:pPr>
            <a:r>
              <a:rPr lang="en-US" sz="1400" dirty="0">
                <a:solidFill>
                  <a:srgbClr val="99CC00"/>
                </a:solidFill>
                <a:latin typeface="Segoe UI Light" panose="020B0502040204020203" pitchFamily="34" charset="0"/>
                <a:cs typeface="Segoe UI Light" panose="020B0502040204020203" pitchFamily="34" charset="0"/>
              </a:rPr>
              <a:t>1.0 Million Paying customer</a:t>
            </a:r>
          </a:p>
        </p:txBody>
      </p:sp>
      <p:sp>
        <p:nvSpPr>
          <p:cNvPr id="30" name="Rectangle 29"/>
          <p:cNvSpPr/>
          <p:nvPr/>
        </p:nvSpPr>
        <p:spPr bwMode="auto">
          <a:xfrm>
            <a:off x="5397501" y="6111405"/>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38" name="Group 37"/>
          <p:cNvGrpSpPr/>
          <p:nvPr/>
        </p:nvGrpSpPr>
        <p:grpSpPr>
          <a:xfrm>
            <a:off x="2429987" y="6133440"/>
            <a:ext cx="2853484" cy="555264"/>
            <a:chOff x="1000745" y="2443309"/>
            <a:chExt cx="4367153" cy="849815"/>
          </a:xfrm>
        </p:grpSpPr>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0" name="TextBox 39"/>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1" name="Rectangle 40"/>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42" name="Right Triangle 41"/>
          <p:cNvSpPr/>
          <p:nvPr/>
        </p:nvSpPr>
        <p:spPr bwMode="auto">
          <a:xfrm rot="16200000">
            <a:off x="4696975" y="6158670"/>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43" name="TextBox 42"/>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cxnSp>
        <p:nvCxnSpPr>
          <p:cNvPr id="4" name="Straight Connector 3"/>
          <p:cNvCxnSpPr/>
          <p:nvPr/>
        </p:nvCxnSpPr>
        <p:spPr>
          <a:xfrm>
            <a:off x="975965" y="1218523"/>
            <a:ext cx="0" cy="4643406"/>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587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9393" y="1282262"/>
            <a:ext cx="9583048" cy="4340772"/>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Cloud Foundry</a:t>
            </a:r>
          </a:p>
        </p:txBody>
      </p:sp>
      <p:pic>
        <p:nvPicPr>
          <p:cNvPr id="5"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39546" y="211333"/>
            <a:ext cx="10064986" cy="6647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dirty="0"/>
              <a:t>PaaS – Cloud Foundry</a:t>
            </a:r>
          </a:p>
        </p:txBody>
      </p:sp>
      <p:pic>
        <p:nvPicPr>
          <p:cNvPr id="2050" name="832524EC-72C1-4156-AE60-8A3E9F659820" descr="832524EC-72C1-4156-AE60-8A3E9F659820"/>
          <p:cNvPicPr>
            <a:picLocks noChangeAspect="1" noChangeArrowheads="1"/>
          </p:cNvPicPr>
          <p:nvPr/>
        </p:nvPicPr>
        <p:blipFill rotWithShape="1">
          <a:blip r:embed="rId3">
            <a:extLst>
              <a:ext uri="{28A0092B-C50C-407E-A947-70E740481C1C}">
                <a14:useLocalDpi xmlns:a14="http://schemas.microsoft.com/office/drawing/2010/main" val="0"/>
              </a:ext>
            </a:extLst>
          </a:blip>
          <a:srcRect l="7228" t="29890" r="1900" b="41795"/>
          <a:stretch/>
        </p:blipFill>
        <p:spPr bwMode="auto">
          <a:xfrm>
            <a:off x="2896048" y="1480788"/>
            <a:ext cx="7716112" cy="3809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239546" y="1282262"/>
            <a:ext cx="784550" cy="4340772"/>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Segoe UI Light" panose="020B0502040204020203" pitchFamily="34" charset="0"/>
                <a:cs typeface="Segoe UI Light" panose="020B0502040204020203" pitchFamily="34" charset="0"/>
              </a:rPr>
              <a:t>P</a:t>
            </a:r>
          </a:p>
          <a:p>
            <a:pPr algn="ctr"/>
            <a:r>
              <a:rPr lang="en-US" sz="3200" b="1" dirty="0">
                <a:solidFill>
                  <a:schemeClr val="tx1"/>
                </a:solidFill>
                <a:latin typeface="Segoe UI Light" panose="020B0502040204020203" pitchFamily="34" charset="0"/>
                <a:cs typeface="Segoe UI Light" panose="020B0502040204020203" pitchFamily="34" charset="0"/>
              </a:rPr>
              <a:t>a</a:t>
            </a:r>
          </a:p>
          <a:p>
            <a:pPr algn="ctr"/>
            <a:r>
              <a:rPr lang="en-US" sz="3200" b="1" dirty="0">
                <a:solidFill>
                  <a:schemeClr val="tx1"/>
                </a:solidFill>
                <a:latin typeface="Segoe UI Light" panose="020B0502040204020203" pitchFamily="34" charset="0"/>
                <a:cs typeface="Segoe UI Light" panose="020B0502040204020203" pitchFamily="34" charset="0"/>
              </a:rPr>
              <a:t>a</a:t>
            </a:r>
          </a:p>
          <a:p>
            <a:pPr algn="ctr"/>
            <a:r>
              <a:rPr lang="en-US" sz="3200" b="1" dirty="0">
                <a:solidFill>
                  <a:schemeClr val="tx1"/>
                </a:solidFill>
                <a:latin typeface="Segoe UI Light" panose="020B0502040204020203" pitchFamily="34" charset="0"/>
                <a:cs typeface="Segoe UI Light" panose="020B0502040204020203" pitchFamily="34" charset="0"/>
              </a:rPr>
              <a:t>S</a:t>
            </a:r>
          </a:p>
        </p:txBody>
      </p:sp>
      <p:sp>
        <p:nvSpPr>
          <p:cNvPr id="16" name="Rectangle 15"/>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8" name="Group 17"/>
          <p:cNvGrpSpPr/>
          <p:nvPr/>
        </p:nvGrpSpPr>
        <p:grpSpPr>
          <a:xfrm>
            <a:off x="2429987" y="6133440"/>
            <a:ext cx="2853484" cy="555264"/>
            <a:chOff x="1000745" y="2443309"/>
            <a:chExt cx="4367153" cy="849815"/>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20" name="TextBox 19"/>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22" name="Rectangle 21"/>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3" name="Right Triangle 22"/>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4" name="TextBox 23"/>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Tree>
    <p:extLst>
      <p:ext uri="{BB962C8B-B14F-4D97-AF65-F5344CB8AC3E}">
        <p14:creationId xmlns:p14="http://schemas.microsoft.com/office/powerpoint/2010/main" val="964773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39546" y="211333"/>
            <a:ext cx="10064986" cy="6647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dirty="0"/>
              <a:t>PaaS – Red Hat OpenShift</a:t>
            </a:r>
          </a:p>
        </p:txBody>
      </p:sp>
      <p:sp>
        <p:nvSpPr>
          <p:cNvPr id="2" name="Rectangle 1"/>
          <p:cNvSpPr/>
          <p:nvPr/>
        </p:nvSpPr>
        <p:spPr>
          <a:xfrm>
            <a:off x="239546" y="1282262"/>
            <a:ext cx="784550" cy="5108028"/>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Segoe UI Light" panose="020B0502040204020203" pitchFamily="34" charset="0"/>
                <a:cs typeface="Segoe UI Light" panose="020B0502040204020203" pitchFamily="34" charset="0"/>
              </a:rPr>
              <a:t>P</a:t>
            </a:r>
          </a:p>
          <a:p>
            <a:pPr algn="ctr"/>
            <a:r>
              <a:rPr lang="en-US" sz="3200" b="1" dirty="0">
                <a:solidFill>
                  <a:schemeClr val="tx1"/>
                </a:solidFill>
                <a:latin typeface="Segoe UI Light" panose="020B0502040204020203" pitchFamily="34" charset="0"/>
                <a:cs typeface="Segoe UI Light" panose="020B0502040204020203" pitchFamily="34" charset="0"/>
              </a:rPr>
              <a:t>a</a:t>
            </a:r>
          </a:p>
          <a:p>
            <a:pPr algn="ctr"/>
            <a:r>
              <a:rPr lang="en-US" sz="3200" b="1" dirty="0">
                <a:solidFill>
                  <a:schemeClr val="tx1"/>
                </a:solidFill>
                <a:latin typeface="Segoe UI Light" panose="020B0502040204020203" pitchFamily="34" charset="0"/>
                <a:cs typeface="Segoe UI Light" panose="020B0502040204020203" pitchFamily="34" charset="0"/>
              </a:rPr>
              <a:t>a</a:t>
            </a:r>
          </a:p>
          <a:p>
            <a:pPr algn="ctr"/>
            <a:r>
              <a:rPr lang="en-US" sz="3200" b="1" dirty="0">
                <a:solidFill>
                  <a:schemeClr val="tx1"/>
                </a:solidFill>
                <a:latin typeface="Segoe UI Light" panose="020B0502040204020203" pitchFamily="34" charset="0"/>
                <a:cs typeface="Segoe UI Light" panose="020B0502040204020203" pitchFamily="34" charset="0"/>
              </a:rPr>
              <a:t>S</a:t>
            </a:r>
          </a:p>
        </p:txBody>
      </p:sp>
      <p:sp>
        <p:nvSpPr>
          <p:cNvPr id="108" name="TextBox 107"/>
          <p:cNvSpPr txBox="1"/>
          <p:nvPr/>
        </p:nvSpPr>
        <p:spPr>
          <a:xfrm>
            <a:off x="1259393" y="1259178"/>
            <a:ext cx="4953001" cy="400110"/>
          </a:xfrm>
          <a:prstGeom prst="rect">
            <a:avLst/>
          </a:prstGeom>
          <a:solidFill>
            <a:schemeClr val="bg1">
              <a:lumMod val="85000"/>
            </a:schemeClr>
          </a:solidFill>
        </p:spPr>
        <p:txBody>
          <a:bodyPr wrap="square" rtlCol="0">
            <a:spAutoFit/>
          </a:bodyPr>
          <a:lstStyle>
            <a:defPPr>
              <a:defRPr lang="en-US"/>
            </a:defPPr>
            <a:lvl1pPr marL="285750" indent="-285750">
              <a:buFont typeface="Arial" panose="020B0604020202020204" pitchFamily="34" charset="0"/>
              <a:buChar char="•"/>
              <a:defRPr sz="2000">
                <a:solidFill>
                  <a:schemeClr val="bg1">
                    <a:lumMod val="95000"/>
                  </a:schemeClr>
                </a:solidFill>
                <a:latin typeface="Segoe UI Light" panose="020B0502040204020203" pitchFamily="34" charset="0"/>
                <a:cs typeface="Segoe UI Light" panose="020B0502040204020203" pitchFamily="34" charset="0"/>
              </a:defRPr>
            </a:lvl1pPr>
          </a:lstStyle>
          <a:p>
            <a:r>
              <a:rPr lang="en-US" dirty="0"/>
              <a:t>Provisioning Cloud Foundry PaaS</a:t>
            </a:r>
          </a:p>
        </p:txBody>
      </p:sp>
      <p:sp>
        <p:nvSpPr>
          <p:cNvPr id="69" name="TextBox 68"/>
          <p:cNvSpPr txBox="1"/>
          <p:nvPr/>
        </p:nvSpPr>
        <p:spPr>
          <a:xfrm>
            <a:off x="6351404" y="1259178"/>
            <a:ext cx="5477819" cy="400110"/>
          </a:xfrm>
          <a:prstGeom prst="rect">
            <a:avLst/>
          </a:prstGeom>
          <a:solidFill>
            <a:srgbClr val="C00000"/>
          </a:solid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Provisioning Red Hat OpenShift PaaS</a:t>
            </a:r>
          </a:p>
        </p:txBody>
      </p:sp>
      <p:sp>
        <p:nvSpPr>
          <p:cNvPr id="44" name="Rectangle 43"/>
          <p:cNvSpPr/>
          <p:nvPr/>
        </p:nvSpPr>
        <p:spPr>
          <a:xfrm>
            <a:off x="1297553" y="2198591"/>
            <a:ext cx="1217107"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Bastion Host</a:t>
            </a:r>
          </a:p>
        </p:txBody>
      </p:sp>
      <p:sp>
        <p:nvSpPr>
          <p:cNvPr id="173" name="Rectangle 172"/>
          <p:cNvSpPr/>
          <p:nvPr/>
        </p:nvSpPr>
        <p:spPr>
          <a:xfrm>
            <a:off x="2900804" y="2177583"/>
            <a:ext cx="1217107"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Ext. SLB</a:t>
            </a:r>
          </a:p>
        </p:txBody>
      </p:sp>
      <p:grpSp>
        <p:nvGrpSpPr>
          <p:cNvPr id="207" name="Group 206"/>
          <p:cNvGrpSpPr/>
          <p:nvPr/>
        </p:nvGrpSpPr>
        <p:grpSpPr>
          <a:xfrm>
            <a:off x="1150599" y="1681292"/>
            <a:ext cx="10765692" cy="4708998"/>
            <a:chOff x="1150599" y="1681292"/>
            <a:chExt cx="10765692" cy="4708998"/>
          </a:xfrm>
        </p:grpSpPr>
        <p:grpSp>
          <p:nvGrpSpPr>
            <p:cNvPr id="192" name="Group 191"/>
            <p:cNvGrpSpPr/>
            <p:nvPr/>
          </p:nvGrpSpPr>
          <p:grpSpPr>
            <a:xfrm>
              <a:off x="1150599" y="1681292"/>
              <a:ext cx="10765692" cy="4708998"/>
              <a:chOff x="1264899" y="828202"/>
              <a:chExt cx="10765692" cy="4708998"/>
            </a:xfrm>
          </p:grpSpPr>
          <p:grpSp>
            <p:nvGrpSpPr>
              <p:cNvPr id="7" name="Group 6"/>
              <p:cNvGrpSpPr/>
              <p:nvPr/>
            </p:nvGrpSpPr>
            <p:grpSpPr>
              <a:xfrm>
                <a:off x="1495358" y="3465508"/>
                <a:ext cx="2204358" cy="1318750"/>
                <a:chOff x="1334130" y="3329450"/>
                <a:chExt cx="2204358" cy="1318750"/>
              </a:xfrm>
            </p:grpSpPr>
            <p:sp>
              <p:nvSpPr>
                <p:cNvPr id="82" name="Rectangle 81"/>
                <p:cNvSpPr/>
                <p:nvPr/>
              </p:nvSpPr>
              <p:spPr>
                <a:xfrm>
                  <a:off x="1463640" y="3491012"/>
                  <a:ext cx="877824"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Master 1</a:t>
                  </a:r>
                </a:p>
              </p:txBody>
            </p:sp>
            <p:sp>
              <p:nvSpPr>
                <p:cNvPr id="83" name="Rectangle 82"/>
                <p:cNvSpPr/>
                <p:nvPr/>
              </p:nvSpPr>
              <p:spPr>
                <a:xfrm>
                  <a:off x="2660756" y="3496434"/>
                  <a:ext cx="877732"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Master 2</a:t>
                  </a:r>
                </a:p>
              </p:txBody>
            </p:sp>
            <p:sp>
              <p:nvSpPr>
                <p:cNvPr id="84" name="Rectangle 83"/>
                <p:cNvSpPr/>
                <p:nvPr/>
              </p:nvSpPr>
              <p:spPr>
                <a:xfrm>
                  <a:off x="1541364" y="4104296"/>
                  <a:ext cx="722376"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Disk</a:t>
                  </a:r>
                </a:p>
              </p:txBody>
            </p:sp>
            <p:sp>
              <p:nvSpPr>
                <p:cNvPr id="85" name="Rectangle 84"/>
                <p:cNvSpPr/>
                <p:nvPr/>
              </p:nvSpPr>
              <p:spPr>
                <a:xfrm>
                  <a:off x="2736814" y="4104442"/>
                  <a:ext cx="725616"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Disk</a:t>
                  </a:r>
                </a:p>
              </p:txBody>
            </p:sp>
            <p:sp>
              <p:nvSpPr>
                <p:cNvPr id="4" name="Rectangle 3"/>
                <p:cNvSpPr/>
                <p:nvPr/>
              </p:nvSpPr>
              <p:spPr>
                <a:xfrm>
                  <a:off x="1334130" y="3329450"/>
                  <a:ext cx="1116303" cy="131875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dirty="0">
                    <a:solidFill>
                      <a:schemeClr val="tx1"/>
                    </a:solidFill>
                    <a:latin typeface="Segoe UI Light" panose="020B0502040204020203" pitchFamily="34" charset="0"/>
                    <a:cs typeface="Segoe UI Light" panose="020B0502040204020203" pitchFamily="34" charset="0"/>
                  </a:endParaRPr>
                </a:p>
              </p:txBody>
            </p:sp>
          </p:grpSp>
          <p:grpSp>
            <p:nvGrpSpPr>
              <p:cNvPr id="33" name="Group 32"/>
              <p:cNvGrpSpPr/>
              <p:nvPr/>
            </p:nvGrpSpPr>
            <p:grpSpPr>
              <a:xfrm>
                <a:off x="7273452" y="3456255"/>
                <a:ext cx="2824014" cy="1881192"/>
                <a:chOff x="7273452" y="3456255"/>
                <a:chExt cx="2824014" cy="1881192"/>
              </a:xfrm>
            </p:grpSpPr>
            <p:grpSp>
              <p:nvGrpSpPr>
                <p:cNvPr id="159" name="Group 158"/>
                <p:cNvGrpSpPr/>
                <p:nvPr/>
              </p:nvGrpSpPr>
              <p:grpSpPr>
                <a:xfrm>
                  <a:off x="7273452" y="3456255"/>
                  <a:ext cx="2824014" cy="1881192"/>
                  <a:chOff x="1314546" y="3327125"/>
                  <a:chExt cx="2824014" cy="1881192"/>
                </a:xfrm>
              </p:grpSpPr>
              <p:sp>
                <p:nvSpPr>
                  <p:cNvPr id="162" name="TextBox 161"/>
                  <p:cNvSpPr txBox="1"/>
                  <p:nvPr/>
                </p:nvSpPr>
                <p:spPr>
                  <a:xfrm>
                    <a:off x="3625150" y="4173445"/>
                    <a:ext cx="513410" cy="246221"/>
                  </a:xfrm>
                  <a:prstGeom prst="rect">
                    <a:avLst/>
                  </a:prstGeom>
                  <a:noFill/>
                </p:spPr>
                <p:txBody>
                  <a:bodyPr vert="wordArtVert" wrap="none" rtlCol="0">
                    <a:spAutoFit/>
                  </a:bodyPr>
                  <a:lstStyle/>
                  <a:p>
                    <a:r>
                      <a:rPr lang="en-US" b="1" dirty="0">
                        <a:latin typeface="+mj-lt"/>
                      </a:rPr>
                      <a:t>…</a:t>
                    </a:r>
                  </a:p>
                </p:txBody>
              </p:sp>
              <p:sp>
                <p:nvSpPr>
                  <p:cNvPr id="163" name="Rectangle 162"/>
                  <p:cNvSpPr/>
                  <p:nvPr/>
                </p:nvSpPr>
                <p:spPr>
                  <a:xfrm>
                    <a:off x="1463640" y="3491012"/>
                    <a:ext cx="877824"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App 1</a:t>
                    </a:r>
                  </a:p>
                </p:txBody>
              </p:sp>
              <p:sp>
                <p:nvSpPr>
                  <p:cNvPr id="164" name="Rectangle 163"/>
                  <p:cNvSpPr/>
                  <p:nvPr/>
                </p:nvSpPr>
                <p:spPr>
                  <a:xfrm>
                    <a:off x="2681711" y="3496434"/>
                    <a:ext cx="877732"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App 2</a:t>
                    </a:r>
                  </a:p>
                </p:txBody>
              </p:sp>
              <p:sp>
                <p:nvSpPr>
                  <p:cNvPr id="167" name="Rectangle 166"/>
                  <p:cNvSpPr/>
                  <p:nvPr/>
                </p:nvSpPr>
                <p:spPr>
                  <a:xfrm>
                    <a:off x="1541364" y="4104296"/>
                    <a:ext cx="722376"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00" dirty="0">
                        <a:solidFill>
                          <a:schemeClr val="tx1"/>
                        </a:solidFill>
                        <a:latin typeface="Segoe UI Light" panose="020B0502040204020203" pitchFamily="34" charset="0"/>
                        <a:cs typeface="Segoe UI Light" panose="020B0502040204020203" pitchFamily="34" charset="0"/>
                      </a:rPr>
                      <a:t>Container</a:t>
                    </a:r>
                  </a:p>
                </p:txBody>
              </p:sp>
              <p:sp>
                <p:nvSpPr>
                  <p:cNvPr id="168" name="Rectangle 167"/>
                  <p:cNvSpPr/>
                  <p:nvPr/>
                </p:nvSpPr>
                <p:spPr>
                  <a:xfrm>
                    <a:off x="2757769" y="4104442"/>
                    <a:ext cx="725616"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00" dirty="0">
                        <a:solidFill>
                          <a:schemeClr val="tx1"/>
                        </a:solidFill>
                        <a:latin typeface="Segoe UI Light" panose="020B0502040204020203" pitchFamily="34" charset="0"/>
                        <a:cs typeface="Segoe UI Light" panose="020B0502040204020203" pitchFamily="34" charset="0"/>
                      </a:rPr>
                      <a:t>Container</a:t>
                    </a:r>
                  </a:p>
                </p:txBody>
              </p:sp>
              <p:sp>
                <p:nvSpPr>
                  <p:cNvPr id="169" name="Rectangle 168"/>
                  <p:cNvSpPr/>
                  <p:nvPr/>
                </p:nvSpPr>
                <p:spPr>
                  <a:xfrm>
                    <a:off x="1314546" y="3327125"/>
                    <a:ext cx="1122618" cy="1881192"/>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grpSp>
            <p:sp>
              <p:nvSpPr>
                <p:cNvPr id="170" name="Rectangle 169"/>
                <p:cNvSpPr/>
                <p:nvPr/>
              </p:nvSpPr>
              <p:spPr>
                <a:xfrm>
                  <a:off x="7495599" y="4845914"/>
                  <a:ext cx="722376"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a:solidFill>
                        <a:schemeClr val="tx1"/>
                      </a:solidFill>
                      <a:latin typeface="Segoe UI Light" panose="020B0502040204020203" pitchFamily="34" charset="0"/>
                      <a:cs typeface="Segoe UI Light" panose="020B0502040204020203" pitchFamily="34" charset="0"/>
                    </a:rPr>
                    <a:t>Disk</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171" name="Rectangle 170"/>
                <p:cNvSpPr/>
                <p:nvPr/>
              </p:nvSpPr>
              <p:spPr>
                <a:xfrm>
                  <a:off x="8721470" y="4835058"/>
                  <a:ext cx="722376"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a:solidFill>
                        <a:schemeClr val="tx1"/>
                      </a:solidFill>
                      <a:latin typeface="Segoe UI Light" panose="020B0502040204020203" pitchFamily="34" charset="0"/>
                      <a:cs typeface="Segoe UI Light" panose="020B0502040204020203" pitchFamily="34" charset="0"/>
                    </a:rPr>
                    <a:t>Disk</a:t>
                  </a:r>
                  <a:endParaRPr lang="en-US" sz="1100" dirty="0">
                    <a:solidFill>
                      <a:schemeClr val="tx1"/>
                    </a:solidFill>
                    <a:latin typeface="Segoe UI Light" panose="020B0502040204020203" pitchFamily="34" charset="0"/>
                    <a:cs typeface="Segoe UI Light" panose="020B0502040204020203" pitchFamily="34" charset="0"/>
                  </a:endParaRPr>
                </a:p>
              </p:txBody>
            </p:sp>
          </p:grpSp>
          <p:sp>
            <p:nvSpPr>
              <p:cNvPr id="172" name="Rectangle 171"/>
              <p:cNvSpPr/>
              <p:nvPr/>
            </p:nvSpPr>
            <p:spPr>
              <a:xfrm>
                <a:off x="1264899" y="1167862"/>
                <a:ext cx="10678624" cy="436933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35" name="TextBox 34"/>
              <p:cNvSpPr txBox="1"/>
              <p:nvPr/>
            </p:nvSpPr>
            <p:spPr>
              <a:xfrm>
                <a:off x="11537025" y="828202"/>
                <a:ext cx="493566" cy="307777"/>
              </a:xfrm>
              <a:prstGeom prst="rect">
                <a:avLst/>
              </a:prstGeom>
              <a:noFill/>
            </p:spPr>
            <p:txBody>
              <a:bodyPr wrap="square" rtlCol="0">
                <a:spAutoFit/>
              </a:bodyPr>
              <a:lstStyle/>
              <a:p>
                <a:r>
                  <a:rPr lang="en-US" sz="1400" b="1" dirty="0">
                    <a:latin typeface="+mj-lt"/>
                  </a:rPr>
                  <a:t>VPC</a:t>
                </a:r>
              </a:p>
            </p:txBody>
          </p:sp>
        </p:grpSp>
        <p:grpSp>
          <p:nvGrpSpPr>
            <p:cNvPr id="193" name="Group 192"/>
            <p:cNvGrpSpPr/>
            <p:nvPr/>
          </p:nvGrpSpPr>
          <p:grpSpPr>
            <a:xfrm>
              <a:off x="4199449" y="4232205"/>
              <a:ext cx="2761910" cy="1780091"/>
              <a:chOff x="4502494" y="3386043"/>
              <a:chExt cx="2761910" cy="1780091"/>
            </a:xfrm>
          </p:grpSpPr>
          <p:grpSp>
            <p:nvGrpSpPr>
              <p:cNvPr id="198" name="Group 197"/>
              <p:cNvGrpSpPr/>
              <p:nvPr/>
            </p:nvGrpSpPr>
            <p:grpSpPr>
              <a:xfrm>
                <a:off x="4502494" y="3386043"/>
                <a:ext cx="2761910" cy="1466800"/>
                <a:chOff x="1353181" y="3249985"/>
                <a:chExt cx="2761910" cy="1466800"/>
              </a:xfrm>
            </p:grpSpPr>
            <p:sp>
              <p:nvSpPr>
                <p:cNvPr id="201" name="TextBox 200"/>
                <p:cNvSpPr txBox="1"/>
                <p:nvPr/>
              </p:nvSpPr>
              <p:spPr>
                <a:xfrm>
                  <a:off x="3601681" y="3859028"/>
                  <a:ext cx="513410" cy="246221"/>
                </a:xfrm>
                <a:prstGeom prst="rect">
                  <a:avLst/>
                </a:prstGeom>
                <a:noFill/>
              </p:spPr>
              <p:txBody>
                <a:bodyPr vert="wordArtVert" wrap="none" rtlCol="0">
                  <a:spAutoFit/>
                </a:bodyPr>
                <a:lstStyle/>
                <a:p>
                  <a:r>
                    <a:rPr lang="en-US" b="1" dirty="0">
                      <a:latin typeface="+mj-lt"/>
                    </a:rPr>
                    <a:t>…</a:t>
                  </a:r>
                </a:p>
              </p:txBody>
            </p:sp>
            <p:sp>
              <p:nvSpPr>
                <p:cNvPr id="202" name="Rectangle 201"/>
                <p:cNvSpPr/>
                <p:nvPr/>
              </p:nvSpPr>
              <p:spPr>
                <a:xfrm>
                  <a:off x="2681795" y="3659803"/>
                  <a:ext cx="877732"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Infra 2</a:t>
                  </a:r>
                </a:p>
              </p:txBody>
            </p:sp>
            <p:sp>
              <p:nvSpPr>
                <p:cNvPr id="203" name="Rectangle 202"/>
                <p:cNvSpPr/>
                <p:nvPr/>
              </p:nvSpPr>
              <p:spPr>
                <a:xfrm>
                  <a:off x="1541364" y="4269396"/>
                  <a:ext cx="722376"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a:solidFill>
                        <a:schemeClr val="tx1"/>
                      </a:solidFill>
                      <a:latin typeface="Segoe UI Light" panose="020B0502040204020203" pitchFamily="34" charset="0"/>
                      <a:cs typeface="Segoe UI Light" panose="020B0502040204020203" pitchFamily="34" charset="0"/>
                    </a:rPr>
                    <a:t>Registry</a:t>
                  </a:r>
                </a:p>
              </p:txBody>
            </p:sp>
            <p:sp>
              <p:nvSpPr>
                <p:cNvPr id="204" name="Rectangle 203"/>
                <p:cNvSpPr/>
                <p:nvPr/>
              </p:nvSpPr>
              <p:spPr>
                <a:xfrm>
                  <a:off x="2746997" y="4278912"/>
                  <a:ext cx="725616"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a:solidFill>
                        <a:schemeClr val="tx1"/>
                      </a:solidFill>
                      <a:latin typeface="Segoe UI Light" panose="020B0502040204020203" pitchFamily="34" charset="0"/>
                      <a:cs typeface="Segoe UI Light" panose="020B0502040204020203" pitchFamily="34" charset="0"/>
                    </a:rPr>
                    <a:t>Registry</a:t>
                  </a:r>
                </a:p>
              </p:txBody>
            </p:sp>
            <p:sp>
              <p:nvSpPr>
                <p:cNvPr id="205" name="Rectangle 204"/>
                <p:cNvSpPr/>
                <p:nvPr/>
              </p:nvSpPr>
              <p:spPr>
                <a:xfrm>
                  <a:off x="1353181" y="3249985"/>
                  <a:ext cx="1109230" cy="146680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06" name="Rectangle 205"/>
                <p:cNvSpPr/>
                <p:nvPr/>
              </p:nvSpPr>
              <p:spPr>
                <a:xfrm>
                  <a:off x="1463640" y="3656112"/>
                  <a:ext cx="877824"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Infra 1</a:t>
                  </a:r>
                </a:p>
              </p:txBody>
            </p:sp>
          </p:grpSp>
          <p:cxnSp>
            <p:nvCxnSpPr>
              <p:cNvPr id="196" name="Curved Connector 112"/>
              <p:cNvCxnSpPr>
                <a:stCxn id="204" idx="2"/>
                <a:endCxn id="106" idx="3"/>
              </p:cNvCxnSpPr>
              <p:nvPr/>
            </p:nvCxnSpPr>
            <p:spPr>
              <a:xfrm rot="5400000">
                <a:off x="5954568" y="4861584"/>
                <a:ext cx="380501" cy="228600"/>
              </a:xfrm>
              <a:prstGeom prst="curved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urved Connector 112"/>
              <p:cNvCxnSpPr>
                <a:stCxn id="203" idx="2"/>
                <a:endCxn id="106" idx="1"/>
              </p:cNvCxnSpPr>
              <p:nvPr/>
            </p:nvCxnSpPr>
            <p:spPr>
              <a:xfrm rot="16200000" flipH="1">
                <a:off x="4983375" y="4844607"/>
                <a:ext cx="390017" cy="253037"/>
              </a:xfrm>
              <a:prstGeom prst="curved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0" name="Rectangle 209"/>
          <p:cNvSpPr/>
          <p:nvPr/>
        </p:nvSpPr>
        <p:spPr>
          <a:xfrm>
            <a:off x="4505304" y="2193124"/>
            <a:ext cx="1217107"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Router SLB</a:t>
            </a:r>
          </a:p>
        </p:txBody>
      </p:sp>
      <p:sp>
        <p:nvSpPr>
          <p:cNvPr id="211" name="Rectangle 210"/>
          <p:cNvSpPr/>
          <p:nvPr/>
        </p:nvSpPr>
        <p:spPr>
          <a:xfrm>
            <a:off x="3479494" y="3110521"/>
            <a:ext cx="1109110" cy="34847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Internal SLB</a:t>
            </a:r>
          </a:p>
        </p:txBody>
      </p:sp>
      <p:cxnSp>
        <p:nvCxnSpPr>
          <p:cNvPr id="260" name="Connector: Elbow 259"/>
          <p:cNvCxnSpPr>
            <a:stCxn id="44" idx="0"/>
            <a:endCxn id="210" idx="0"/>
          </p:cNvCxnSpPr>
          <p:nvPr/>
        </p:nvCxnSpPr>
        <p:spPr>
          <a:xfrm rot="5400000" flipH="1" flipV="1">
            <a:off x="3507249" y="591983"/>
            <a:ext cx="5467" cy="3207751"/>
          </a:xfrm>
          <a:prstGeom prst="bentConnector3">
            <a:avLst>
              <a:gd name="adj1" fmla="val 6418639"/>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173" idx="0"/>
          </p:cNvCxnSpPr>
          <p:nvPr/>
        </p:nvCxnSpPr>
        <p:spPr>
          <a:xfrm>
            <a:off x="3509358" y="1841500"/>
            <a:ext cx="0" cy="33608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9" name="Rectangle 268"/>
          <p:cNvSpPr/>
          <p:nvPr/>
        </p:nvSpPr>
        <p:spPr>
          <a:xfrm>
            <a:off x="10013183" y="2563788"/>
            <a:ext cx="1217107"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Cloud DNS</a:t>
            </a:r>
          </a:p>
        </p:txBody>
      </p:sp>
      <p:sp>
        <p:nvSpPr>
          <p:cNvPr id="270" name="Rectangle 269"/>
          <p:cNvSpPr/>
          <p:nvPr/>
        </p:nvSpPr>
        <p:spPr>
          <a:xfrm>
            <a:off x="10013182" y="3170146"/>
            <a:ext cx="1217107"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RAM (</a:t>
            </a:r>
            <a:r>
              <a:rPr lang="en-US" sz="1400" dirty="0" err="1">
                <a:solidFill>
                  <a:schemeClr val="tx1"/>
                </a:solidFill>
                <a:latin typeface="Segoe UI Light" panose="020B0502040204020203" pitchFamily="34" charset="0"/>
                <a:cs typeface="Segoe UI Light" panose="020B0502040204020203" pitchFamily="34" charset="0"/>
              </a:rPr>
              <a:t>Auth</a:t>
            </a:r>
            <a:r>
              <a:rPr lang="en-US" sz="1400" dirty="0">
                <a:solidFill>
                  <a:schemeClr val="tx1"/>
                </a:solidFill>
                <a:latin typeface="Segoe UI Light" panose="020B0502040204020203" pitchFamily="34" charset="0"/>
                <a:cs typeface="Segoe UI Light" panose="020B0502040204020203" pitchFamily="34" charset="0"/>
              </a:rPr>
              <a:t>)</a:t>
            </a:r>
          </a:p>
        </p:txBody>
      </p:sp>
      <p:pic>
        <p:nvPicPr>
          <p:cNvPr id="1026" name="Picture 2" descr="Image result for rout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0254" y="4281410"/>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Image result for rout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9741" y="4281410"/>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612454" y="4328929"/>
            <a:ext cx="1115568" cy="131875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dirty="0">
              <a:solidFill>
                <a:schemeClr val="tx1"/>
              </a:solidFill>
              <a:latin typeface="Segoe UI Light" panose="020B0502040204020203" pitchFamily="34" charset="0"/>
              <a:cs typeface="Segoe UI Light" panose="020B0502040204020203" pitchFamily="34" charset="0"/>
            </a:endParaRPr>
          </a:p>
        </p:txBody>
      </p:sp>
      <p:cxnSp>
        <p:nvCxnSpPr>
          <p:cNvPr id="10" name="Straight Arrow Connector 9"/>
          <p:cNvCxnSpPr>
            <a:stCxn id="82" idx="2"/>
            <a:endCxn id="84" idx="0"/>
          </p:cNvCxnSpPr>
          <p:nvPr/>
        </p:nvCxnSpPr>
        <p:spPr>
          <a:xfrm>
            <a:off x="1949480" y="4850824"/>
            <a:ext cx="0" cy="24262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83" idx="2"/>
            <a:endCxn id="85" idx="0"/>
          </p:cNvCxnSpPr>
          <p:nvPr/>
        </p:nvCxnSpPr>
        <p:spPr>
          <a:xfrm>
            <a:off x="3146550" y="4856246"/>
            <a:ext cx="0" cy="237344"/>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656931" y="4858622"/>
            <a:ext cx="513410" cy="246221"/>
          </a:xfrm>
          <a:prstGeom prst="rect">
            <a:avLst/>
          </a:prstGeom>
          <a:noFill/>
        </p:spPr>
        <p:txBody>
          <a:bodyPr vert="wordArtVert" wrap="none" rtlCol="0">
            <a:spAutoFit/>
          </a:bodyPr>
          <a:lstStyle/>
          <a:p>
            <a:r>
              <a:rPr lang="en-US" b="1" dirty="0">
                <a:latin typeface="+mj-lt"/>
              </a:rPr>
              <a:t>…</a:t>
            </a:r>
          </a:p>
        </p:txBody>
      </p:sp>
      <p:sp>
        <p:nvSpPr>
          <p:cNvPr id="78" name="Rectangle 77"/>
          <p:cNvSpPr/>
          <p:nvPr/>
        </p:nvSpPr>
        <p:spPr>
          <a:xfrm>
            <a:off x="8397347" y="4309345"/>
            <a:ext cx="1124712" cy="1881192"/>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cxnSp>
        <p:nvCxnSpPr>
          <p:cNvPr id="79" name="Straight Arrow Connector 78"/>
          <p:cNvCxnSpPr>
            <a:stCxn id="163" idx="2"/>
            <a:endCxn id="167" idx="0"/>
          </p:cNvCxnSpPr>
          <p:nvPr/>
        </p:nvCxnSpPr>
        <p:spPr>
          <a:xfrm>
            <a:off x="7747158" y="4843896"/>
            <a:ext cx="0" cy="24262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67" idx="2"/>
            <a:endCxn id="170" idx="0"/>
          </p:cNvCxnSpPr>
          <p:nvPr/>
        </p:nvCxnSpPr>
        <p:spPr>
          <a:xfrm flipH="1">
            <a:off x="7742487" y="5457180"/>
            <a:ext cx="4671" cy="241824"/>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64" idx="2"/>
            <a:endCxn id="168" idx="0"/>
          </p:cNvCxnSpPr>
          <p:nvPr/>
        </p:nvCxnSpPr>
        <p:spPr>
          <a:xfrm>
            <a:off x="8965183" y="4849318"/>
            <a:ext cx="0" cy="237344"/>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68" idx="2"/>
            <a:endCxn id="171" idx="0"/>
          </p:cNvCxnSpPr>
          <p:nvPr/>
        </p:nvCxnSpPr>
        <p:spPr>
          <a:xfrm>
            <a:off x="8965183" y="5457326"/>
            <a:ext cx="3175" cy="230822"/>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206" idx="2"/>
            <a:endCxn id="203" idx="0"/>
          </p:cNvCxnSpPr>
          <p:nvPr/>
        </p:nvCxnSpPr>
        <p:spPr>
          <a:xfrm>
            <a:off x="4748820" y="5008996"/>
            <a:ext cx="0" cy="24262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02" idx="2"/>
            <a:endCxn id="204" idx="0"/>
          </p:cNvCxnSpPr>
          <p:nvPr/>
        </p:nvCxnSpPr>
        <p:spPr>
          <a:xfrm flipH="1">
            <a:off x="5956073" y="5012687"/>
            <a:ext cx="10856" cy="24844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5390396" y="4232205"/>
            <a:ext cx="1109230" cy="146680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106" name="Rectangle 105"/>
          <p:cNvSpPr/>
          <p:nvPr/>
        </p:nvSpPr>
        <p:spPr>
          <a:xfrm>
            <a:off x="5001857" y="5826965"/>
            <a:ext cx="725616" cy="37066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latin typeface="Segoe UI Light" panose="020B0502040204020203" pitchFamily="34" charset="0"/>
                <a:cs typeface="Segoe UI Light" panose="020B0502040204020203" pitchFamily="34" charset="0"/>
              </a:rPr>
              <a:t>OSS</a:t>
            </a:r>
          </a:p>
        </p:txBody>
      </p:sp>
      <p:sp>
        <p:nvSpPr>
          <p:cNvPr id="235" name="Oval 234"/>
          <p:cNvSpPr/>
          <p:nvPr/>
        </p:nvSpPr>
        <p:spPr>
          <a:xfrm>
            <a:off x="1814666" y="1775099"/>
            <a:ext cx="182880" cy="182880"/>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421586" y="1771861"/>
            <a:ext cx="182880" cy="182880"/>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021171" y="1790005"/>
            <a:ext cx="182880" cy="182880"/>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067712" y="333842"/>
            <a:ext cx="182880" cy="182880"/>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p:nvPr/>
        </p:nvSpPr>
        <p:spPr>
          <a:xfrm>
            <a:off x="7277669" y="312899"/>
            <a:ext cx="577402" cy="230832"/>
          </a:xfrm>
          <a:prstGeom prst="rect">
            <a:avLst/>
          </a:prstGeom>
          <a:noFill/>
        </p:spPr>
        <p:txBody>
          <a:bodyPr wrap="none" rtlCol="0">
            <a:spAutoFit/>
          </a:bodyPr>
          <a:lstStyle/>
          <a:p>
            <a:r>
              <a:rPr lang="en-US" sz="900" dirty="0">
                <a:latin typeface="+mj-lt"/>
              </a:rPr>
              <a:t>Public IP</a:t>
            </a:r>
          </a:p>
        </p:txBody>
      </p:sp>
      <p:sp>
        <p:nvSpPr>
          <p:cNvPr id="119" name="TextBox 118"/>
          <p:cNvSpPr txBox="1"/>
          <p:nvPr/>
        </p:nvSpPr>
        <p:spPr>
          <a:xfrm>
            <a:off x="1307119" y="5679122"/>
            <a:ext cx="1825450" cy="307777"/>
          </a:xfrm>
          <a:prstGeom prst="rect">
            <a:avLst/>
          </a:prstGeom>
          <a:solidFill>
            <a:schemeClr val="bg1">
              <a:lumMod val="85000"/>
            </a:schemeClr>
          </a:solidFill>
        </p:spPr>
        <p:txBody>
          <a:bodyPr wrap="square" rtlCol="0">
            <a:spAutoFit/>
          </a:bodyPr>
          <a:lstStyle/>
          <a:p>
            <a:r>
              <a:rPr lang="en-US" sz="1400" b="1" dirty="0">
                <a:latin typeface="+mj-lt"/>
              </a:rPr>
              <a:t>OpenShift Master</a:t>
            </a:r>
          </a:p>
        </p:txBody>
      </p:sp>
      <p:sp>
        <p:nvSpPr>
          <p:cNvPr id="120" name="TextBox 119"/>
          <p:cNvSpPr txBox="1"/>
          <p:nvPr/>
        </p:nvSpPr>
        <p:spPr>
          <a:xfrm>
            <a:off x="5979099" y="5799059"/>
            <a:ext cx="1246995" cy="523220"/>
          </a:xfrm>
          <a:prstGeom prst="rect">
            <a:avLst/>
          </a:prstGeom>
          <a:solidFill>
            <a:schemeClr val="bg1">
              <a:lumMod val="85000"/>
            </a:schemeClr>
          </a:solidFill>
        </p:spPr>
        <p:txBody>
          <a:bodyPr wrap="square" rtlCol="0">
            <a:spAutoFit/>
          </a:bodyPr>
          <a:lstStyle>
            <a:defPPr>
              <a:defRPr lang="en-US"/>
            </a:defPPr>
            <a:lvl1pPr>
              <a:defRPr sz="1400" b="1">
                <a:latin typeface="+mj-lt"/>
              </a:defRPr>
            </a:lvl1pPr>
          </a:lstStyle>
          <a:p>
            <a:r>
              <a:rPr lang="en-US" dirty="0"/>
              <a:t>OpenShift Infra Nodes</a:t>
            </a:r>
          </a:p>
        </p:txBody>
      </p:sp>
      <p:sp>
        <p:nvSpPr>
          <p:cNvPr id="121" name="TextBox 120"/>
          <p:cNvSpPr txBox="1"/>
          <p:nvPr/>
        </p:nvSpPr>
        <p:spPr>
          <a:xfrm>
            <a:off x="9625412" y="5714047"/>
            <a:ext cx="1519211" cy="523220"/>
          </a:xfrm>
          <a:prstGeom prst="rect">
            <a:avLst/>
          </a:prstGeom>
          <a:solidFill>
            <a:schemeClr val="bg1">
              <a:lumMod val="85000"/>
            </a:schemeClr>
          </a:solidFill>
        </p:spPr>
        <p:txBody>
          <a:bodyPr wrap="square" rtlCol="0">
            <a:spAutoFit/>
          </a:bodyPr>
          <a:lstStyle/>
          <a:p>
            <a:r>
              <a:rPr lang="en-US" sz="1400" b="1" dirty="0">
                <a:latin typeface="+mj-lt"/>
              </a:rPr>
              <a:t>OpenShift App Nodes</a:t>
            </a:r>
          </a:p>
        </p:txBody>
      </p:sp>
      <p:cxnSp>
        <p:nvCxnSpPr>
          <p:cNvPr id="140" name="Straight Connector 139"/>
          <p:cNvCxnSpPr>
            <a:endCxn id="270" idx="1"/>
          </p:cNvCxnSpPr>
          <p:nvPr/>
        </p:nvCxnSpPr>
        <p:spPr>
          <a:xfrm>
            <a:off x="8914764" y="3355478"/>
            <a:ext cx="1098418"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8346432" y="2760507"/>
            <a:ext cx="1316777" cy="1015998"/>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endCxn id="269" idx="1"/>
          </p:cNvCxnSpPr>
          <p:nvPr/>
        </p:nvCxnSpPr>
        <p:spPr>
          <a:xfrm>
            <a:off x="9663209" y="2749120"/>
            <a:ext cx="349974"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42" name="Connector: Elbow 41"/>
          <p:cNvCxnSpPr>
            <a:stCxn id="163" idx="0"/>
            <a:endCxn id="164" idx="0"/>
          </p:cNvCxnSpPr>
          <p:nvPr/>
        </p:nvCxnSpPr>
        <p:spPr>
          <a:xfrm rot="16200000" flipH="1">
            <a:off x="8353459" y="3866931"/>
            <a:ext cx="5422" cy="1218025"/>
          </a:xfrm>
          <a:prstGeom prst="bentConnector3">
            <a:avLst>
              <a:gd name="adj1" fmla="val -12472833"/>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6" name="Connector: Elbow 165"/>
          <p:cNvCxnSpPr>
            <a:stCxn id="206" idx="0"/>
            <a:endCxn id="202" idx="0"/>
          </p:cNvCxnSpPr>
          <p:nvPr/>
        </p:nvCxnSpPr>
        <p:spPr>
          <a:xfrm rot="16200000" flipH="1">
            <a:off x="5356028" y="4031123"/>
            <a:ext cx="3691" cy="1218109"/>
          </a:xfrm>
          <a:prstGeom prst="bentConnector3">
            <a:avLst>
              <a:gd name="adj1" fmla="val -22889921"/>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5966928" y="3790793"/>
            <a:ext cx="1775559" cy="265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75" name="Connector: Elbow 174"/>
          <p:cNvCxnSpPr>
            <a:stCxn id="82" idx="0"/>
            <a:endCxn id="83" idx="0"/>
          </p:cNvCxnSpPr>
          <p:nvPr/>
        </p:nvCxnSpPr>
        <p:spPr>
          <a:xfrm rot="16200000" flipH="1">
            <a:off x="2545304" y="3884336"/>
            <a:ext cx="5422" cy="1197070"/>
          </a:xfrm>
          <a:prstGeom prst="bentConnector3">
            <a:avLst>
              <a:gd name="adj1" fmla="val -12824142"/>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3170238" y="3783917"/>
            <a:ext cx="1581967" cy="7412"/>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84" name="Connector: Elbow 183"/>
          <p:cNvCxnSpPr>
            <a:stCxn id="44" idx="1"/>
          </p:cNvCxnSpPr>
          <p:nvPr/>
        </p:nvCxnSpPr>
        <p:spPr>
          <a:xfrm rot="10800000" flipH="1" flipV="1">
            <a:off x="1297552" y="2383923"/>
            <a:ext cx="651927" cy="1397350"/>
          </a:xfrm>
          <a:prstGeom prst="bentConnector4">
            <a:avLst>
              <a:gd name="adj1" fmla="val -10227"/>
              <a:gd name="adj2" fmla="val 100257"/>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250592" y="649293"/>
            <a:ext cx="1196161" cy="230832"/>
          </a:xfrm>
          <a:prstGeom prst="rect">
            <a:avLst/>
          </a:prstGeom>
          <a:noFill/>
        </p:spPr>
        <p:txBody>
          <a:bodyPr wrap="none" rtlCol="0">
            <a:spAutoFit/>
          </a:bodyPr>
          <a:lstStyle/>
          <a:p>
            <a:r>
              <a:rPr lang="en-US" sz="900" dirty="0">
                <a:latin typeface="+mj-lt"/>
              </a:rPr>
              <a:t>Administration Traffic</a:t>
            </a:r>
          </a:p>
        </p:txBody>
      </p:sp>
      <p:cxnSp>
        <p:nvCxnSpPr>
          <p:cNvPr id="212" name="Connector: Elbow 211"/>
          <p:cNvCxnSpPr/>
          <p:nvPr/>
        </p:nvCxnSpPr>
        <p:spPr>
          <a:xfrm rot="16200000" flipH="1">
            <a:off x="5177143" y="4038506"/>
            <a:ext cx="3691" cy="1218109"/>
          </a:xfrm>
          <a:prstGeom prst="bentConnector3">
            <a:avLst>
              <a:gd name="adj1" fmla="val -8872365"/>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14" name="Connector: Elbow 213"/>
          <p:cNvCxnSpPr/>
          <p:nvPr/>
        </p:nvCxnSpPr>
        <p:spPr>
          <a:xfrm rot="16200000" flipH="1">
            <a:off x="2370687" y="3885716"/>
            <a:ext cx="3691" cy="1218109"/>
          </a:xfrm>
          <a:prstGeom prst="bentConnector3">
            <a:avLst>
              <a:gd name="adj1" fmla="val -14181008"/>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17" name="Connector: Elbow 216"/>
          <p:cNvCxnSpPr/>
          <p:nvPr/>
        </p:nvCxnSpPr>
        <p:spPr>
          <a:xfrm rot="16200000" flipV="1">
            <a:off x="4567188" y="4298487"/>
            <a:ext cx="676583" cy="3104"/>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89" name="TextBox 288"/>
          <p:cNvSpPr txBox="1"/>
          <p:nvPr/>
        </p:nvSpPr>
        <p:spPr>
          <a:xfrm>
            <a:off x="7260163" y="876130"/>
            <a:ext cx="1178528" cy="230832"/>
          </a:xfrm>
          <a:prstGeom prst="rect">
            <a:avLst/>
          </a:prstGeom>
          <a:noFill/>
        </p:spPr>
        <p:txBody>
          <a:bodyPr wrap="none" rtlCol="0">
            <a:spAutoFit/>
          </a:bodyPr>
          <a:lstStyle/>
          <a:p>
            <a:r>
              <a:rPr lang="en-US" sz="900" dirty="0">
                <a:latin typeface="+mj-lt"/>
              </a:rPr>
              <a:t>Load Balanced Traffic</a:t>
            </a:r>
          </a:p>
        </p:txBody>
      </p:sp>
      <p:cxnSp>
        <p:nvCxnSpPr>
          <p:cNvPr id="91" name="Straight Connector 90"/>
          <p:cNvCxnSpPr/>
          <p:nvPr/>
        </p:nvCxnSpPr>
        <p:spPr>
          <a:xfrm>
            <a:off x="4903927" y="2563788"/>
            <a:ext cx="0" cy="1397959"/>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3421586" y="2568769"/>
            <a:ext cx="0" cy="1377045"/>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stCxn id="211" idx="2"/>
          </p:cNvCxnSpPr>
          <p:nvPr/>
        </p:nvCxnSpPr>
        <p:spPr>
          <a:xfrm>
            <a:off x="4034049" y="3458991"/>
            <a:ext cx="0" cy="491747"/>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93" name="Connector: Elbow 292"/>
          <p:cNvCxnSpPr/>
          <p:nvPr/>
        </p:nvCxnSpPr>
        <p:spPr>
          <a:xfrm rot="16200000" flipH="1">
            <a:off x="2714361" y="3898481"/>
            <a:ext cx="3691" cy="1218109"/>
          </a:xfrm>
          <a:prstGeom prst="bentConnector3">
            <a:avLst>
              <a:gd name="adj1" fmla="val -9019805"/>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5" name="Connector: Elbow 294"/>
          <p:cNvCxnSpPr/>
          <p:nvPr/>
        </p:nvCxnSpPr>
        <p:spPr>
          <a:xfrm rot="10800000" flipV="1">
            <a:off x="3289607" y="4168904"/>
            <a:ext cx="5800706" cy="12861"/>
          </a:xfrm>
          <a:prstGeom prst="bentConnector3">
            <a:avLst>
              <a:gd name="adj1" fmla="val 50000"/>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9088968" y="4159859"/>
            <a:ext cx="10796" cy="320301"/>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7868832" y="4168903"/>
            <a:ext cx="10796" cy="320301"/>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a:off x="5042592" y="4180978"/>
            <a:ext cx="5669" cy="427158"/>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5878705" y="4190283"/>
            <a:ext cx="5669" cy="427158"/>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11" name="TextBox 310"/>
          <p:cNvSpPr txBox="1"/>
          <p:nvPr/>
        </p:nvSpPr>
        <p:spPr>
          <a:xfrm>
            <a:off x="8683907" y="623786"/>
            <a:ext cx="1454244" cy="230832"/>
          </a:xfrm>
          <a:prstGeom prst="rect">
            <a:avLst/>
          </a:prstGeom>
          <a:noFill/>
        </p:spPr>
        <p:txBody>
          <a:bodyPr wrap="none" rtlCol="0">
            <a:spAutoFit/>
          </a:bodyPr>
          <a:lstStyle/>
          <a:p>
            <a:r>
              <a:rPr lang="en-US" sz="900" dirty="0">
                <a:latin typeface="+mj-lt"/>
              </a:rPr>
              <a:t>OpenShift Container Traffic</a:t>
            </a:r>
          </a:p>
        </p:txBody>
      </p:sp>
      <p:cxnSp>
        <p:nvCxnSpPr>
          <p:cNvPr id="316" name="Straight Connector 315"/>
          <p:cNvCxnSpPr/>
          <p:nvPr/>
        </p:nvCxnSpPr>
        <p:spPr>
          <a:xfrm flipV="1">
            <a:off x="2981587" y="3954127"/>
            <a:ext cx="5826562" cy="14978"/>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flipV="1">
            <a:off x="8803967" y="3945814"/>
            <a:ext cx="644" cy="512009"/>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H="1" flipV="1">
            <a:off x="7582705" y="3953786"/>
            <a:ext cx="2232" cy="519446"/>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flipV="1">
            <a:off x="6102488" y="3950738"/>
            <a:ext cx="1572" cy="687594"/>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3814865" y="4287550"/>
            <a:ext cx="682283" cy="261610"/>
          </a:xfrm>
          <a:prstGeom prst="rect">
            <a:avLst/>
          </a:prstGeom>
          <a:noFill/>
        </p:spPr>
        <p:txBody>
          <a:bodyPr wrap="square" rtlCol="0">
            <a:spAutoFit/>
          </a:bodyPr>
          <a:lstStyle/>
          <a:p>
            <a:r>
              <a:rPr lang="en-US" sz="1100" dirty="0">
                <a:latin typeface="+mj-lt"/>
              </a:rPr>
              <a:t>Router</a:t>
            </a:r>
          </a:p>
        </p:txBody>
      </p:sp>
      <p:sp>
        <p:nvSpPr>
          <p:cNvPr id="323" name="TextBox 322"/>
          <p:cNvSpPr txBox="1"/>
          <p:nvPr/>
        </p:nvSpPr>
        <p:spPr>
          <a:xfrm>
            <a:off x="6332267" y="4287550"/>
            <a:ext cx="682283" cy="261610"/>
          </a:xfrm>
          <a:prstGeom prst="rect">
            <a:avLst/>
          </a:prstGeom>
          <a:noFill/>
        </p:spPr>
        <p:txBody>
          <a:bodyPr wrap="square" rtlCol="0">
            <a:spAutoFit/>
          </a:bodyPr>
          <a:lstStyle/>
          <a:p>
            <a:r>
              <a:rPr lang="en-US" sz="1100" dirty="0">
                <a:latin typeface="+mj-lt"/>
              </a:rPr>
              <a:t>Router</a:t>
            </a:r>
          </a:p>
        </p:txBody>
      </p:sp>
      <p:cxnSp>
        <p:nvCxnSpPr>
          <p:cNvPr id="6" name="Straight Connector 5"/>
          <p:cNvCxnSpPr/>
          <p:nvPr/>
        </p:nvCxnSpPr>
        <p:spPr>
          <a:xfrm flipV="1">
            <a:off x="7079917" y="768590"/>
            <a:ext cx="199683" cy="529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7067712" y="990898"/>
            <a:ext cx="199683" cy="5290"/>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8535974" y="746822"/>
            <a:ext cx="199683" cy="529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469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39546" y="211333"/>
            <a:ext cx="10064986" cy="6647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dirty="0"/>
              <a:t>PaaS – Red Hat OpenShift 2.0</a:t>
            </a:r>
          </a:p>
        </p:txBody>
      </p:sp>
      <p:sp>
        <p:nvSpPr>
          <p:cNvPr id="2" name="Rectangle 1"/>
          <p:cNvSpPr/>
          <p:nvPr/>
        </p:nvSpPr>
        <p:spPr>
          <a:xfrm>
            <a:off x="239546" y="1282262"/>
            <a:ext cx="784550" cy="5108028"/>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Segoe UI Light" panose="020B0502040204020203" pitchFamily="34" charset="0"/>
                <a:cs typeface="Segoe UI Light" panose="020B0502040204020203" pitchFamily="34" charset="0"/>
              </a:rPr>
              <a:t>P</a:t>
            </a:r>
          </a:p>
          <a:p>
            <a:pPr algn="ctr"/>
            <a:r>
              <a:rPr lang="en-US" sz="3200" b="1" dirty="0">
                <a:solidFill>
                  <a:schemeClr val="tx1"/>
                </a:solidFill>
                <a:latin typeface="Segoe UI Light" panose="020B0502040204020203" pitchFamily="34" charset="0"/>
                <a:cs typeface="Segoe UI Light" panose="020B0502040204020203" pitchFamily="34" charset="0"/>
              </a:rPr>
              <a:t>a</a:t>
            </a:r>
          </a:p>
          <a:p>
            <a:pPr algn="ctr"/>
            <a:r>
              <a:rPr lang="en-US" sz="3200" b="1" dirty="0">
                <a:solidFill>
                  <a:schemeClr val="tx1"/>
                </a:solidFill>
                <a:latin typeface="Segoe UI Light" panose="020B0502040204020203" pitchFamily="34" charset="0"/>
                <a:cs typeface="Segoe UI Light" panose="020B0502040204020203" pitchFamily="34" charset="0"/>
              </a:rPr>
              <a:t>a</a:t>
            </a:r>
          </a:p>
          <a:p>
            <a:pPr algn="ctr"/>
            <a:r>
              <a:rPr lang="en-US" sz="3200" b="1" dirty="0">
                <a:solidFill>
                  <a:schemeClr val="tx1"/>
                </a:solidFill>
                <a:latin typeface="Segoe UI Light" panose="020B0502040204020203" pitchFamily="34" charset="0"/>
                <a:cs typeface="Segoe UI Light" panose="020B0502040204020203" pitchFamily="34" charset="0"/>
              </a:rPr>
              <a:t>S</a:t>
            </a:r>
          </a:p>
        </p:txBody>
      </p:sp>
      <p:pic>
        <p:nvPicPr>
          <p:cNvPr id="9218" name="Picture 2" descr="https://click2cloud.files.wordpress.com/2016/05/click2cloud-openshift-2-architecture.jpg?w=6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890" y="1282262"/>
            <a:ext cx="7000295" cy="510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059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39546" y="211333"/>
            <a:ext cx="10064986" cy="6647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dirty="0"/>
              <a:t>Container as a Service</a:t>
            </a:r>
          </a:p>
        </p:txBody>
      </p:sp>
      <p:sp>
        <p:nvSpPr>
          <p:cNvPr id="2" name="Rectangle 1"/>
          <p:cNvSpPr/>
          <p:nvPr/>
        </p:nvSpPr>
        <p:spPr>
          <a:xfrm>
            <a:off x="239546" y="1282262"/>
            <a:ext cx="784550" cy="5105838"/>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Segoe UI Light" panose="020B0502040204020203" pitchFamily="34" charset="0"/>
                <a:cs typeface="Segoe UI Light" panose="020B0502040204020203" pitchFamily="34" charset="0"/>
              </a:rPr>
              <a:t>C</a:t>
            </a:r>
          </a:p>
          <a:p>
            <a:pPr algn="ctr"/>
            <a:r>
              <a:rPr lang="en-US" sz="3200" b="1" dirty="0">
                <a:solidFill>
                  <a:schemeClr val="bg1"/>
                </a:solidFill>
                <a:latin typeface="Segoe UI Light" panose="020B0502040204020203" pitchFamily="34" charset="0"/>
                <a:cs typeface="Segoe UI Light" panose="020B0502040204020203" pitchFamily="34" charset="0"/>
              </a:rPr>
              <a:t>a</a:t>
            </a:r>
          </a:p>
          <a:p>
            <a:pPr algn="ctr"/>
            <a:r>
              <a:rPr lang="en-US" sz="3200" b="1" dirty="0">
                <a:solidFill>
                  <a:schemeClr val="bg1"/>
                </a:solidFill>
                <a:latin typeface="Segoe UI Light" panose="020B0502040204020203" pitchFamily="34" charset="0"/>
                <a:cs typeface="Segoe UI Light" panose="020B0502040204020203" pitchFamily="34" charset="0"/>
              </a:rPr>
              <a:t>a</a:t>
            </a:r>
          </a:p>
          <a:p>
            <a:pPr algn="ctr"/>
            <a:r>
              <a:rPr lang="en-US" sz="3200" b="1" dirty="0">
                <a:solidFill>
                  <a:schemeClr val="bg1"/>
                </a:solidFill>
                <a:latin typeface="Segoe UI Light" panose="020B0502040204020203" pitchFamily="34" charset="0"/>
                <a:cs typeface="Segoe UI Light" panose="020B0502040204020203" pitchFamily="34" charset="0"/>
              </a:rPr>
              <a:t>S</a:t>
            </a:r>
          </a:p>
        </p:txBody>
      </p:sp>
      <p:sp>
        <p:nvSpPr>
          <p:cNvPr id="17" name="Rectangle 16"/>
          <p:cNvSpPr/>
          <p:nvPr/>
        </p:nvSpPr>
        <p:spPr>
          <a:xfrm>
            <a:off x="1192844" y="1282093"/>
            <a:ext cx="7112956" cy="648307"/>
          </a:xfrm>
          <a:prstGeom prst="rect">
            <a:avLst/>
          </a:prstGeom>
          <a:solidFill>
            <a:schemeClr val="accent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ctr"/>
            <a:r>
              <a:rPr lang="en-US" sz="1600" dirty="0">
                <a:solidFill>
                  <a:schemeClr val="bg1"/>
                </a:solidFill>
                <a:latin typeface="Segoe UI Light" panose="020B0502040204020203" pitchFamily="34" charset="0"/>
                <a:cs typeface="Segoe UI Light" panose="020B0502040204020203" pitchFamily="34" charset="0"/>
              </a:rPr>
              <a:t>Microservices O/S (Docker)</a:t>
            </a:r>
          </a:p>
          <a:p>
            <a:pPr algn="ctr"/>
            <a:r>
              <a:rPr lang="en-US" sz="1600" dirty="0">
                <a:solidFill>
                  <a:schemeClr val="bg1"/>
                </a:solidFill>
                <a:latin typeface="Segoe UI Light" panose="020B0502040204020203" pitchFamily="34" charset="0"/>
                <a:cs typeface="Segoe UI Light" panose="020B0502040204020203" pitchFamily="34" charset="0"/>
              </a:rPr>
              <a:t>Kubernetes / Docker Swarm and Mesos</a:t>
            </a:r>
          </a:p>
        </p:txBody>
      </p:sp>
      <p:sp>
        <p:nvSpPr>
          <p:cNvPr id="108" name="TextBox 107"/>
          <p:cNvSpPr txBox="1"/>
          <p:nvPr/>
        </p:nvSpPr>
        <p:spPr>
          <a:xfrm>
            <a:off x="8661400" y="1256932"/>
            <a:ext cx="3167824" cy="5131167"/>
          </a:xfrm>
          <a:prstGeom prst="rect">
            <a:avLst/>
          </a:prstGeom>
          <a:solidFill>
            <a:schemeClr val="bg1"/>
          </a:solidFill>
          <a:ln>
            <a:solidFill>
              <a:schemeClr val="tx2">
                <a:lumMod val="20000"/>
                <a:lumOff val="80000"/>
              </a:schemeClr>
            </a:solidFill>
          </a:ln>
        </p:spPr>
        <p:txBody>
          <a:bodyPr wrap="square" lIns="182880" tIns="182880" rIns="182880" bIns="182880" rtlCol="0">
            <a:noAutofit/>
          </a:bodyPr>
          <a:lstStyle/>
          <a:p>
            <a:r>
              <a:rPr lang="en-US" b="1" u="sng" dirty="0">
                <a:latin typeface="Segoe UI Light" panose="020B0502040204020203" pitchFamily="34" charset="0"/>
                <a:cs typeface="Segoe UI Light" panose="020B0502040204020203" pitchFamily="34" charset="0"/>
              </a:rPr>
              <a:t>Services:</a:t>
            </a:r>
          </a:p>
          <a:p>
            <a:pPr algn="r"/>
            <a:endParaRPr lang="en-US" dirty="0">
              <a:latin typeface="Segoe UI Light" panose="020B0502040204020203" pitchFamily="34" charset="0"/>
              <a:cs typeface="Segoe UI Light" panose="020B0502040204020203" pitchFamily="34" charset="0"/>
            </a:endParaRPr>
          </a:p>
          <a:p>
            <a:pPr marL="342900" indent="-342900">
              <a:spcBef>
                <a:spcPts val="1200"/>
              </a:spcBef>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App Containerization Service</a:t>
            </a:r>
          </a:p>
          <a:p>
            <a:pPr marL="342900" indent="-342900">
              <a:spcBef>
                <a:spcPts val="1200"/>
              </a:spcBef>
              <a:buFont typeface="Arial" panose="020B0604020202020204" pitchFamily="34" charset="0"/>
              <a:buChar char="•"/>
            </a:pPr>
            <a:r>
              <a:rPr lang="en-US" dirty="0">
                <a:latin typeface="Segoe UI Light" panose="020B0502040204020203" pitchFamily="34" charset="0"/>
                <a:cs typeface="Segoe UI Light" panose="020B0502040204020203" pitchFamily="34" charset="0"/>
              </a:rPr>
              <a:t>Light weight OS Testing</a:t>
            </a:r>
          </a:p>
          <a:p>
            <a:pPr marL="342900" indent="-34290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
        <p:nvSpPr>
          <p:cNvPr id="48" name="Rectangle 47"/>
          <p:cNvSpPr/>
          <p:nvPr/>
        </p:nvSpPr>
        <p:spPr>
          <a:xfrm>
            <a:off x="1186543" y="2057667"/>
            <a:ext cx="7112956" cy="583934"/>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ctr"/>
            <a:r>
              <a:rPr lang="en-US" sz="1600" dirty="0">
                <a:solidFill>
                  <a:schemeClr val="bg1"/>
                </a:solidFill>
                <a:latin typeface="Segoe UI Light" panose="020B0502040204020203" pitchFamily="34" charset="0"/>
                <a:cs typeface="Segoe UI Light" panose="020B0502040204020203" pitchFamily="34" charset="0"/>
              </a:rPr>
              <a:t>Dev-Ops / CI-CD Integration</a:t>
            </a:r>
          </a:p>
        </p:txBody>
      </p:sp>
      <p:sp>
        <p:nvSpPr>
          <p:cNvPr id="49" name="Rectangle 48"/>
          <p:cNvSpPr/>
          <p:nvPr/>
        </p:nvSpPr>
        <p:spPr>
          <a:xfrm>
            <a:off x="1186543" y="2789671"/>
            <a:ext cx="7112956" cy="56312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ctr"/>
            <a:r>
              <a:rPr lang="en-US" sz="1600" dirty="0">
                <a:solidFill>
                  <a:schemeClr val="bg1"/>
                </a:solidFill>
                <a:latin typeface="Segoe UI Light" panose="020B0502040204020203" pitchFamily="34" charset="0"/>
                <a:cs typeface="Segoe UI Light" panose="020B0502040204020203" pitchFamily="34" charset="0"/>
              </a:rPr>
              <a:t>IDE Plugins </a:t>
            </a:r>
          </a:p>
        </p:txBody>
      </p:sp>
      <p:sp>
        <p:nvSpPr>
          <p:cNvPr id="50" name="Rectangle 49"/>
          <p:cNvSpPr/>
          <p:nvPr/>
        </p:nvSpPr>
        <p:spPr>
          <a:xfrm>
            <a:off x="3549219" y="3759200"/>
            <a:ext cx="2387600" cy="56312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ctr"/>
            <a:r>
              <a:rPr lang="en-US" sz="1600" dirty="0">
                <a:solidFill>
                  <a:schemeClr val="tx1"/>
                </a:solidFill>
                <a:latin typeface="Segoe UI Light" panose="020B0502040204020203" pitchFamily="34" charset="0"/>
                <a:cs typeface="Segoe UI Light" panose="020B0502040204020203" pitchFamily="34" charset="0"/>
              </a:rPr>
              <a:t>Build (Jenkins)</a:t>
            </a:r>
          </a:p>
        </p:txBody>
      </p:sp>
      <p:sp>
        <p:nvSpPr>
          <p:cNvPr id="51" name="Rectangle 50"/>
          <p:cNvSpPr/>
          <p:nvPr/>
        </p:nvSpPr>
        <p:spPr>
          <a:xfrm>
            <a:off x="3549219" y="4546326"/>
            <a:ext cx="2387600" cy="796318"/>
          </a:xfrm>
          <a:prstGeom prst="rect">
            <a:avLst/>
          </a:prstGeom>
          <a:solidFill>
            <a:srgbClr val="DA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ctr"/>
            <a:r>
              <a:rPr lang="en-US" sz="2000" dirty="0">
                <a:solidFill>
                  <a:schemeClr val="bg1"/>
                </a:solidFill>
                <a:latin typeface="Segoe UI Light" panose="020B0502040204020203" pitchFamily="34" charset="0"/>
                <a:cs typeface="Segoe UI Light" panose="020B0502040204020203" pitchFamily="34" charset="0"/>
              </a:rPr>
              <a:t>S2I – Standalone Tool</a:t>
            </a:r>
          </a:p>
        </p:txBody>
      </p:sp>
      <p:sp>
        <p:nvSpPr>
          <p:cNvPr id="54" name="Rectangle 53"/>
          <p:cNvSpPr/>
          <p:nvPr/>
        </p:nvSpPr>
        <p:spPr>
          <a:xfrm>
            <a:off x="1186543" y="3500871"/>
            <a:ext cx="1404257" cy="7963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b"/>
          <a:lstStyle/>
          <a:p>
            <a:pPr algn="ctr"/>
            <a:r>
              <a:rPr lang="en-US" sz="1200" dirty="0">
                <a:solidFill>
                  <a:schemeClr val="tx1"/>
                </a:solidFill>
                <a:latin typeface="Segoe UI Light" panose="020B0502040204020203" pitchFamily="34" charset="0"/>
                <a:cs typeface="Segoe UI Light" panose="020B0502040204020203" pitchFamily="34" charset="0"/>
              </a:rPr>
              <a:t>GitHub</a:t>
            </a:r>
          </a:p>
        </p:txBody>
      </p:sp>
      <p:sp>
        <p:nvSpPr>
          <p:cNvPr id="55" name="Rectangle 54"/>
          <p:cNvSpPr/>
          <p:nvPr/>
        </p:nvSpPr>
        <p:spPr>
          <a:xfrm>
            <a:off x="1186541" y="4546326"/>
            <a:ext cx="1404257" cy="7963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b"/>
          <a:lstStyle/>
          <a:p>
            <a:pPr algn="ctr"/>
            <a:r>
              <a:rPr lang="en-US" sz="1200" dirty="0">
                <a:solidFill>
                  <a:schemeClr val="tx1"/>
                </a:solidFill>
                <a:latin typeface="Segoe UI Light" panose="020B0502040204020203" pitchFamily="34" charset="0"/>
                <a:cs typeface="Segoe UI Light" panose="020B0502040204020203" pitchFamily="34" charset="0"/>
              </a:rPr>
              <a:t>Bit Bucket</a:t>
            </a:r>
            <a:endParaRPr lang="en-US" sz="1600" dirty="0">
              <a:solidFill>
                <a:schemeClr val="tx1"/>
              </a:solidFill>
              <a:latin typeface="Segoe UI Light" panose="020B0502040204020203" pitchFamily="34" charset="0"/>
              <a:cs typeface="Segoe UI Light" panose="020B0502040204020203" pitchFamily="34" charset="0"/>
            </a:endParaRPr>
          </a:p>
        </p:txBody>
      </p:sp>
      <p:sp>
        <p:nvSpPr>
          <p:cNvPr id="56" name="Rectangle 55"/>
          <p:cNvSpPr/>
          <p:nvPr/>
        </p:nvSpPr>
        <p:spPr>
          <a:xfrm>
            <a:off x="1186541" y="5591782"/>
            <a:ext cx="1404257" cy="7963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b"/>
          <a:lstStyle/>
          <a:p>
            <a:pPr algn="ctr"/>
            <a:r>
              <a:rPr lang="en-US" sz="1200" dirty="0">
                <a:solidFill>
                  <a:schemeClr val="tx1"/>
                </a:solidFill>
                <a:latin typeface="Segoe UI Light" panose="020B0502040204020203" pitchFamily="34" charset="0"/>
                <a:cs typeface="Segoe UI Light" panose="020B0502040204020203" pitchFamily="34" charset="0"/>
              </a:rPr>
              <a:t>TFS</a:t>
            </a:r>
          </a:p>
        </p:txBody>
      </p:sp>
      <p:sp>
        <p:nvSpPr>
          <p:cNvPr id="57" name="Rectangle 56"/>
          <p:cNvSpPr/>
          <p:nvPr/>
        </p:nvSpPr>
        <p:spPr>
          <a:xfrm>
            <a:off x="6895242" y="3500871"/>
            <a:ext cx="1404257" cy="7963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b"/>
          <a:lstStyle/>
          <a:p>
            <a:pPr algn="ctr"/>
            <a:r>
              <a:rPr lang="en-US" sz="1200" dirty="0">
                <a:solidFill>
                  <a:schemeClr val="tx1"/>
                </a:solidFill>
                <a:latin typeface="Segoe UI Light" panose="020B0502040204020203" pitchFamily="34" charset="0"/>
                <a:cs typeface="Segoe UI Light" panose="020B0502040204020203" pitchFamily="34" charset="0"/>
              </a:rPr>
              <a:t>AWS</a:t>
            </a:r>
          </a:p>
        </p:txBody>
      </p:sp>
      <p:sp>
        <p:nvSpPr>
          <p:cNvPr id="58" name="Rectangle 57"/>
          <p:cNvSpPr/>
          <p:nvPr/>
        </p:nvSpPr>
        <p:spPr>
          <a:xfrm>
            <a:off x="6895240" y="4546326"/>
            <a:ext cx="1404257" cy="7963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b"/>
          <a:lstStyle/>
          <a:p>
            <a:pPr algn="ctr"/>
            <a:r>
              <a:rPr lang="en-US" sz="1200" dirty="0">
                <a:solidFill>
                  <a:schemeClr val="tx1"/>
                </a:solidFill>
                <a:latin typeface="Segoe UI Light" panose="020B0502040204020203" pitchFamily="34" charset="0"/>
                <a:cs typeface="Segoe UI Light" panose="020B0502040204020203" pitchFamily="34" charset="0"/>
              </a:rPr>
              <a:t>Azure</a:t>
            </a:r>
          </a:p>
        </p:txBody>
      </p:sp>
      <p:sp>
        <p:nvSpPr>
          <p:cNvPr id="59" name="Rectangle 58"/>
          <p:cNvSpPr/>
          <p:nvPr/>
        </p:nvSpPr>
        <p:spPr>
          <a:xfrm>
            <a:off x="6895240" y="5591782"/>
            <a:ext cx="1404257" cy="7963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82880" rtlCol="0" anchor="b"/>
          <a:lstStyle/>
          <a:p>
            <a:pPr algn="ctr"/>
            <a:r>
              <a:rPr lang="en-US" sz="1200" dirty="0">
                <a:solidFill>
                  <a:schemeClr val="tx1"/>
                </a:solidFill>
                <a:latin typeface="Segoe UI Light" panose="020B0502040204020203" pitchFamily="34" charset="0"/>
                <a:cs typeface="Segoe UI Light" panose="020B0502040204020203" pitchFamily="34" charset="0"/>
              </a:rPr>
              <a:t>Alibaba</a:t>
            </a:r>
          </a:p>
        </p:txBody>
      </p:sp>
      <p:cxnSp>
        <p:nvCxnSpPr>
          <p:cNvPr id="19" name="Straight Arrow Connector 18"/>
          <p:cNvCxnSpPr>
            <a:stCxn id="51" idx="3"/>
            <a:endCxn id="57" idx="1"/>
          </p:cNvCxnSpPr>
          <p:nvPr/>
        </p:nvCxnSpPr>
        <p:spPr>
          <a:xfrm flipV="1">
            <a:off x="5936819" y="3899030"/>
            <a:ext cx="958423" cy="10454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1" idx="3"/>
            <a:endCxn id="59" idx="1"/>
          </p:cNvCxnSpPr>
          <p:nvPr/>
        </p:nvCxnSpPr>
        <p:spPr>
          <a:xfrm>
            <a:off x="5936819" y="4944485"/>
            <a:ext cx="958421" cy="10454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1" idx="3"/>
            <a:endCxn id="58" idx="1"/>
          </p:cNvCxnSpPr>
          <p:nvPr/>
        </p:nvCxnSpPr>
        <p:spPr>
          <a:xfrm>
            <a:off x="5936819" y="4944485"/>
            <a:ext cx="9584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4" idx="3"/>
            <a:endCxn id="51" idx="1"/>
          </p:cNvCxnSpPr>
          <p:nvPr/>
        </p:nvCxnSpPr>
        <p:spPr>
          <a:xfrm>
            <a:off x="2590800" y="3899030"/>
            <a:ext cx="958419" cy="10454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5" idx="3"/>
          </p:cNvCxnSpPr>
          <p:nvPr/>
        </p:nvCxnSpPr>
        <p:spPr>
          <a:xfrm>
            <a:off x="2590798" y="4944485"/>
            <a:ext cx="847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6" idx="3"/>
            <a:endCxn id="51" idx="1"/>
          </p:cNvCxnSpPr>
          <p:nvPr/>
        </p:nvCxnSpPr>
        <p:spPr>
          <a:xfrm flipV="1">
            <a:off x="2590798" y="4944485"/>
            <a:ext cx="958421" cy="10454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18" descr="Image result for cloud micro-services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5212" y="1420448"/>
            <a:ext cx="373586" cy="41778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4" descr="Image result for DevOps icon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36945" y="2057667"/>
            <a:ext cx="530119" cy="53011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Image result for aws logo transpar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1617" y="3647408"/>
            <a:ext cx="934733" cy="351460"/>
          </a:xfrm>
          <a:prstGeom prst="rect">
            <a:avLst/>
          </a:prstGeom>
          <a:solidFill>
            <a:schemeClr val="bg1"/>
          </a:solidFill>
        </p:spPr>
      </p:pic>
      <p:pic>
        <p:nvPicPr>
          <p:cNvPr id="72" name="Picture 4" descr="Image result for Azure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8799" y="4664234"/>
            <a:ext cx="989999" cy="377666"/>
          </a:xfrm>
          <a:prstGeom prst="rect">
            <a:avLst/>
          </a:prstGeom>
          <a:solidFill>
            <a:schemeClr val="bg1"/>
          </a:solidFill>
        </p:spPr>
      </p:pic>
      <p:pic>
        <p:nvPicPr>
          <p:cNvPr id="73" name="Picture 72" descr="Image result for aliyun cloud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46658" y="5768718"/>
            <a:ext cx="1180573" cy="22122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de icons"/>
          <p:cNvPicPr>
            <a:picLocks noChangeAspect="1" noChangeArrowheads="1"/>
          </p:cNvPicPr>
          <p:nvPr/>
        </p:nvPicPr>
        <p:blipFill>
          <a:blip r:embed="rId8" cstate="print">
            <a:lum bright="70000" contrast="-70000"/>
            <a:extLst>
              <a:ext uri="{28A0092B-C50C-407E-A947-70E740481C1C}">
                <a14:useLocalDpi xmlns:a14="http://schemas.microsoft.com/office/drawing/2010/main" val="0"/>
              </a:ext>
            </a:extLst>
          </a:blip>
          <a:srcRect/>
          <a:stretch>
            <a:fillRect/>
          </a:stretch>
        </p:blipFill>
        <p:spPr bwMode="auto">
          <a:xfrm>
            <a:off x="7715212" y="2848812"/>
            <a:ext cx="451852" cy="4518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ithub logo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84410" y="3601937"/>
            <a:ext cx="1327938" cy="50075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BitBucket logo ic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27653" y="4703949"/>
            <a:ext cx="1331258" cy="29429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1729" y="5700730"/>
            <a:ext cx="416402" cy="41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44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259393" y="1282262"/>
            <a:ext cx="7138373" cy="4340772"/>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Code Pipeline</a:t>
            </a:r>
          </a:p>
        </p:txBody>
      </p:sp>
      <p:pic>
        <p:nvPicPr>
          <p:cNvPr id="5"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8" name="Group 7"/>
          <p:cNvGrpSpPr/>
          <p:nvPr/>
        </p:nvGrpSpPr>
        <p:grpSpPr>
          <a:xfrm>
            <a:off x="2429987" y="6133440"/>
            <a:ext cx="2853484" cy="555264"/>
            <a:chOff x="1000745" y="2443309"/>
            <a:chExt cx="4367153" cy="849815"/>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0" name="TextBox 9"/>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1" name="Rectangle 10"/>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2" name="Right Triangle 11"/>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3" name="TextBox 12"/>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1" name="TextBox 20"/>
          <p:cNvSpPr txBox="1"/>
          <p:nvPr/>
        </p:nvSpPr>
        <p:spPr>
          <a:xfrm>
            <a:off x="239546" y="211333"/>
            <a:ext cx="10064986" cy="6647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dirty="0"/>
              <a:t>CI/CD &amp; DevOps as a Service</a:t>
            </a:r>
          </a:p>
        </p:txBody>
      </p:sp>
      <p:pic>
        <p:nvPicPr>
          <p:cNvPr id="2050" name="832524EC-72C1-4156-AE60-8A3E9F659820" descr="832524EC-72C1-4156-AE60-8A3E9F659820"/>
          <p:cNvPicPr>
            <a:picLocks noChangeAspect="1" noChangeArrowheads="1"/>
          </p:cNvPicPr>
          <p:nvPr/>
        </p:nvPicPr>
        <p:blipFill rotWithShape="1">
          <a:blip r:embed="rId5">
            <a:extLst>
              <a:ext uri="{28A0092B-C50C-407E-A947-70E740481C1C}">
                <a14:useLocalDpi xmlns:a14="http://schemas.microsoft.com/office/drawing/2010/main" val="0"/>
              </a:ext>
            </a:extLst>
          </a:blip>
          <a:srcRect l="12742" t="6856" r="4432" b="76769"/>
          <a:stretch/>
        </p:blipFill>
        <p:spPr bwMode="auto">
          <a:xfrm>
            <a:off x="1387365" y="1701684"/>
            <a:ext cx="6611007" cy="369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239546" y="1282262"/>
            <a:ext cx="784550" cy="43407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Segoe UI Light" panose="020B0502040204020203" pitchFamily="34" charset="0"/>
                <a:cs typeface="Segoe UI Light" panose="020B0502040204020203" pitchFamily="34" charset="0"/>
              </a:rPr>
              <a:t>CI</a:t>
            </a:r>
          </a:p>
          <a:p>
            <a:pPr algn="ctr"/>
            <a:r>
              <a:rPr lang="en-US" sz="3200" b="1" dirty="0">
                <a:solidFill>
                  <a:schemeClr val="bg1"/>
                </a:solidFill>
                <a:latin typeface="Segoe UI Light" panose="020B0502040204020203" pitchFamily="34" charset="0"/>
                <a:cs typeface="Segoe UI Light" panose="020B0502040204020203" pitchFamily="34" charset="0"/>
              </a:rPr>
              <a:t>CD</a:t>
            </a:r>
          </a:p>
          <a:p>
            <a:pPr algn="ctr"/>
            <a:r>
              <a:rPr lang="en-US" sz="3200" b="1" dirty="0">
                <a:solidFill>
                  <a:schemeClr val="bg1"/>
                </a:solidFill>
                <a:latin typeface="Segoe UI Light" panose="020B0502040204020203" pitchFamily="34" charset="0"/>
                <a:cs typeface="Segoe UI Light" panose="020B0502040204020203" pitchFamily="34" charset="0"/>
              </a:rPr>
              <a:t>&amp;</a:t>
            </a:r>
          </a:p>
          <a:p>
            <a:pPr algn="ctr"/>
            <a:r>
              <a:rPr lang="en-US" sz="2400" b="1" dirty="0">
                <a:solidFill>
                  <a:schemeClr val="bg1"/>
                </a:solidFill>
                <a:latin typeface="Segoe UI Light" panose="020B0502040204020203" pitchFamily="34" charset="0"/>
                <a:cs typeface="Segoe UI Light" panose="020B0502040204020203" pitchFamily="34" charset="0"/>
              </a:rPr>
              <a:t>Dev</a:t>
            </a:r>
            <a:endParaRPr lang="en-US" sz="3200" b="1" dirty="0">
              <a:solidFill>
                <a:schemeClr val="bg1"/>
              </a:solidFill>
              <a:latin typeface="Segoe UI Light" panose="020B0502040204020203" pitchFamily="34" charset="0"/>
              <a:cs typeface="Segoe UI Light" panose="020B0502040204020203" pitchFamily="34" charset="0"/>
            </a:endParaRPr>
          </a:p>
          <a:p>
            <a:pPr algn="ctr"/>
            <a:r>
              <a:rPr lang="en-US" sz="2400" b="1" dirty="0">
                <a:solidFill>
                  <a:schemeClr val="bg1"/>
                </a:solidFill>
                <a:latin typeface="Segoe UI Light" panose="020B0502040204020203" pitchFamily="34" charset="0"/>
                <a:cs typeface="Segoe UI Light" panose="020B0502040204020203" pitchFamily="34" charset="0"/>
              </a:rPr>
              <a:t>Ops</a:t>
            </a:r>
            <a:endParaRPr lang="en-US" sz="3200" b="1" dirty="0">
              <a:solidFill>
                <a:schemeClr val="bg1"/>
              </a:solidFill>
              <a:latin typeface="Segoe UI Light" panose="020B0502040204020203" pitchFamily="34" charset="0"/>
              <a:cs typeface="Segoe UI Light" panose="020B0502040204020203" pitchFamily="34" charset="0"/>
            </a:endParaRPr>
          </a:p>
        </p:txBody>
      </p:sp>
      <p:sp>
        <p:nvSpPr>
          <p:cNvPr id="16" name="TextBox 15"/>
          <p:cNvSpPr txBox="1"/>
          <p:nvPr/>
        </p:nvSpPr>
        <p:spPr>
          <a:xfrm>
            <a:off x="8661400" y="1282261"/>
            <a:ext cx="3167824" cy="4340773"/>
          </a:xfrm>
          <a:prstGeom prst="rect">
            <a:avLst/>
          </a:prstGeom>
          <a:solidFill>
            <a:schemeClr val="bg1"/>
          </a:solidFill>
          <a:ln>
            <a:solidFill>
              <a:schemeClr val="tx2">
                <a:lumMod val="20000"/>
                <a:lumOff val="80000"/>
              </a:schemeClr>
            </a:solidFill>
          </a:ln>
        </p:spPr>
        <p:txBody>
          <a:bodyPr wrap="square" lIns="182880" tIns="182880" rIns="182880" bIns="182880" rtlCol="0">
            <a:noAutofit/>
          </a:bodyPr>
          <a:lstStyle/>
          <a:p>
            <a:r>
              <a:rPr lang="en-US" b="1" u="sng" dirty="0">
                <a:latin typeface="Segoe UI Light" panose="020B0502040204020203" pitchFamily="34" charset="0"/>
                <a:cs typeface="Segoe UI Light" panose="020B0502040204020203" pitchFamily="34" charset="0"/>
              </a:rPr>
              <a:t>Services:</a:t>
            </a:r>
          </a:p>
          <a:p>
            <a:pPr algn="r"/>
            <a:endParaRPr lang="en-US"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DevOps – CI/CD tools with Extensions (Visual Studio, Eclipse and IntelliJ IDE)</a:t>
            </a:r>
          </a:p>
          <a:p>
            <a:pPr marL="342900" indent="-34290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33428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j-lt"/>
              </a:rPr>
              <a:pPr/>
              <a:t>35</a:t>
            </a:fld>
            <a:endParaRPr lang="en-US" dirty="0">
              <a:latin typeface="+mj-lt"/>
            </a:endParaRPr>
          </a:p>
        </p:txBody>
      </p:sp>
      <p:sp>
        <p:nvSpPr>
          <p:cNvPr id="33" name="Title 3"/>
          <p:cNvSpPr txBox="1">
            <a:spLocks/>
          </p:cNvSpPr>
          <p:nvPr/>
        </p:nvSpPr>
        <p:spPr>
          <a:xfrm>
            <a:off x="1843314" y="2811271"/>
            <a:ext cx="7910286"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800" dirty="0">
                <a:solidFill>
                  <a:schemeClr val="bg1">
                    <a:lumMod val="10000"/>
                  </a:schemeClr>
                </a:solidFill>
              </a:rPr>
              <a:t>Solutions Developed on Cloud</a:t>
            </a:r>
          </a:p>
        </p:txBody>
      </p:sp>
      <p:pic>
        <p:nvPicPr>
          <p:cNvPr id="2050"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bwMode="auto">
          <a:xfrm>
            <a:off x="5399089" y="6133440"/>
            <a:ext cx="6791324" cy="739613"/>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473" y="6224896"/>
            <a:ext cx="1587019" cy="433790"/>
          </a:xfrm>
          <a:prstGeom prst="rect">
            <a:avLst/>
          </a:prstGeom>
        </p:spPr>
      </p:pic>
      <p:grpSp>
        <p:nvGrpSpPr>
          <p:cNvPr id="39" name="Group 38"/>
          <p:cNvGrpSpPr/>
          <p:nvPr/>
        </p:nvGrpSpPr>
        <p:grpSpPr>
          <a:xfrm>
            <a:off x="2431575" y="6133440"/>
            <a:ext cx="2853484" cy="555264"/>
            <a:chOff x="1000745" y="2443309"/>
            <a:chExt cx="4367153" cy="849815"/>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1" name="TextBox 40"/>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2" name="Rectangle 41"/>
          <p:cNvSpPr/>
          <p:nvPr/>
        </p:nvSpPr>
        <p:spPr bwMode="auto">
          <a:xfrm>
            <a:off x="-12925"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3" name="Right Triangle 42"/>
          <p:cNvSpPr/>
          <p:nvPr/>
        </p:nvSpPr>
        <p:spPr bwMode="auto">
          <a:xfrm rot="16200000">
            <a:off x="4698564" y="6169688"/>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4" name="TextBox 43"/>
          <p:cNvSpPr txBox="1"/>
          <p:nvPr/>
        </p:nvSpPr>
        <p:spPr>
          <a:xfrm>
            <a:off x="9857249"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70" name="Rectangle 69"/>
          <p:cNvSpPr/>
          <p:nvPr/>
        </p:nvSpPr>
        <p:spPr>
          <a:xfrm>
            <a:off x="5337030" y="6308134"/>
            <a:ext cx="3490105" cy="367920"/>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51460" indent="-171450" algn="just">
              <a:lnSpc>
                <a:spcPct val="150000"/>
              </a:lnSpc>
              <a:buFont typeface="Wingdings" panose="05000000000000000000" pitchFamily="2" charset="2"/>
              <a:buChar char="v"/>
            </a:pPr>
            <a:r>
              <a:rPr lang="en-US" sz="1200" dirty="0">
                <a:solidFill>
                  <a:srgbClr val="CBCBCB"/>
                </a:solidFill>
                <a:latin typeface="+mj-lt"/>
              </a:rPr>
              <a:t>Global  Delivery  Model</a:t>
            </a:r>
          </a:p>
          <a:p>
            <a:pPr marL="251460" indent="-171450" algn="just">
              <a:lnSpc>
                <a:spcPct val="150000"/>
              </a:lnSpc>
              <a:buFont typeface="Wingdings" panose="05000000000000000000" pitchFamily="2" charset="2"/>
              <a:buChar char="v"/>
            </a:pPr>
            <a:r>
              <a:rPr lang="en-US" sz="1200" dirty="0">
                <a:solidFill>
                  <a:srgbClr val="CBCBCB"/>
                </a:solidFill>
                <a:latin typeface="+mj-lt"/>
              </a:rPr>
              <a:t>24 X 7  Follows the Sun support model</a:t>
            </a:r>
          </a:p>
        </p:txBody>
      </p:sp>
    </p:spTree>
    <p:extLst>
      <p:ext uri="{BB962C8B-B14F-4D97-AF65-F5344CB8AC3E}">
        <p14:creationId xmlns:p14="http://schemas.microsoft.com/office/powerpoint/2010/main" val="249171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j-lt"/>
              </a:rPr>
              <a:pPr/>
              <a:t>36</a:t>
            </a:fld>
            <a:endParaRPr lang="en-US" dirty="0">
              <a:latin typeface="+mj-lt"/>
            </a:endParaRPr>
          </a:p>
        </p:txBody>
      </p:sp>
      <p:sp>
        <p:nvSpPr>
          <p:cNvPr id="33"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Recent Apps developed using Azure services  </a:t>
            </a:r>
          </a:p>
        </p:txBody>
      </p:sp>
      <p:pic>
        <p:nvPicPr>
          <p:cNvPr id="2050"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bwMode="auto">
          <a:xfrm>
            <a:off x="5399089" y="6133440"/>
            <a:ext cx="6791324" cy="739613"/>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473" y="6224896"/>
            <a:ext cx="1587019" cy="433790"/>
          </a:xfrm>
          <a:prstGeom prst="rect">
            <a:avLst/>
          </a:prstGeom>
        </p:spPr>
      </p:pic>
      <p:grpSp>
        <p:nvGrpSpPr>
          <p:cNvPr id="39" name="Group 38"/>
          <p:cNvGrpSpPr/>
          <p:nvPr/>
        </p:nvGrpSpPr>
        <p:grpSpPr>
          <a:xfrm>
            <a:off x="2431575" y="6133440"/>
            <a:ext cx="2853484" cy="555264"/>
            <a:chOff x="1000745" y="2443309"/>
            <a:chExt cx="4367153" cy="849815"/>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1" name="TextBox 40"/>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2" name="Rectangle 41"/>
          <p:cNvSpPr/>
          <p:nvPr/>
        </p:nvSpPr>
        <p:spPr bwMode="auto">
          <a:xfrm>
            <a:off x="-12925"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3" name="Right Triangle 42"/>
          <p:cNvSpPr/>
          <p:nvPr/>
        </p:nvSpPr>
        <p:spPr bwMode="auto">
          <a:xfrm rot="16200000">
            <a:off x="4698564" y="6169688"/>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4" name="TextBox 43"/>
          <p:cNvSpPr txBox="1"/>
          <p:nvPr/>
        </p:nvSpPr>
        <p:spPr>
          <a:xfrm>
            <a:off x="9857249"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8" name="Rectangle 27"/>
          <p:cNvSpPr/>
          <p:nvPr/>
        </p:nvSpPr>
        <p:spPr>
          <a:xfrm>
            <a:off x="467472" y="1334814"/>
            <a:ext cx="10433344" cy="4099034"/>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342900" indent="-342900">
              <a:spcBef>
                <a:spcPts val="1200"/>
              </a:spcBef>
              <a:buFont typeface="+mj-lt"/>
              <a:buAutoNum type="arabicPeriod"/>
            </a:pPr>
            <a:r>
              <a:rPr lang="en-US" dirty="0">
                <a:solidFill>
                  <a:schemeClr val="bg1">
                    <a:lumMod val="10000"/>
                  </a:schemeClr>
                </a:solidFill>
                <a:latin typeface="+mj-lt"/>
              </a:rPr>
              <a:t>First Response Online – ASP.NET with Azure DB and </a:t>
            </a:r>
            <a:r>
              <a:rPr lang="en-US" dirty="0" err="1">
                <a:solidFill>
                  <a:schemeClr val="bg1">
                    <a:lumMod val="10000"/>
                  </a:schemeClr>
                </a:solidFill>
                <a:latin typeface="+mj-lt"/>
              </a:rPr>
              <a:t>DocumentDB</a:t>
            </a:r>
            <a:endParaRPr lang="en-US" dirty="0">
              <a:solidFill>
                <a:schemeClr val="bg1">
                  <a:lumMod val="10000"/>
                </a:schemeClr>
              </a:solidFill>
              <a:latin typeface="+mj-lt"/>
            </a:endParaRPr>
          </a:p>
          <a:p>
            <a:pPr marL="342900" indent="-342900">
              <a:spcBef>
                <a:spcPts val="1200"/>
              </a:spcBef>
              <a:buFont typeface="+mj-lt"/>
              <a:buAutoNum type="arabicPeriod"/>
            </a:pPr>
            <a:r>
              <a:rPr lang="en-US" dirty="0">
                <a:solidFill>
                  <a:schemeClr val="bg1">
                    <a:lumMod val="10000"/>
                  </a:schemeClr>
                </a:solidFill>
                <a:latin typeface="+mj-lt"/>
              </a:rPr>
              <a:t>Demo </a:t>
            </a:r>
            <a:r>
              <a:rPr lang="en-US" dirty="0" err="1">
                <a:solidFill>
                  <a:schemeClr val="bg1">
                    <a:lumMod val="10000"/>
                  </a:schemeClr>
                </a:solidFill>
                <a:latin typeface="+mj-lt"/>
              </a:rPr>
              <a:t>SkiApp</a:t>
            </a:r>
            <a:r>
              <a:rPr lang="en-US" dirty="0">
                <a:solidFill>
                  <a:schemeClr val="bg1">
                    <a:lumMod val="10000"/>
                  </a:schemeClr>
                </a:solidFill>
                <a:latin typeface="+mj-lt"/>
              </a:rPr>
              <a:t> – </a:t>
            </a:r>
            <a:r>
              <a:rPr lang="en-US" dirty="0" err="1">
                <a:solidFill>
                  <a:schemeClr val="bg1">
                    <a:lumMod val="10000"/>
                  </a:schemeClr>
                </a:solidFill>
                <a:latin typeface="+mj-lt"/>
              </a:rPr>
              <a:t>Xamarine</a:t>
            </a:r>
            <a:r>
              <a:rPr lang="en-US" dirty="0">
                <a:solidFill>
                  <a:schemeClr val="bg1">
                    <a:lumMod val="10000"/>
                  </a:schemeClr>
                </a:solidFill>
                <a:latin typeface="+mj-lt"/>
              </a:rPr>
              <a:t> with Azure DB</a:t>
            </a:r>
          </a:p>
          <a:p>
            <a:pPr marL="342900" indent="-342900">
              <a:spcBef>
                <a:spcPts val="1200"/>
              </a:spcBef>
              <a:buFont typeface="+mj-lt"/>
              <a:buAutoNum type="arabicPeriod"/>
            </a:pPr>
            <a:r>
              <a:rPr lang="en-US" dirty="0">
                <a:solidFill>
                  <a:schemeClr val="bg1">
                    <a:lumMod val="10000"/>
                  </a:schemeClr>
                </a:solidFill>
                <a:latin typeface="+mj-lt"/>
              </a:rPr>
              <a:t>Day Planner Application - NodeJS with PostgreSQL</a:t>
            </a:r>
          </a:p>
          <a:p>
            <a:pPr marL="342900" indent="-342900">
              <a:spcBef>
                <a:spcPts val="1200"/>
              </a:spcBef>
              <a:buFont typeface="+mj-lt"/>
              <a:buAutoNum type="arabicPeriod"/>
            </a:pPr>
            <a:r>
              <a:rPr lang="en-US" dirty="0">
                <a:solidFill>
                  <a:schemeClr val="bg1">
                    <a:lumMod val="10000"/>
                  </a:schemeClr>
                </a:solidFill>
                <a:latin typeface="+mj-lt"/>
              </a:rPr>
              <a:t>Meeting directory - Ruby-on-Rails with PostgreSQL</a:t>
            </a:r>
          </a:p>
        </p:txBody>
      </p:sp>
    </p:spTree>
    <p:extLst>
      <p:ext uri="{BB962C8B-B14F-4D97-AF65-F5344CB8AC3E}">
        <p14:creationId xmlns:p14="http://schemas.microsoft.com/office/powerpoint/2010/main" val="3980439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j-lt"/>
              </a:rPr>
              <a:pPr/>
              <a:t>37</a:t>
            </a:fld>
            <a:endParaRPr lang="en-US" dirty="0">
              <a:latin typeface="+mj-lt"/>
            </a:endParaRPr>
          </a:p>
        </p:txBody>
      </p:sp>
      <p:sp>
        <p:nvSpPr>
          <p:cNvPr id="33"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First Response Online</a:t>
            </a:r>
          </a:p>
        </p:txBody>
      </p:sp>
      <p:pic>
        <p:nvPicPr>
          <p:cNvPr id="2050"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bwMode="auto">
          <a:xfrm>
            <a:off x="5399089" y="6133440"/>
            <a:ext cx="6791324" cy="739613"/>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473" y="6224896"/>
            <a:ext cx="1587019" cy="433790"/>
          </a:xfrm>
          <a:prstGeom prst="rect">
            <a:avLst/>
          </a:prstGeom>
        </p:spPr>
      </p:pic>
      <p:grpSp>
        <p:nvGrpSpPr>
          <p:cNvPr id="7" name="Group 6"/>
          <p:cNvGrpSpPr/>
          <p:nvPr/>
        </p:nvGrpSpPr>
        <p:grpSpPr>
          <a:xfrm>
            <a:off x="2431575" y="6133440"/>
            <a:ext cx="2853484" cy="555264"/>
            <a:chOff x="2429987" y="6133440"/>
            <a:chExt cx="2853484" cy="555264"/>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9987" y="6133440"/>
              <a:ext cx="623082" cy="512916"/>
            </a:xfrm>
            <a:prstGeom prst="rect">
              <a:avLst/>
            </a:prstGeom>
          </p:spPr>
        </p:pic>
        <p:sp>
          <p:nvSpPr>
            <p:cNvPr id="41" name="TextBox 40"/>
            <p:cNvSpPr txBox="1"/>
            <p:nvPr/>
          </p:nvSpPr>
          <p:spPr>
            <a:xfrm>
              <a:off x="3036381" y="6196261"/>
              <a:ext cx="2247090" cy="492443"/>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2" name="Rectangle 41"/>
          <p:cNvSpPr/>
          <p:nvPr/>
        </p:nvSpPr>
        <p:spPr bwMode="auto">
          <a:xfrm>
            <a:off x="-12925"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3" name="Right Triangle 42"/>
          <p:cNvSpPr/>
          <p:nvPr/>
        </p:nvSpPr>
        <p:spPr bwMode="auto">
          <a:xfrm rot="16200000">
            <a:off x="4698564" y="6169688"/>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4" name="TextBox 43"/>
          <p:cNvSpPr txBox="1"/>
          <p:nvPr/>
        </p:nvSpPr>
        <p:spPr>
          <a:xfrm>
            <a:off x="9857249"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8" name="Rectangle 27"/>
          <p:cNvSpPr/>
          <p:nvPr/>
        </p:nvSpPr>
        <p:spPr>
          <a:xfrm>
            <a:off x="467472" y="1334815"/>
            <a:ext cx="4869558" cy="2123089"/>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spcBef>
                <a:spcPts val="1200"/>
              </a:spcBef>
            </a:pPr>
            <a:r>
              <a:rPr lang="en-US" sz="2000" b="1" dirty="0">
                <a:solidFill>
                  <a:schemeClr val="bg1">
                    <a:lumMod val="10000"/>
                  </a:schemeClr>
                </a:solidFill>
                <a:latin typeface="+mj-lt"/>
              </a:rPr>
              <a:t>App Description: </a:t>
            </a:r>
          </a:p>
          <a:p>
            <a:pPr algn="just">
              <a:spcBef>
                <a:spcPts val="1200"/>
              </a:spcBef>
            </a:pPr>
            <a:r>
              <a:rPr lang="en-US" sz="1400" dirty="0">
                <a:latin typeface="+mj-lt"/>
                <a:cs typeface="Calibri" panose="020F0502020204030204" pitchFamily="34" charset="0"/>
              </a:rPr>
              <a:t>First Response Online is a communication and collaboration platform built to support first responders. It lets police officers, fire fighters, and paramedics share critical data with each other in near real-time. It supports all devices, and PC and integrates with computer aided dispatch and GPS tracking. Units in the field can update their status, complete traffic stops, and even query state &amp; federal databases all without using the radio. </a:t>
            </a:r>
            <a:endParaRPr lang="en-US" sz="1100" dirty="0">
              <a:solidFill>
                <a:schemeClr val="bg1">
                  <a:lumMod val="10000"/>
                </a:schemeClr>
              </a:solidFill>
              <a:latin typeface="+mj-lt"/>
              <a:cs typeface="Calibri" panose="020F0502020204030204" pitchFamily="34" charset="0"/>
            </a:endParaRPr>
          </a:p>
        </p:txBody>
      </p:sp>
      <p:sp>
        <p:nvSpPr>
          <p:cNvPr id="16" name="Rectangle 15"/>
          <p:cNvSpPr/>
          <p:nvPr/>
        </p:nvSpPr>
        <p:spPr>
          <a:xfrm>
            <a:off x="467473" y="3728575"/>
            <a:ext cx="4869557" cy="1999564"/>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spcBef>
                <a:spcPts val="1200"/>
              </a:spcBef>
            </a:pPr>
            <a:r>
              <a:rPr lang="en-US" sz="2000" b="1" dirty="0">
                <a:solidFill>
                  <a:schemeClr val="bg1">
                    <a:lumMod val="10000"/>
                  </a:schemeClr>
                </a:solidFill>
                <a:latin typeface="+mj-lt"/>
              </a:rPr>
              <a:t>Technology Used:</a:t>
            </a:r>
          </a:p>
          <a:p>
            <a:pPr marL="285750" indent="-285750" algn="just">
              <a:spcBef>
                <a:spcPts val="1200"/>
              </a:spcBef>
              <a:buFont typeface="Arial" panose="020B0604020202020204" pitchFamily="34" charset="0"/>
              <a:buChar char="•"/>
            </a:pPr>
            <a:r>
              <a:rPr lang="en-US" sz="1400" b="1" dirty="0">
                <a:solidFill>
                  <a:schemeClr val="bg1">
                    <a:lumMod val="10000"/>
                  </a:schemeClr>
                </a:solidFill>
                <a:latin typeface="+mj-lt"/>
              </a:rPr>
              <a:t>Front End: </a:t>
            </a:r>
            <a:r>
              <a:rPr lang="en-US" sz="1400" dirty="0">
                <a:solidFill>
                  <a:schemeClr val="bg1">
                    <a:lumMod val="10000"/>
                  </a:schemeClr>
                </a:solidFill>
                <a:latin typeface="+mj-lt"/>
              </a:rPr>
              <a:t>ASP.NET MVC API (C# backend, </a:t>
            </a:r>
            <a:r>
              <a:rPr lang="en-US" sz="1400" dirty="0" err="1">
                <a:solidFill>
                  <a:schemeClr val="bg1">
                    <a:lumMod val="10000"/>
                  </a:schemeClr>
                </a:solidFill>
                <a:latin typeface="+mj-lt"/>
              </a:rPr>
              <a:t>WebAPI</a:t>
            </a:r>
            <a:r>
              <a:rPr lang="en-US" sz="1400" dirty="0">
                <a:solidFill>
                  <a:schemeClr val="bg1">
                    <a:lumMod val="10000"/>
                  </a:schemeClr>
                </a:solidFill>
                <a:latin typeface="+mj-lt"/>
              </a:rPr>
              <a:t>, Entity Framework, Power BI Embedded), </a:t>
            </a:r>
            <a:r>
              <a:rPr lang="en-US" sz="1400" dirty="0" err="1">
                <a:solidFill>
                  <a:schemeClr val="bg1">
                    <a:lumMod val="10000"/>
                  </a:schemeClr>
                </a:solidFill>
                <a:latin typeface="+mj-lt"/>
              </a:rPr>
              <a:t>Xamarin.Forms</a:t>
            </a:r>
            <a:endParaRPr lang="en-US" sz="1400" dirty="0">
              <a:solidFill>
                <a:schemeClr val="bg1">
                  <a:lumMod val="10000"/>
                </a:schemeClr>
              </a:solidFill>
              <a:latin typeface="+mj-lt"/>
            </a:endParaRPr>
          </a:p>
          <a:p>
            <a:pPr marL="285750" indent="-285750" algn="just">
              <a:spcBef>
                <a:spcPts val="1200"/>
              </a:spcBef>
              <a:buFont typeface="Arial" panose="020B0604020202020204" pitchFamily="34" charset="0"/>
              <a:buChar char="•"/>
            </a:pPr>
            <a:r>
              <a:rPr lang="en-US" sz="1400" b="1" dirty="0">
                <a:solidFill>
                  <a:schemeClr val="bg1">
                    <a:lumMod val="10000"/>
                  </a:schemeClr>
                </a:solidFill>
                <a:latin typeface="+mj-lt"/>
              </a:rPr>
              <a:t>Database</a:t>
            </a:r>
            <a:r>
              <a:rPr lang="en-US" sz="1400" dirty="0">
                <a:solidFill>
                  <a:schemeClr val="bg1">
                    <a:lumMod val="10000"/>
                  </a:schemeClr>
                </a:solidFill>
                <a:latin typeface="+mj-lt"/>
              </a:rPr>
              <a:t>: Azure SQL</a:t>
            </a:r>
          </a:p>
          <a:p>
            <a:pPr marL="285750" indent="-285750">
              <a:spcBef>
                <a:spcPts val="1200"/>
              </a:spcBef>
              <a:buFont typeface="Arial" panose="020B0604020202020204" pitchFamily="34" charset="0"/>
              <a:buChar char="•"/>
            </a:pPr>
            <a:r>
              <a:rPr lang="en-US" sz="1400" b="1" dirty="0">
                <a:solidFill>
                  <a:schemeClr val="bg1">
                    <a:lumMod val="10000"/>
                  </a:schemeClr>
                </a:solidFill>
                <a:latin typeface="+mj-lt"/>
              </a:rPr>
              <a:t>Azure Cloud Features</a:t>
            </a:r>
            <a:r>
              <a:rPr lang="en-US" sz="1400" dirty="0">
                <a:solidFill>
                  <a:schemeClr val="bg1">
                    <a:lumMod val="10000"/>
                  </a:schemeClr>
                </a:solidFill>
                <a:latin typeface="+mj-lt"/>
              </a:rPr>
              <a:t>: </a:t>
            </a:r>
            <a:r>
              <a:rPr lang="en-US" sz="1400" dirty="0">
                <a:solidFill>
                  <a:srgbClr val="0070C0"/>
                </a:solidFill>
                <a:latin typeface="+mj-lt"/>
              </a:rPr>
              <a:t>App Service, Azure SQL, </a:t>
            </a:r>
            <a:r>
              <a:rPr lang="en-US" sz="1400" dirty="0" err="1">
                <a:solidFill>
                  <a:srgbClr val="0070C0"/>
                </a:solidFill>
                <a:latin typeface="+mj-lt"/>
              </a:rPr>
              <a:t>DocumentDB</a:t>
            </a:r>
            <a:r>
              <a:rPr lang="en-US" sz="1400" dirty="0">
                <a:solidFill>
                  <a:srgbClr val="0070C0"/>
                </a:solidFill>
                <a:latin typeface="+mj-lt"/>
              </a:rPr>
              <a:t> &amp; Azure Search</a:t>
            </a:r>
          </a:p>
        </p:txBody>
      </p:sp>
      <p:cxnSp>
        <p:nvCxnSpPr>
          <p:cNvPr id="3" name="Straight Connector 2"/>
          <p:cNvCxnSpPr/>
          <p:nvPr/>
        </p:nvCxnSpPr>
        <p:spPr>
          <a:xfrm>
            <a:off x="467473" y="3541986"/>
            <a:ext cx="4931617" cy="0"/>
          </a:xfrm>
          <a:prstGeom prst="line">
            <a:avLst/>
          </a:prstGeom>
          <a:ln w="3175">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51489" y="1371600"/>
            <a:ext cx="0" cy="4356538"/>
          </a:xfrm>
          <a:prstGeom prst="line">
            <a:avLst/>
          </a:prstGeom>
          <a:ln w="3175">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6" name="Picture 2" descr="identify.png"/>
          <p:cNvPicPr>
            <a:picLocks noChangeAspect="1" noChangeArrowheads="1"/>
          </p:cNvPicPr>
          <p:nvPr/>
        </p:nvPicPr>
        <p:blipFill rotWithShape="1">
          <a:blip r:embed="rId5">
            <a:extLst>
              <a:ext uri="{28A0092B-C50C-407E-A947-70E740481C1C}">
                <a14:useLocalDpi xmlns:a14="http://schemas.microsoft.com/office/drawing/2010/main" val="0"/>
              </a:ext>
            </a:extLst>
          </a:blip>
          <a:srcRect r="1161"/>
          <a:stretch/>
        </p:blipFill>
        <p:spPr bwMode="auto">
          <a:xfrm>
            <a:off x="6031035" y="1332202"/>
            <a:ext cx="5799776" cy="43959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65950" y="5752095"/>
            <a:ext cx="5799776" cy="145424"/>
          </a:xfrm>
          <a:prstGeom prst="rect">
            <a:avLst/>
          </a:prstGeom>
          <a:noFill/>
        </p:spPr>
        <p:txBody>
          <a:bodyPr wrap="square" lIns="0" tIns="0" rIns="0" bIns="0" rtlCol="0">
            <a:spAutoFit/>
          </a:bodyPr>
          <a:lstStyle/>
          <a:p>
            <a:pPr>
              <a:lnSpc>
                <a:spcPct val="90000"/>
              </a:lnSpc>
            </a:pPr>
            <a:r>
              <a:rPr lang="en-US" sz="1050" spc="-50" dirty="0">
                <a:solidFill>
                  <a:srgbClr val="0070C0"/>
                </a:solidFill>
                <a:hlinkClick r:id="rId6"/>
              </a:rPr>
              <a:t>https://github.com/microsoft/demo-first-response-online</a:t>
            </a:r>
            <a:r>
              <a:rPr lang="en-US" sz="1050" spc="-50" dirty="0">
                <a:solidFill>
                  <a:srgbClr val="0070C0"/>
                </a:solidFill>
              </a:rPr>
              <a:t> </a:t>
            </a:r>
          </a:p>
        </p:txBody>
      </p:sp>
      <p:pic>
        <p:nvPicPr>
          <p:cNvPr id="25" name="Picture 4" descr="Power BI"/>
          <p:cNvPicPr>
            <a:picLocks noChangeAspect="1" noChangeArrowheads="1"/>
          </p:cNvPicPr>
          <p:nvPr/>
        </p:nvPicPr>
        <p:blipFill rotWithShape="1">
          <a:blip r:embed="rId7">
            <a:extLst>
              <a:ext uri="{28A0092B-C50C-407E-A947-70E740481C1C}">
                <a14:useLocalDpi xmlns:a14="http://schemas.microsoft.com/office/drawing/2010/main" val="0"/>
              </a:ext>
            </a:extLst>
          </a:blip>
          <a:srcRect l="768" t="247" r="992" b="2033"/>
          <a:stretch/>
        </p:blipFill>
        <p:spPr bwMode="auto">
          <a:xfrm>
            <a:off x="5765950" y="1329101"/>
            <a:ext cx="6064862" cy="442299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8"/>
          <a:srcRect t="-1" b="-4031"/>
          <a:stretch/>
        </p:blipFill>
        <p:spPr>
          <a:xfrm>
            <a:off x="5762321" y="1460634"/>
            <a:ext cx="6064861" cy="4241383"/>
          </a:xfrm>
          <a:prstGeom prst="rect">
            <a:avLst/>
          </a:prstGeom>
        </p:spPr>
      </p:pic>
      <p:pic>
        <p:nvPicPr>
          <p:cNvPr id="1030" name="Picture 6" descr="FR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83282" y="1318756"/>
            <a:ext cx="6147530" cy="3327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73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1000" fill="hold"/>
                                        <p:tgtEl>
                                          <p:spTgt spid="26"/>
                                        </p:tgtEl>
                                        <p:attrNameLst>
                                          <p:attrName>ppt_w</p:attrName>
                                        </p:attrNameLst>
                                      </p:cBhvr>
                                      <p:tavLst>
                                        <p:tav tm="0">
                                          <p:val>
                                            <p:fltVal val="0"/>
                                          </p:val>
                                        </p:tav>
                                        <p:tav tm="100000">
                                          <p:val>
                                            <p:strVal val="#ppt_w"/>
                                          </p:val>
                                        </p:tav>
                                      </p:tavLst>
                                    </p:anim>
                                    <p:anim calcmode="lin" valueType="num">
                                      <p:cBhvr>
                                        <p:cTn id="16" dur="1000" fill="hold"/>
                                        <p:tgtEl>
                                          <p:spTgt spid="26"/>
                                        </p:tgtEl>
                                        <p:attrNameLst>
                                          <p:attrName>ppt_h</p:attrName>
                                        </p:attrNameLst>
                                      </p:cBhvr>
                                      <p:tavLst>
                                        <p:tav tm="0">
                                          <p:val>
                                            <p:fltVal val="0"/>
                                          </p:val>
                                        </p:tav>
                                        <p:tav tm="100000">
                                          <p:val>
                                            <p:strVal val="#ppt_h"/>
                                          </p:val>
                                        </p:tav>
                                      </p:tavLst>
                                    </p:anim>
                                    <p:anim calcmode="lin" valueType="num">
                                      <p:cBhvr>
                                        <p:cTn id="17" dur="1000" fill="hold"/>
                                        <p:tgtEl>
                                          <p:spTgt spid="26"/>
                                        </p:tgtEl>
                                        <p:attrNameLst>
                                          <p:attrName>style.rotation</p:attrName>
                                        </p:attrNameLst>
                                      </p:cBhvr>
                                      <p:tavLst>
                                        <p:tav tm="0">
                                          <p:val>
                                            <p:fltVal val="90"/>
                                          </p:val>
                                        </p:tav>
                                        <p:tav tm="100000">
                                          <p:val>
                                            <p:fltVal val="0"/>
                                          </p:val>
                                        </p:tav>
                                      </p:tavLst>
                                    </p:anim>
                                    <p:animEffect transition="in" filter="fade">
                                      <p:cBhvr>
                                        <p:cTn id="18" dur="10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 calcmode="lin" valueType="num">
                                      <p:cBhvr>
                                        <p:cTn id="23" dur="1000" fill="hold"/>
                                        <p:tgtEl>
                                          <p:spTgt spid="1030"/>
                                        </p:tgtEl>
                                        <p:attrNameLst>
                                          <p:attrName>ppt_w</p:attrName>
                                        </p:attrNameLst>
                                      </p:cBhvr>
                                      <p:tavLst>
                                        <p:tav tm="0">
                                          <p:val>
                                            <p:fltVal val="0"/>
                                          </p:val>
                                        </p:tav>
                                        <p:tav tm="100000">
                                          <p:val>
                                            <p:strVal val="#ppt_w"/>
                                          </p:val>
                                        </p:tav>
                                      </p:tavLst>
                                    </p:anim>
                                    <p:anim calcmode="lin" valueType="num">
                                      <p:cBhvr>
                                        <p:cTn id="24" dur="1000" fill="hold"/>
                                        <p:tgtEl>
                                          <p:spTgt spid="1030"/>
                                        </p:tgtEl>
                                        <p:attrNameLst>
                                          <p:attrName>ppt_h</p:attrName>
                                        </p:attrNameLst>
                                      </p:cBhvr>
                                      <p:tavLst>
                                        <p:tav tm="0">
                                          <p:val>
                                            <p:fltVal val="0"/>
                                          </p:val>
                                        </p:tav>
                                        <p:tav tm="100000">
                                          <p:val>
                                            <p:strVal val="#ppt_h"/>
                                          </p:val>
                                        </p:tav>
                                      </p:tavLst>
                                    </p:anim>
                                    <p:anim calcmode="lin" valueType="num">
                                      <p:cBhvr>
                                        <p:cTn id="25" dur="1000" fill="hold"/>
                                        <p:tgtEl>
                                          <p:spTgt spid="1030"/>
                                        </p:tgtEl>
                                        <p:attrNameLst>
                                          <p:attrName>style.rotation</p:attrName>
                                        </p:attrNameLst>
                                      </p:cBhvr>
                                      <p:tavLst>
                                        <p:tav tm="0">
                                          <p:val>
                                            <p:fltVal val="90"/>
                                          </p:val>
                                        </p:tav>
                                        <p:tav tm="100000">
                                          <p:val>
                                            <p:fltVal val="0"/>
                                          </p:val>
                                        </p:tav>
                                      </p:tavLst>
                                    </p:anim>
                                    <p:animEffect transition="in" filter="fade">
                                      <p:cBhvr>
                                        <p:cTn id="26"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j-lt"/>
              </a:rPr>
              <a:pPr/>
              <a:t>38</a:t>
            </a:fld>
            <a:endParaRPr lang="en-US" dirty="0">
              <a:latin typeface="+mj-lt"/>
            </a:endParaRPr>
          </a:p>
        </p:txBody>
      </p:sp>
      <p:sp>
        <p:nvSpPr>
          <p:cNvPr id="33"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Demo </a:t>
            </a:r>
            <a:r>
              <a:rPr lang="en-US" sz="3200" dirty="0" err="1">
                <a:solidFill>
                  <a:schemeClr val="bg1">
                    <a:lumMod val="10000"/>
                  </a:schemeClr>
                </a:solidFill>
              </a:rPr>
              <a:t>SkiApp</a:t>
            </a:r>
            <a:endParaRPr lang="en-US" sz="3200" dirty="0">
              <a:solidFill>
                <a:schemeClr val="bg1">
                  <a:lumMod val="10000"/>
                </a:schemeClr>
              </a:solidFill>
            </a:endParaRPr>
          </a:p>
        </p:txBody>
      </p:sp>
      <p:pic>
        <p:nvPicPr>
          <p:cNvPr id="2050"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bwMode="auto">
          <a:xfrm>
            <a:off x="5399089" y="6133440"/>
            <a:ext cx="6791324" cy="739613"/>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473" y="6224896"/>
            <a:ext cx="1587019" cy="433790"/>
          </a:xfrm>
          <a:prstGeom prst="rect">
            <a:avLst/>
          </a:prstGeom>
        </p:spPr>
      </p:pic>
      <p:grpSp>
        <p:nvGrpSpPr>
          <p:cNvPr id="39" name="Group 38"/>
          <p:cNvGrpSpPr/>
          <p:nvPr/>
        </p:nvGrpSpPr>
        <p:grpSpPr>
          <a:xfrm>
            <a:off x="2431575" y="6133440"/>
            <a:ext cx="2853484" cy="555264"/>
            <a:chOff x="1000745" y="2443309"/>
            <a:chExt cx="4367153" cy="849815"/>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1" name="TextBox 40"/>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2" name="Rectangle 41"/>
          <p:cNvSpPr/>
          <p:nvPr/>
        </p:nvSpPr>
        <p:spPr bwMode="auto">
          <a:xfrm>
            <a:off x="-12925"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3" name="Right Triangle 42"/>
          <p:cNvSpPr/>
          <p:nvPr/>
        </p:nvSpPr>
        <p:spPr bwMode="auto">
          <a:xfrm rot="16200000">
            <a:off x="4698564" y="6169688"/>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4" name="TextBox 43"/>
          <p:cNvSpPr txBox="1"/>
          <p:nvPr/>
        </p:nvSpPr>
        <p:spPr>
          <a:xfrm>
            <a:off x="9857249"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8" name="Rectangle 27"/>
          <p:cNvSpPr/>
          <p:nvPr/>
        </p:nvSpPr>
        <p:spPr>
          <a:xfrm>
            <a:off x="467472" y="1334815"/>
            <a:ext cx="4869558" cy="2123089"/>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spcBef>
                <a:spcPts val="1200"/>
              </a:spcBef>
            </a:pPr>
            <a:r>
              <a:rPr lang="en-US" sz="2000" b="1" dirty="0">
                <a:solidFill>
                  <a:schemeClr val="bg1">
                    <a:lumMod val="10000"/>
                  </a:schemeClr>
                </a:solidFill>
                <a:latin typeface="+mj-lt"/>
              </a:rPr>
              <a:t>App Description: </a:t>
            </a:r>
          </a:p>
          <a:p>
            <a:pPr algn="just">
              <a:spcBef>
                <a:spcPts val="1200"/>
              </a:spcBef>
            </a:pPr>
            <a:r>
              <a:rPr lang="en-US" sz="1400" dirty="0">
                <a:latin typeface="+mj-lt"/>
                <a:cs typeface="Calibri" panose="020F0502020204030204" pitchFamily="34" charset="0"/>
              </a:rPr>
              <a:t>AdventureWorks Ski App provides a sample application that can be used to demonstrate the value of building in intelligence into an existing application. Applications show intelligence when they can spot trends, react to unusual events, predict outcomes or recommend choices.  </a:t>
            </a:r>
            <a:endParaRPr lang="en-US" sz="1100" dirty="0">
              <a:solidFill>
                <a:schemeClr val="bg1">
                  <a:lumMod val="10000"/>
                </a:schemeClr>
              </a:solidFill>
              <a:latin typeface="+mj-lt"/>
              <a:cs typeface="Calibri" panose="020F0502020204030204" pitchFamily="34" charset="0"/>
            </a:endParaRPr>
          </a:p>
        </p:txBody>
      </p:sp>
      <p:sp>
        <p:nvSpPr>
          <p:cNvPr id="16" name="Rectangle 15"/>
          <p:cNvSpPr/>
          <p:nvPr/>
        </p:nvSpPr>
        <p:spPr>
          <a:xfrm>
            <a:off x="467473" y="3332922"/>
            <a:ext cx="4869557" cy="2503178"/>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spcBef>
                <a:spcPts val="1200"/>
              </a:spcBef>
            </a:pPr>
            <a:r>
              <a:rPr lang="en-US" sz="2000" b="1" dirty="0">
                <a:solidFill>
                  <a:schemeClr val="bg1">
                    <a:lumMod val="10000"/>
                  </a:schemeClr>
                </a:solidFill>
                <a:latin typeface="+mj-lt"/>
              </a:rPr>
              <a:t>Technology Used:</a:t>
            </a:r>
          </a:p>
          <a:p>
            <a:pPr marL="285750" indent="-285750" algn="just">
              <a:spcBef>
                <a:spcPts val="1200"/>
              </a:spcBef>
              <a:buFont typeface="Arial" panose="020B0604020202020204" pitchFamily="34" charset="0"/>
              <a:buChar char="•"/>
            </a:pPr>
            <a:r>
              <a:rPr lang="en-US" sz="1400" b="1" dirty="0">
                <a:solidFill>
                  <a:schemeClr val="bg1">
                    <a:lumMod val="10000"/>
                  </a:schemeClr>
                </a:solidFill>
                <a:latin typeface="+mj-lt"/>
              </a:rPr>
              <a:t>Front End: </a:t>
            </a:r>
            <a:r>
              <a:rPr lang="en-US" sz="1400" dirty="0">
                <a:solidFill>
                  <a:schemeClr val="bg1">
                    <a:lumMod val="10000"/>
                  </a:schemeClr>
                </a:solidFill>
                <a:latin typeface="+mj-lt"/>
              </a:rPr>
              <a:t>ASP.NET Core 1.0, SQL Server 2016 Developer Edition, Microsoft Azure SDK, (C# backend, </a:t>
            </a:r>
            <a:r>
              <a:rPr lang="en-US" sz="1400" dirty="0" err="1">
                <a:solidFill>
                  <a:schemeClr val="bg1">
                    <a:lumMod val="10000"/>
                  </a:schemeClr>
                </a:solidFill>
                <a:latin typeface="+mj-lt"/>
              </a:rPr>
              <a:t>WebAPI</a:t>
            </a:r>
            <a:r>
              <a:rPr lang="en-US" sz="1400" dirty="0">
                <a:solidFill>
                  <a:schemeClr val="bg1">
                    <a:lumMod val="10000"/>
                  </a:schemeClr>
                </a:solidFill>
                <a:latin typeface="+mj-lt"/>
              </a:rPr>
              <a:t>, Entity Framework), </a:t>
            </a:r>
            <a:r>
              <a:rPr lang="en-US" sz="1400" dirty="0" err="1">
                <a:solidFill>
                  <a:schemeClr val="bg1">
                    <a:lumMod val="10000"/>
                  </a:schemeClr>
                </a:solidFill>
                <a:latin typeface="+mj-lt"/>
              </a:rPr>
              <a:t>Xamarin.Forms</a:t>
            </a:r>
            <a:endParaRPr lang="en-US" sz="1400" dirty="0">
              <a:solidFill>
                <a:schemeClr val="bg1">
                  <a:lumMod val="10000"/>
                </a:schemeClr>
              </a:solidFill>
              <a:latin typeface="+mj-lt"/>
            </a:endParaRPr>
          </a:p>
          <a:p>
            <a:pPr marL="285750" indent="-285750" algn="just">
              <a:spcBef>
                <a:spcPts val="1200"/>
              </a:spcBef>
              <a:buFont typeface="Arial" panose="020B0604020202020204" pitchFamily="34" charset="0"/>
              <a:buChar char="•"/>
            </a:pPr>
            <a:r>
              <a:rPr lang="en-US" sz="1400" b="1" dirty="0">
                <a:solidFill>
                  <a:schemeClr val="bg1">
                    <a:lumMod val="10000"/>
                  </a:schemeClr>
                </a:solidFill>
                <a:latin typeface="+mj-lt"/>
              </a:rPr>
              <a:t>Azure Cloud Features</a:t>
            </a:r>
            <a:r>
              <a:rPr lang="en-US" sz="1400" dirty="0">
                <a:solidFill>
                  <a:schemeClr val="bg1">
                    <a:lumMod val="10000"/>
                  </a:schemeClr>
                </a:solidFill>
                <a:latin typeface="+mj-lt"/>
              </a:rPr>
              <a:t>: </a:t>
            </a:r>
            <a:r>
              <a:rPr lang="en-US" sz="1400" dirty="0">
                <a:solidFill>
                  <a:srgbClr val="0070C0"/>
                </a:solidFill>
                <a:latin typeface="+mj-lt"/>
              </a:rPr>
              <a:t>SQL Server 2016 Virtual Machine, Virtual Network, App Service, SQL Database, Stream Analytics, Event Hub, </a:t>
            </a:r>
            <a:r>
              <a:rPr lang="en-US" sz="1400" dirty="0" err="1">
                <a:solidFill>
                  <a:srgbClr val="0070C0"/>
                </a:solidFill>
                <a:latin typeface="+mj-lt"/>
              </a:rPr>
              <a:t>DocumentDB</a:t>
            </a:r>
            <a:r>
              <a:rPr lang="en-US" sz="1400" dirty="0">
                <a:solidFill>
                  <a:srgbClr val="0070C0"/>
                </a:solidFill>
                <a:latin typeface="+mj-lt"/>
              </a:rPr>
              <a:t>, Azure Storage, Search Service, Cognitive Services, and Application Insights</a:t>
            </a:r>
          </a:p>
        </p:txBody>
      </p:sp>
      <p:cxnSp>
        <p:nvCxnSpPr>
          <p:cNvPr id="3" name="Straight Connector 2"/>
          <p:cNvCxnSpPr/>
          <p:nvPr/>
        </p:nvCxnSpPr>
        <p:spPr>
          <a:xfrm>
            <a:off x="481551" y="3205655"/>
            <a:ext cx="4931617" cy="0"/>
          </a:xfrm>
          <a:prstGeom prst="line">
            <a:avLst/>
          </a:prstGeom>
          <a:ln w="3175">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51489" y="1371600"/>
            <a:ext cx="0" cy="4356538"/>
          </a:xfrm>
          <a:prstGeom prst="line">
            <a:avLst/>
          </a:prstGeom>
          <a:ln w="3175">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627627" y="5727517"/>
            <a:ext cx="6203185" cy="145424"/>
          </a:xfrm>
          <a:prstGeom prst="rect">
            <a:avLst/>
          </a:prstGeom>
          <a:noFill/>
        </p:spPr>
        <p:txBody>
          <a:bodyPr wrap="square" lIns="0" tIns="0" rIns="0" bIns="0" rtlCol="0">
            <a:spAutoFit/>
          </a:bodyPr>
          <a:lstStyle/>
          <a:p>
            <a:pPr>
              <a:lnSpc>
                <a:spcPct val="90000"/>
              </a:lnSpc>
            </a:pPr>
            <a:r>
              <a:rPr lang="en-US" sz="1050" spc="-50" dirty="0">
                <a:solidFill>
                  <a:srgbClr val="0070C0"/>
                </a:solidFill>
              </a:rPr>
              <a:t>https://github.com/Microsoft/AdventureWorksSkiApp</a:t>
            </a:r>
          </a:p>
        </p:txBody>
      </p:sp>
      <p:pic>
        <p:nvPicPr>
          <p:cNvPr id="2" name="Picture 2" descr="https://github.com/Microsoft/AdventureWorksSkiApp/raw/intelligent/media/image3.png"/>
          <p:cNvPicPr>
            <a:picLocks noChangeAspect="1" noChangeArrowheads="1"/>
          </p:cNvPicPr>
          <p:nvPr/>
        </p:nvPicPr>
        <p:blipFill rotWithShape="1">
          <a:blip r:embed="rId5">
            <a:extLst>
              <a:ext uri="{28A0092B-C50C-407E-A947-70E740481C1C}">
                <a14:useLocalDpi xmlns:a14="http://schemas.microsoft.com/office/drawing/2010/main" val="0"/>
              </a:ext>
            </a:extLst>
          </a:blip>
          <a:srcRect l="1493" t="481" r="1008" b="1505"/>
          <a:stretch/>
        </p:blipFill>
        <p:spPr bwMode="auto">
          <a:xfrm>
            <a:off x="5627626" y="1334815"/>
            <a:ext cx="3071844" cy="41134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ithub.com/Microsoft/AdventureWorksSkiApp/raw/intelligent/media/image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7794" y="1334814"/>
            <a:ext cx="2993018" cy="419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5627626" y="1334816"/>
            <a:ext cx="6203186" cy="4209674"/>
          </a:xfrm>
          <a:prstGeom prst="rect">
            <a:avLst/>
          </a:prstGeom>
        </p:spPr>
      </p:pic>
    </p:spTree>
    <p:extLst>
      <p:ext uri="{BB962C8B-B14F-4D97-AF65-F5344CB8AC3E}">
        <p14:creationId xmlns:p14="http://schemas.microsoft.com/office/powerpoint/2010/main" val="19370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j-lt"/>
              </a:rPr>
              <a:pPr/>
              <a:t>39</a:t>
            </a:fld>
            <a:endParaRPr lang="en-US" dirty="0">
              <a:latin typeface="+mj-lt"/>
            </a:endParaRPr>
          </a:p>
        </p:txBody>
      </p:sp>
      <p:sp>
        <p:nvSpPr>
          <p:cNvPr id="33"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Day Planner App</a:t>
            </a:r>
          </a:p>
        </p:txBody>
      </p:sp>
      <p:pic>
        <p:nvPicPr>
          <p:cNvPr id="2050"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bwMode="auto">
          <a:xfrm>
            <a:off x="5399089" y="6133440"/>
            <a:ext cx="6791324" cy="739613"/>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473" y="6224896"/>
            <a:ext cx="1587019" cy="433790"/>
          </a:xfrm>
          <a:prstGeom prst="rect">
            <a:avLst/>
          </a:prstGeom>
        </p:spPr>
      </p:pic>
      <p:grpSp>
        <p:nvGrpSpPr>
          <p:cNvPr id="39" name="Group 38"/>
          <p:cNvGrpSpPr/>
          <p:nvPr/>
        </p:nvGrpSpPr>
        <p:grpSpPr>
          <a:xfrm>
            <a:off x="2431575" y="6133440"/>
            <a:ext cx="2853484" cy="555264"/>
            <a:chOff x="1000745" y="2443309"/>
            <a:chExt cx="4367153" cy="849815"/>
          </a:xfrm>
        </p:grpSpPr>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1" name="TextBox 40"/>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2" name="Rectangle 41"/>
          <p:cNvSpPr/>
          <p:nvPr/>
        </p:nvSpPr>
        <p:spPr bwMode="auto">
          <a:xfrm>
            <a:off x="-12925"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3" name="Right Triangle 42"/>
          <p:cNvSpPr/>
          <p:nvPr/>
        </p:nvSpPr>
        <p:spPr bwMode="auto">
          <a:xfrm rot="16200000">
            <a:off x="4698564" y="6169688"/>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4" name="TextBox 43"/>
          <p:cNvSpPr txBox="1"/>
          <p:nvPr/>
        </p:nvSpPr>
        <p:spPr>
          <a:xfrm>
            <a:off x="9857249"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8" name="Rectangle 27"/>
          <p:cNvSpPr/>
          <p:nvPr/>
        </p:nvSpPr>
        <p:spPr>
          <a:xfrm>
            <a:off x="467472" y="1334814"/>
            <a:ext cx="4869558" cy="2287698"/>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spcBef>
                <a:spcPts val="1200"/>
              </a:spcBef>
            </a:pPr>
            <a:r>
              <a:rPr lang="en-US" sz="2000" b="1" dirty="0">
                <a:solidFill>
                  <a:schemeClr val="bg1">
                    <a:lumMod val="10000"/>
                  </a:schemeClr>
                </a:solidFill>
                <a:latin typeface="+mj-lt"/>
              </a:rPr>
              <a:t>App Description: </a:t>
            </a:r>
          </a:p>
          <a:p>
            <a:pPr algn="just">
              <a:spcBef>
                <a:spcPts val="1200"/>
              </a:spcBef>
            </a:pPr>
            <a:r>
              <a:rPr lang="en-US" sz="1400" dirty="0">
                <a:latin typeface="+mj-lt"/>
                <a:cs typeface="Calibri" panose="020F0502020204030204" pitchFamily="34" charset="0"/>
              </a:rPr>
              <a:t>This application is developed to showcase the NodeJS and PostgreSQL (open source) integration capabilities with Microsoft Azure. The app manages the day-to-day schedule for a user and provides details of engagements on Google map. This app allows to save engagement details along with title, location, meeting date, start and end time of engagements. Once user selects date it search and displays all the engagements with the help of map of the date selected.</a:t>
            </a:r>
          </a:p>
          <a:p>
            <a:pPr algn="just">
              <a:spcBef>
                <a:spcPts val="1200"/>
              </a:spcBef>
            </a:pPr>
            <a:r>
              <a:rPr lang="en-US" sz="1400" dirty="0">
                <a:latin typeface="+mj-lt"/>
                <a:cs typeface="Calibri" panose="020F0502020204030204" pitchFamily="34" charset="0"/>
              </a:rPr>
              <a:t>.  </a:t>
            </a:r>
            <a:endParaRPr lang="en-US" sz="1100" dirty="0">
              <a:solidFill>
                <a:schemeClr val="bg1">
                  <a:lumMod val="10000"/>
                </a:schemeClr>
              </a:solidFill>
              <a:latin typeface="+mj-lt"/>
              <a:cs typeface="Calibri" panose="020F0502020204030204" pitchFamily="34" charset="0"/>
            </a:endParaRPr>
          </a:p>
        </p:txBody>
      </p:sp>
      <p:sp>
        <p:nvSpPr>
          <p:cNvPr id="16" name="Rectangle 15"/>
          <p:cNvSpPr/>
          <p:nvPr/>
        </p:nvSpPr>
        <p:spPr>
          <a:xfrm>
            <a:off x="467473" y="3622511"/>
            <a:ext cx="4869557" cy="2213589"/>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spcBef>
                <a:spcPts val="600"/>
              </a:spcBef>
            </a:pPr>
            <a:r>
              <a:rPr lang="en-US" sz="2000" b="1" dirty="0">
                <a:solidFill>
                  <a:schemeClr val="bg1">
                    <a:lumMod val="10000"/>
                  </a:schemeClr>
                </a:solidFill>
                <a:latin typeface="+mj-lt"/>
              </a:rPr>
              <a:t>Technology Used:</a:t>
            </a:r>
          </a:p>
          <a:p>
            <a:pPr marL="285750" indent="-285750" algn="just">
              <a:spcBef>
                <a:spcPts val="600"/>
              </a:spcBef>
              <a:buFont typeface="Arial" panose="020B0604020202020204" pitchFamily="34" charset="0"/>
              <a:buChar char="•"/>
            </a:pPr>
            <a:r>
              <a:rPr lang="en-US" sz="1400" b="1" dirty="0">
                <a:solidFill>
                  <a:schemeClr val="bg1">
                    <a:lumMod val="10000"/>
                  </a:schemeClr>
                </a:solidFill>
                <a:latin typeface="+mj-lt"/>
              </a:rPr>
              <a:t>Front End: </a:t>
            </a:r>
            <a:r>
              <a:rPr lang="en-US" sz="1400" dirty="0">
                <a:solidFill>
                  <a:schemeClr val="bg1">
                    <a:lumMod val="10000"/>
                  </a:schemeClr>
                </a:solidFill>
                <a:latin typeface="+mj-lt"/>
              </a:rPr>
              <a:t>NodeJS (MVC Framework for NodeJS apps, database, webpages) Google APIs, JQuery, Bootstrap, CSS</a:t>
            </a:r>
          </a:p>
          <a:p>
            <a:pPr marL="285750" indent="-285750" algn="just">
              <a:spcBef>
                <a:spcPts val="600"/>
              </a:spcBef>
              <a:buFont typeface="Arial" panose="020B0604020202020204" pitchFamily="34" charset="0"/>
              <a:buChar char="•"/>
            </a:pPr>
            <a:r>
              <a:rPr lang="en-US" sz="1400" b="1" dirty="0">
                <a:solidFill>
                  <a:schemeClr val="bg1">
                    <a:lumMod val="10000"/>
                  </a:schemeClr>
                </a:solidFill>
                <a:latin typeface="+mj-lt"/>
              </a:rPr>
              <a:t>Database:</a:t>
            </a:r>
            <a:r>
              <a:rPr lang="en-US" sz="1400" dirty="0">
                <a:solidFill>
                  <a:schemeClr val="bg1">
                    <a:lumMod val="10000"/>
                  </a:schemeClr>
                </a:solidFill>
                <a:latin typeface="+mj-lt"/>
              </a:rPr>
              <a:t> PostgreSQL</a:t>
            </a:r>
          </a:p>
          <a:p>
            <a:pPr marL="285750" indent="-285750" algn="just">
              <a:spcBef>
                <a:spcPts val="600"/>
              </a:spcBef>
              <a:buFont typeface="Arial" panose="020B0604020202020204" pitchFamily="34" charset="0"/>
              <a:buChar char="•"/>
            </a:pPr>
            <a:r>
              <a:rPr lang="en-US" sz="1400" b="1" dirty="0">
                <a:solidFill>
                  <a:schemeClr val="bg1">
                    <a:lumMod val="10000"/>
                  </a:schemeClr>
                </a:solidFill>
                <a:latin typeface="+mj-lt"/>
              </a:rPr>
              <a:t>Azure Cloud Features</a:t>
            </a:r>
            <a:r>
              <a:rPr lang="en-US" sz="1400" dirty="0">
                <a:solidFill>
                  <a:schemeClr val="bg1">
                    <a:lumMod val="10000"/>
                  </a:schemeClr>
                </a:solidFill>
                <a:latin typeface="+mj-lt"/>
              </a:rPr>
              <a:t>: </a:t>
            </a:r>
            <a:r>
              <a:rPr lang="en-US" sz="1400" dirty="0">
                <a:solidFill>
                  <a:srgbClr val="0070C0"/>
                </a:solidFill>
                <a:latin typeface="+mj-lt"/>
              </a:rPr>
              <a:t>App Service, Azure Database for PostgreSQL server, </a:t>
            </a:r>
            <a:r>
              <a:rPr lang="en-US" sz="1400" dirty="0" err="1">
                <a:solidFill>
                  <a:srgbClr val="0070C0"/>
                </a:solidFill>
                <a:latin typeface="+mj-lt"/>
              </a:rPr>
              <a:t>PostGIS</a:t>
            </a:r>
            <a:r>
              <a:rPr lang="en-US" sz="1400" dirty="0">
                <a:solidFill>
                  <a:srgbClr val="0070C0"/>
                </a:solidFill>
                <a:latin typeface="+mj-lt"/>
              </a:rPr>
              <a:t>, Azure Search Service, Azure Monitoring Service</a:t>
            </a:r>
          </a:p>
          <a:p>
            <a:pPr marL="285750" indent="-285750" algn="just">
              <a:spcBef>
                <a:spcPts val="600"/>
              </a:spcBef>
              <a:buFont typeface="Arial" panose="020B0604020202020204" pitchFamily="34" charset="0"/>
              <a:buChar char="•"/>
            </a:pPr>
            <a:r>
              <a:rPr lang="en-US" sz="1400" b="1" dirty="0">
                <a:latin typeface="+mj-lt"/>
              </a:rPr>
              <a:t>Deployment Strategy</a:t>
            </a:r>
            <a:r>
              <a:rPr lang="en-US" sz="1400" dirty="0">
                <a:latin typeface="+mj-lt"/>
              </a:rPr>
              <a:t> – Azure Resource Manager (ARM)</a:t>
            </a:r>
          </a:p>
        </p:txBody>
      </p:sp>
      <p:cxnSp>
        <p:nvCxnSpPr>
          <p:cNvPr id="3" name="Straight Connector 2"/>
          <p:cNvCxnSpPr/>
          <p:nvPr/>
        </p:nvCxnSpPr>
        <p:spPr>
          <a:xfrm>
            <a:off x="481551" y="3622512"/>
            <a:ext cx="4931617" cy="0"/>
          </a:xfrm>
          <a:prstGeom prst="line">
            <a:avLst/>
          </a:prstGeom>
          <a:ln w="3175">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51489" y="1371600"/>
            <a:ext cx="0" cy="4356538"/>
          </a:xfrm>
          <a:prstGeom prst="line">
            <a:avLst/>
          </a:prstGeom>
          <a:ln w="3175">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3174" y="1324902"/>
            <a:ext cx="6067639" cy="3158964"/>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3174" y="2687049"/>
            <a:ext cx="6063155" cy="3149051"/>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52010" y="1324598"/>
            <a:ext cx="6085480" cy="3147662"/>
          </a:xfrm>
          <a:prstGeom prst="rect">
            <a:avLst/>
          </a:prstGeom>
        </p:spPr>
      </p:pic>
    </p:spTree>
    <p:extLst>
      <p:ext uri="{BB962C8B-B14F-4D97-AF65-F5344CB8AC3E}">
        <p14:creationId xmlns:p14="http://schemas.microsoft.com/office/powerpoint/2010/main" val="427894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9114" y="1282700"/>
            <a:ext cx="5359172" cy="4262694"/>
          </a:xfrm>
          <a:prstGeom prst="rect">
            <a:avLst/>
          </a:prstGeom>
          <a:noFill/>
          <a:ln w="6350">
            <a:solidFill>
              <a:srgbClr val="00B0F0"/>
            </a:solidFill>
          </a:ln>
        </p:spPr>
        <p:txBody>
          <a:bodyPr wrap="square" lIns="274320" tIns="0" rtlCol="0">
            <a:noAutofit/>
          </a:bodyPr>
          <a:lstStyle/>
          <a:p>
            <a:pPr algn="ctr">
              <a:lnSpc>
                <a:spcPct val="200000"/>
              </a:lnSpc>
            </a:pPr>
            <a:r>
              <a:rPr lang="en-US" sz="2800" dirty="0">
                <a:solidFill>
                  <a:srgbClr val="002060"/>
                </a:solidFill>
                <a:latin typeface="Segoe UI Light" panose="020B0502040204020203" pitchFamily="34" charset="0"/>
                <a:cs typeface="Segoe UI Light" panose="020B0502040204020203" pitchFamily="34" charset="0"/>
              </a:rPr>
              <a:t>Worldwide</a:t>
            </a:r>
            <a:r>
              <a:rPr lang="en-US" sz="2800" dirty="0">
                <a:solidFill>
                  <a:srgbClr val="0070C0"/>
                </a:solidFill>
              </a:rPr>
              <a:t> </a:t>
            </a:r>
            <a:endParaRPr lang="en-US" sz="2800" dirty="0"/>
          </a:p>
          <a:p>
            <a:pPr>
              <a:lnSpc>
                <a:spcPct val="200000"/>
              </a:lnSpc>
            </a:pPr>
            <a:endParaRPr lang="en-US" dirty="0"/>
          </a:p>
          <a:p>
            <a:pPr>
              <a:lnSpc>
                <a:spcPct val="200000"/>
              </a:lnSpc>
            </a:pPr>
            <a:endParaRPr lang="en-US" dirty="0"/>
          </a:p>
          <a:p>
            <a:pPr marL="1200150" lvl="2" indent="-285750">
              <a:lnSpc>
                <a:spcPct val="200000"/>
              </a:lnSpc>
              <a:buFont typeface="Arial" panose="020B0604020202020204" pitchFamily="34" charset="0"/>
              <a:buChar char="•"/>
            </a:pPr>
            <a:endParaRPr lang="en-US" dirty="0"/>
          </a:p>
          <a:p>
            <a:pPr marL="0" lvl="2">
              <a:lnSpc>
                <a:spcPct val="200000"/>
              </a:lnSpc>
            </a:pPr>
            <a:r>
              <a:rPr lang="en-US" sz="2000" b="1" dirty="0"/>
              <a:t>AWS Cloud </a:t>
            </a:r>
            <a:r>
              <a:rPr lang="en-US" sz="2000" dirty="0">
                <a:solidFill>
                  <a:schemeClr val="accent5">
                    <a:lumMod val="60000"/>
                    <a:lumOff val="40000"/>
                  </a:schemeClr>
                </a:solidFill>
              </a:rPr>
              <a:t>|</a:t>
            </a:r>
            <a:r>
              <a:rPr lang="en-US" sz="2000" b="1" dirty="0"/>
              <a:t> Microsoft Azure </a:t>
            </a:r>
            <a:r>
              <a:rPr lang="en-US" sz="2000" dirty="0">
                <a:solidFill>
                  <a:schemeClr val="accent5">
                    <a:lumMod val="60000"/>
                    <a:lumOff val="40000"/>
                  </a:schemeClr>
                </a:solidFill>
              </a:rPr>
              <a:t>|</a:t>
            </a:r>
            <a:r>
              <a:rPr lang="en-US" sz="2000" b="1" dirty="0"/>
              <a:t> IBM Bluemix </a:t>
            </a:r>
            <a:r>
              <a:rPr lang="en-US" sz="2000" dirty="0">
                <a:solidFill>
                  <a:schemeClr val="accent5">
                    <a:lumMod val="60000"/>
                    <a:lumOff val="40000"/>
                  </a:schemeClr>
                </a:solidFill>
              </a:rPr>
              <a:t>|</a:t>
            </a:r>
            <a:r>
              <a:rPr lang="en-US" sz="2000" b="1" dirty="0"/>
              <a:t> Google Cloud </a:t>
            </a:r>
            <a:r>
              <a:rPr lang="en-US" sz="2000" dirty="0">
                <a:solidFill>
                  <a:schemeClr val="accent5">
                    <a:lumMod val="60000"/>
                    <a:lumOff val="40000"/>
                  </a:schemeClr>
                </a:solidFill>
              </a:rPr>
              <a:t>|</a:t>
            </a:r>
            <a:r>
              <a:rPr lang="en-US" sz="2000" b="1" dirty="0"/>
              <a:t> Salesforce</a:t>
            </a:r>
          </a:p>
        </p:txBody>
      </p:sp>
      <p:sp>
        <p:nvSpPr>
          <p:cNvPr id="8" name="Rectangle 7"/>
          <p:cNvSpPr/>
          <p:nvPr/>
        </p:nvSpPr>
        <p:spPr bwMode="auto">
          <a:xfrm>
            <a:off x="5397501" y="6111405"/>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1" name="Group 10"/>
          <p:cNvGrpSpPr/>
          <p:nvPr/>
        </p:nvGrpSpPr>
        <p:grpSpPr>
          <a:xfrm>
            <a:off x="2429987" y="6133440"/>
            <a:ext cx="2853484" cy="555264"/>
            <a:chOff x="1000745" y="2443309"/>
            <a:chExt cx="4367153" cy="849815"/>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3" name="TextBox 12"/>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4" name="Rectangle 13"/>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5" name="Right Triangle 14"/>
          <p:cNvSpPr/>
          <p:nvPr/>
        </p:nvSpPr>
        <p:spPr bwMode="auto">
          <a:xfrm rot="16200000">
            <a:off x="4696975" y="6158670"/>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6" name="TextBox 15"/>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17" name="Title 1"/>
          <p:cNvSpPr txBox="1">
            <a:spLocks/>
          </p:cNvSpPr>
          <p:nvPr/>
        </p:nvSpPr>
        <p:spPr>
          <a:xfrm>
            <a:off x="519114" y="228649"/>
            <a:ext cx="11149013" cy="664797"/>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dirty="0">
                <a:solidFill>
                  <a:schemeClr val="bg1">
                    <a:lumMod val="10000"/>
                  </a:schemeClr>
                </a:solidFill>
                <a:cs typeface="Segoe UI Light" panose="020B0502040204020203" pitchFamily="34" charset="0"/>
              </a:rPr>
              <a:t>Huawei Cloud - Major Competitors</a:t>
            </a:r>
          </a:p>
        </p:txBody>
      </p:sp>
      <p:pic>
        <p:nvPicPr>
          <p:cNvPr id="19" name="Picture 2" descr="C:\Users\nilesh.nagose\Desktop\Click2Cloud\Logo\Final Logo\click2cloud-logo-lightBG-250x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orld map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31481" y="2330999"/>
            <a:ext cx="3210694" cy="1342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647543" y="1282700"/>
            <a:ext cx="5181679" cy="4262694"/>
          </a:xfrm>
          <a:prstGeom prst="rect">
            <a:avLst/>
          </a:prstGeom>
          <a:noFill/>
          <a:ln>
            <a:solidFill>
              <a:srgbClr val="DA0000"/>
            </a:solidFill>
          </a:ln>
        </p:spPr>
        <p:txBody>
          <a:bodyPr wrap="square" lIns="274320" tIns="0" rtlCol="0">
            <a:noAutofit/>
          </a:bodyPr>
          <a:lstStyle/>
          <a:p>
            <a:pPr algn="ctr">
              <a:lnSpc>
                <a:spcPct val="200000"/>
              </a:lnSpc>
            </a:pPr>
            <a:r>
              <a:rPr lang="en-US" sz="2800" dirty="0">
                <a:solidFill>
                  <a:srgbClr val="002060"/>
                </a:solidFill>
                <a:latin typeface="Segoe UI Light" panose="020B0502040204020203" pitchFamily="34" charset="0"/>
                <a:cs typeface="Segoe UI Light" panose="020B0502040204020203" pitchFamily="34" charset="0"/>
              </a:rPr>
              <a:t>China</a:t>
            </a:r>
            <a:r>
              <a:rPr lang="en-US" sz="2800" dirty="0">
                <a:solidFill>
                  <a:srgbClr val="0070C0"/>
                </a:solidFill>
              </a:rPr>
              <a:t> </a:t>
            </a:r>
            <a:endParaRPr lang="en-US" sz="2800" dirty="0"/>
          </a:p>
          <a:p>
            <a:pPr>
              <a:lnSpc>
                <a:spcPct val="200000"/>
              </a:lnSpc>
            </a:pPr>
            <a:endParaRPr lang="en-US" dirty="0"/>
          </a:p>
          <a:p>
            <a:pPr>
              <a:lnSpc>
                <a:spcPct val="200000"/>
              </a:lnSpc>
            </a:pPr>
            <a:endParaRPr lang="en-US" dirty="0"/>
          </a:p>
          <a:p>
            <a:pPr marL="1200150" lvl="2" indent="-285750">
              <a:lnSpc>
                <a:spcPct val="200000"/>
              </a:lnSpc>
              <a:buFont typeface="Arial" panose="020B0604020202020204" pitchFamily="34" charset="0"/>
              <a:buChar char="•"/>
            </a:pPr>
            <a:endParaRPr lang="en-US" dirty="0"/>
          </a:p>
          <a:p>
            <a:pPr marL="0" lvl="2">
              <a:lnSpc>
                <a:spcPct val="200000"/>
              </a:lnSpc>
            </a:pPr>
            <a:r>
              <a:rPr lang="en-US" sz="1900" dirty="0"/>
              <a:t>Alibaba Cloud </a:t>
            </a:r>
            <a:r>
              <a:rPr lang="en-US" dirty="0">
                <a:solidFill>
                  <a:srgbClr val="FF9900"/>
                </a:solidFill>
              </a:rPr>
              <a:t>|</a:t>
            </a:r>
            <a:r>
              <a:rPr lang="en-US" sz="1900" dirty="0"/>
              <a:t> Meituan Open Services </a:t>
            </a:r>
            <a:r>
              <a:rPr lang="en-US" sz="2000" dirty="0">
                <a:solidFill>
                  <a:srgbClr val="FF9900"/>
                </a:solidFill>
              </a:rPr>
              <a:t>|</a:t>
            </a:r>
            <a:r>
              <a:rPr lang="en-US" sz="1900" dirty="0"/>
              <a:t> Tencent Cloud </a:t>
            </a:r>
            <a:r>
              <a:rPr lang="en-US" sz="2000" dirty="0">
                <a:solidFill>
                  <a:srgbClr val="FF9900"/>
                </a:solidFill>
              </a:rPr>
              <a:t>|</a:t>
            </a:r>
            <a:r>
              <a:rPr lang="en-US" sz="1900" dirty="0"/>
              <a:t> U Cloud </a:t>
            </a:r>
            <a:r>
              <a:rPr lang="en-US" sz="2000" dirty="0">
                <a:solidFill>
                  <a:srgbClr val="FF9900"/>
                </a:solidFill>
              </a:rPr>
              <a:t>|</a:t>
            </a:r>
            <a:r>
              <a:rPr lang="en-US" sz="1900" dirty="0"/>
              <a:t> Qing Cloud </a:t>
            </a:r>
            <a:r>
              <a:rPr lang="en-US" sz="2000" dirty="0">
                <a:solidFill>
                  <a:srgbClr val="FF9900"/>
                </a:solidFill>
              </a:rPr>
              <a:t>|</a:t>
            </a:r>
            <a:endParaRPr lang="en-US" sz="1900" dirty="0"/>
          </a:p>
        </p:txBody>
      </p:sp>
      <p:pic>
        <p:nvPicPr>
          <p:cNvPr id="1030" name="Picture 6" descr="Image result for china map ic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3235" y="2330999"/>
            <a:ext cx="2142812" cy="13424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09474" y="5684392"/>
            <a:ext cx="8219748" cy="276999"/>
          </a:xfrm>
          <a:prstGeom prst="rect">
            <a:avLst/>
          </a:prstGeom>
          <a:noFill/>
        </p:spPr>
        <p:txBody>
          <a:bodyPr wrap="square" rtlCol="0">
            <a:spAutoFit/>
          </a:bodyPr>
          <a:lstStyle/>
          <a:p>
            <a:pPr algn="r"/>
            <a:r>
              <a:rPr lang="en-US" sz="1200" dirty="0">
                <a:solidFill>
                  <a:srgbClr val="0070C0"/>
                </a:solidFill>
              </a:rPr>
              <a:t>Ref: https://medium.com/flow-ci/top-12-1-local-aws-alternatives-in-china-alibaba-cloud-and-beyond-20651fc133b0</a:t>
            </a:r>
          </a:p>
        </p:txBody>
      </p:sp>
    </p:spTree>
    <p:extLst>
      <p:ext uri="{BB962C8B-B14F-4D97-AF65-F5344CB8AC3E}">
        <p14:creationId xmlns:p14="http://schemas.microsoft.com/office/powerpoint/2010/main" val="2457858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j-lt"/>
              </a:rPr>
              <a:pPr/>
              <a:t>40</a:t>
            </a:fld>
            <a:endParaRPr lang="en-US" dirty="0">
              <a:latin typeface="+mj-lt"/>
            </a:endParaRPr>
          </a:p>
        </p:txBody>
      </p:sp>
      <p:sp>
        <p:nvSpPr>
          <p:cNvPr id="33"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Meeting Directory</a:t>
            </a:r>
          </a:p>
        </p:txBody>
      </p:sp>
      <p:pic>
        <p:nvPicPr>
          <p:cNvPr id="2050"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bwMode="auto">
          <a:xfrm>
            <a:off x="5399089" y="6133440"/>
            <a:ext cx="6791324" cy="739613"/>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473" y="6224896"/>
            <a:ext cx="1587019" cy="433790"/>
          </a:xfrm>
          <a:prstGeom prst="rect">
            <a:avLst/>
          </a:prstGeom>
        </p:spPr>
      </p:pic>
      <p:grpSp>
        <p:nvGrpSpPr>
          <p:cNvPr id="39" name="Group 38"/>
          <p:cNvGrpSpPr/>
          <p:nvPr/>
        </p:nvGrpSpPr>
        <p:grpSpPr>
          <a:xfrm>
            <a:off x="2431575" y="6133440"/>
            <a:ext cx="2853484" cy="555264"/>
            <a:chOff x="1000745" y="2443309"/>
            <a:chExt cx="4367153" cy="849815"/>
          </a:xfrm>
        </p:grpSpPr>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1" name="TextBox 40"/>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2" name="Rectangle 41"/>
          <p:cNvSpPr/>
          <p:nvPr/>
        </p:nvSpPr>
        <p:spPr bwMode="auto">
          <a:xfrm>
            <a:off x="-12925"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3" name="Right Triangle 42"/>
          <p:cNvSpPr/>
          <p:nvPr/>
        </p:nvSpPr>
        <p:spPr bwMode="auto">
          <a:xfrm rot="16200000">
            <a:off x="4698564" y="6169688"/>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4" name="TextBox 43"/>
          <p:cNvSpPr txBox="1"/>
          <p:nvPr/>
        </p:nvSpPr>
        <p:spPr>
          <a:xfrm>
            <a:off x="9857249"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8" name="Rectangle 27"/>
          <p:cNvSpPr/>
          <p:nvPr/>
        </p:nvSpPr>
        <p:spPr>
          <a:xfrm>
            <a:off x="467472" y="1334814"/>
            <a:ext cx="4869558" cy="2342966"/>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spcBef>
                <a:spcPts val="1200"/>
              </a:spcBef>
            </a:pPr>
            <a:r>
              <a:rPr lang="en-US" sz="2000" b="1" dirty="0">
                <a:solidFill>
                  <a:schemeClr val="bg1">
                    <a:lumMod val="10000"/>
                  </a:schemeClr>
                </a:solidFill>
                <a:latin typeface="+mj-lt"/>
              </a:rPr>
              <a:t>App Description: </a:t>
            </a:r>
          </a:p>
          <a:p>
            <a:pPr algn="just">
              <a:spcBef>
                <a:spcPts val="1200"/>
              </a:spcBef>
            </a:pPr>
            <a:r>
              <a:rPr lang="en-US" sz="1400" dirty="0">
                <a:latin typeface="+mj-lt"/>
                <a:cs typeface="Calibri" panose="020F0502020204030204" pitchFamily="34" charset="0"/>
              </a:rPr>
              <a:t>This application is developed to showcase the Microsoft Azure capabilities to flawlessly work with Ruby-on-Rails as front end and database as PostgreSQL. The application helps users to record the meetings and view on the map in single view. It also provides the intelligence on the time duration for users to reach to each meetings. The phase II has been in progress to add various business feature from azure to make it as enterprise level application. </a:t>
            </a:r>
            <a:endParaRPr lang="en-US" sz="1100" dirty="0">
              <a:solidFill>
                <a:schemeClr val="bg1">
                  <a:lumMod val="10000"/>
                </a:schemeClr>
              </a:solidFill>
              <a:latin typeface="+mj-lt"/>
              <a:cs typeface="Calibri" panose="020F0502020204030204" pitchFamily="34" charset="0"/>
            </a:endParaRPr>
          </a:p>
        </p:txBody>
      </p:sp>
      <p:sp>
        <p:nvSpPr>
          <p:cNvPr id="16" name="Rectangle 15"/>
          <p:cNvSpPr/>
          <p:nvPr/>
        </p:nvSpPr>
        <p:spPr>
          <a:xfrm>
            <a:off x="467473" y="3785365"/>
            <a:ext cx="4869557" cy="2284440"/>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spcBef>
                <a:spcPts val="1200"/>
              </a:spcBef>
            </a:pPr>
            <a:r>
              <a:rPr lang="en-US" sz="2000" b="1" dirty="0">
                <a:solidFill>
                  <a:schemeClr val="bg1">
                    <a:lumMod val="10000"/>
                  </a:schemeClr>
                </a:solidFill>
                <a:latin typeface="+mj-lt"/>
              </a:rPr>
              <a:t>Technology Used:</a:t>
            </a:r>
          </a:p>
          <a:p>
            <a:pPr marL="285750" indent="-285750" algn="just">
              <a:spcBef>
                <a:spcPts val="600"/>
              </a:spcBef>
              <a:buFont typeface="Arial" panose="020B0604020202020204" pitchFamily="34" charset="0"/>
              <a:buChar char="•"/>
            </a:pPr>
            <a:r>
              <a:rPr lang="en-US" sz="1400" b="1" dirty="0">
                <a:solidFill>
                  <a:schemeClr val="bg1">
                    <a:lumMod val="10000"/>
                  </a:schemeClr>
                </a:solidFill>
                <a:latin typeface="+mj-lt"/>
              </a:rPr>
              <a:t>Front End: </a:t>
            </a:r>
            <a:r>
              <a:rPr lang="en-US" sz="1400" dirty="0">
                <a:solidFill>
                  <a:schemeClr val="bg1">
                    <a:lumMod val="10000"/>
                  </a:schemeClr>
                </a:solidFill>
                <a:latin typeface="+mj-lt"/>
              </a:rPr>
              <a:t>Ruby on Rails (MVC Framework for Ruby apps, database, webpages) Google APIs, JQuery, Bootstrap, CSS</a:t>
            </a:r>
          </a:p>
          <a:p>
            <a:pPr marL="285750" indent="-285750" algn="just">
              <a:spcBef>
                <a:spcPts val="600"/>
              </a:spcBef>
              <a:buFont typeface="Arial" panose="020B0604020202020204" pitchFamily="34" charset="0"/>
              <a:buChar char="•"/>
            </a:pPr>
            <a:r>
              <a:rPr lang="en-US" sz="1400" b="1" dirty="0">
                <a:solidFill>
                  <a:schemeClr val="bg1">
                    <a:lumMod val="10000"/>
                  </a:schemeClr>
                </a:solidFill>
                <a:latin typeface="+mj-lt"/>
              </a:rPr>
              <a:t>Database: </a:t>
            </a:r>
            <a:r>
              <a:rPr lang="en-US" sz="1400" dirty="0">
                <a:solidFill>
                  <a:schemeClr val="bg1">
                    <a:lumMod val="10000"/>
                  </a:schemeClr>
                </a:solidFill>
                <a:latin typeface="+mj-lt"/>
              </a:rPr>
              <a:t>PostgreSQL, </a:t>
            </a:r>
            <a:endParaRPr lang="en-US" sz="1400" b="1" dirty="0">
              <a:solidFill>
                <a:schemeClr val="bg1">
                  <a:lumMod val="10000"/>
                </a:schemeClr>
              </a:solidFill>
              <a:latin typeface="+mj-lt"/>
            </a:endParaRPr>
          </a:p>
          <a:p>
            <a:pPr marL="285750" indent="-285750" algn="just">
              <a:spcBef>
                <a:spcPts val="600"/>
              </a:spcBef>
              <a:buFont typeface="Arial" panose="020B0604020202020204" pitchFamily="34" charset="0"/>
              <a:buChar char="•"/>
            </a:pPr>
            <a:r>
              <a:rPr lang="en-US" sz="1400" b="1" dirty="0">
                <a:solidFill>
                  <a:schemeClr val="bg1">
                    <a:lumMod val="10000"/>
                  </a:schemeClr>
                </a:solidFill>
                <a:latin typeface="+mj-lt"/>
              </a:rPr>
              <a:t>Azure Cloud Features</a:t>
            </a:r>
            <a:r>
              <a:rPr lang="en-US" sz="1400" dirty="0">
                <a:solidFill>
                  <a:schemeClr val="bg1">
                    <a:lumMod val="10000"/>
                  </a:schemeClr>
                </a:solidFill>
                <a:latin typeface="+mj-lt"/>
              </a:rPr>
              <a:t>: </a:t>
            </a:r>
            <a:r>
              <a:rPr lang="en-US" sz="1400" dirty="0">
                <a:solidFill>
                  <a:srgbClr val="0070C0"/>
                </a:solidFill>
                <a:latin typeface="+mj-lt"/>
              </a:rPr>
              <a:t>App Service, Azure Database for PostgreSQL server, </a:t>
            </a:r>
            <a:r>
              <a:rPr lang="en-US" sz="1400" dirty="0" err="1">
                <a:solidFill>
                  <a:srgbClr val="0070C0"/>
                </a:solidFill>
                <a:latin typeface="+mj-lt"/>
              </a:rPr>
              <a:t>PostGIS</a:t>
            </a:r>
            <a:r>
              <a:rPr lang="en-US" sz="1400" dirty="0">
                <a:solidFill>
                  <a:srgbClr val="0070C0"/>
                </a:solidFill>
                <a:latin typeface="+mj-lt"/>
              </a:rPr>
              <a:t>, Azure Search Service, Azure Monitoring Service.</a:t>
            </a:r>
          </a:p>
          <a:p>
            <a:pPr marL="285750" indent="-285750" algn="just">
              <a:spcBef>
                <a:spcPts val="600"/>
              </a:spcBef>
              <a:buFont typeface="Arial" panose="020B0604020202020204" pitchFamily="34" charset="0"/>
              <a:buChar char="•"/>
            </a:pPr>
            <a:r>
              <a:rPr lang="en-US" sz="1400" b="1" dirty="0">
                <a:latin typeface="+mj-lt"/>
              </a:rPr>
              <a:t>Deployment Strategy – </a:t>
            </a:r>
            <a:r>
              <a:rPr lang="en-US" sz="1400" dirty="0"/>
              <a:t>Azure Resource Manager (ARM)</a:t>
            </a:r>
            <a:endParaRPr lang="en-US" sz="1400" b="1" dirty="0">
              <a:latin typeface="+mj-lt"/>
            </a:endParaRPr>
          </a:p>
        </p:txBody>
      </p:sp>
      <p:cxnSp>
        <p:nvCxnSpPr>
          <p:cNvPr id="3" name="Straight Connector 2"/>
          <p:cNvCxnSpPr/>
          <p:nvPr/>
        </p:nvCxnSpPr>
        <p:spPr>
          <a:xfrm>
            <a:off x="481551" y="3695463"/>
            <a:ext cx="4931617" cy="0"/>
          </a:xfrm>
          <a:prstGeom prst="line">
            <a:avLst/>
          </a:prstGeom>
          <a:ln w="3175">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51489" y="1371600"/>
            <a:ext cx="0" cy="4356538"/>
          </a:xfrm>
          <a:prstGeom prst="line">
            <a:avLst/>
          </a:prstGeom>
          <a:ln w="3175">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3820" b="4356"/>
          <a:stretch/>
        </p:blipFill>
        <p:spPr>
          <a:xfrm>
            <a:off x="5627626" y="1371599"/>
            <a:ext cx="6203404" cy="3204143"/>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t="3359" b="4509"/>
          <a:stretch/>
        </p:blipFill>
        <p:spPr>
          <a:xfrm>
            <a:off x="5619401" y="2617110"/>
            <a:ext cx="6211410" cy="3218991"/>
          </a:xfrm>
          <a:prstGeom prst="rect">
            <a:avLst/>
          </a:prstGeom>
        </p:spPr>
      </p:pic>
    </p:spTree>
    <p:extLst>
      <p:ext uri="{BB962C8B-B14F-4D97-AF65-F5344CB8AC3E}">
        <p14:creationId xmlns:p14="http://schemas.microsoft.com/office/powerpoint/2010/main" val="34283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965933" y="1419998"/>
            <a:ext cx="1955800" cy="5242968"/>
          </a:xfrm>
          <a:prstGeom prst="rect">
            <a:avLst/>
          </a:prstGeom>
          <a:solidFill>
            <a:srgbClr val="EFEFEF"/>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33"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Case Study – Savers Migration (On-premise to Azure Cloud)</a:t>
            </a:r>
          </a:p>
        </p:txBody>
      </p:sp>
      <p:pic>
        <p:nvPicPr>
          <p:cNvPr id="2050"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6105023" y="1318398"/>
            <a:ext cx="5725789" cy="2326502"/>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spcBef>
                <a:spcPts val="1200"/>
              </a:spcBef>
            </a:pPr>
            <a:r>
              <a:rPr lang="en-US" sz="1600" b="1" dirty="0">
                <a:solidFill>
                  <a:schemeClr val="bg1">
                    <a:lumMod val="10000"/>
                  </a:schemeClr>
                </a:solidFill>
                <a:latin typeface="+mj-lt"/>
              </a:rPr>
              <a:t>PROPOSED SOLUTION</a:t>
            </a:r>
            <a:r>
              <a:rPr lang="en-US" sz="1400" dirty="0">
                <a:solidFill>
                  <a:schemeClr val="bg1">
                    <a:lumMod val="10000"/>
                  </a:schemeClr>
                </a:solidFill>
                <a:latin typeface="+mj-lt"/>
              </a:rPr>
              <a:t>: </a:t>
            </a:r>
          </a:p>
          <a:p>
            <a:pPr>
              <a:spcBef>
                <a:spcPts val="1200"/>
              </a:spcBef>
            </a:pPr>
            <a:r>
              <a:rPr lang="en-US" sz="1400" dirty="0">
                <a:solidFill>
                  <a:schemeClr val="bg1">
                    <a:lumMod val="10000"/>
                  </a:schemeClr>
                </a:solidFill>
                <a:latin typeface="+mj-lt"/>
              </a:rPr>
              <a:t>Centralization, Standardization, Eliminate Waste, Lift and Shift</a:t>
            </a:r>
          </a:p>
          <a:p>
            <a:pPr marL="285750" indent="-285750">
              <a:buFont typeface="Wingdings" panose="05000000000000000000" pitchFamily="2" charset="2"/>
              <a:buChar char="ü"/>
            </a:pPr>
            <a:r>
              <a:rPr lang="en-US" sz="1400" dirty="0">
                <a:solidFill>
                  <a:schemeClr val="bg1">
                    <a:lumMod val="10000"/>
                  </a:schemeClr>
                </a:solidFill>
                <a:latin typeface="+mj-lt"/>
              </a:rPr>
              <a:t>Moved their legacy SharePoint 2010 environment to SharePoint Online</a:t>
            </a:r>
          </a:p>
          <a:p>
            <a:pPr marL="285750" indent="-285750">
              <a:buFont typeface="Wingdings" panose="05000000000000000000" pitchFamily="2" charset="2"/>
              <a:buChar char="ü"/>
            </a:pPr>
            <a:r>
              <a:rPr lang="en-US" sz="1400" dirty="0">
                <a:solidFill>
                  <a:schemeClr val="bg1">
                    <a:lumMod val="10000"/>
                  </a:schemeClr>
                </a:solidFill>
                <a:latin typeface="+mj-lt"/>
              </a:rPr>
              <a:t>Use Sharegate to migrate their 3.6TB of data and implement a new taxonomy set</a:t>
            </a:r>
          </a:p>
          <a:p>
            <a:pPr marL="285750" indent="-285750">
              <a:buFont typeface="Wingdings" panose="05000000000000000000" pitchFamily="2" charset="2"/>
              <a:buChar char="ü"/>
            </a:pPr>
            <a:r>
              <a:rPr lang="en-US" sz="1400" dirty="0">
                <a:solidFill>
                  <a:schemeClr val="bg1">
                    <a:lumMod val="10000"/>
                  </a:schemeClr>
                </a:solidFill>
                <a:latin typeface="+mj-lt"/>
              </a:rPr>
              <a:t>Use PowerShell for various clean-up efforts (remove orphaned users, run updates)</a:t>
            </a:r>
          </a:p>
          <a:p>
            <a:pPr marL="285750" indent="-285750">
              <a:buFont typeface="Wingdings" panose="05000000000000000000" pitchFamily="2" charset="2"/>
              <a:buChar char="ü"/>
            </a:pPr>
            <a:r>
              <a:rPr lang="en-US" sz="1400" dirty="0">
                <a:solidFill>
                  <a:schemeClr val="bg1">
                    <a:lumMod val="10000"/>
                  </a:schemeClr>
                </a:solidFill>
                <a:latin typeface="+mj-lt"/>
              </a:rPr>
              <a:t>Re-architect their environment in O365 so it’s more centralized, automated and ‘cleaner’</a:t>
            </a:r>
          </a:p>
          <a:p>
            <a:pPr>
              <a:spcBef>
                <a:spcPts val="600"/>
              </a:spcBef>
            </a:pPr>
            <a:r>
              <a:rPr lang="en-US" sz="1400" dirty="0">
                <a:solidFill>
                  <a:schemeClr val="bg1">
                    <a:lumMod val="10000"/>
                  </a:schemeClr>
                </a:solidFill>
                <a:latin typeface="+mj-lt"/>
              </a:rPr>
              <a:t>.</a:t>
            </a:r>
          </a:p>
        </p:txBody>
      </p:sp>
      <p:sp>
        <p:nvSpPr>
          <p:cNvPr id="20" name="Rectangle 19"/>
          <p:cNvSpPr/>
          <p:nvPr/>
        </p:nvSpPr>
        <p:spPr>
          <a:xfrm>
            <a:off x="267221" y="3854719"/>
            <a:ext cx="3447435" cy="2165082"/>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spcBef>
                <a:spcPts val="1200"/>
              </a:spcBef>
            </a:pPr>
            <a:r>
              <a:rPr lang="en-US" sz="1600" b="1" dirty="0">
                <a:solidFill>
                  <a:schemeClr val="bg1">
                    <a:lumMod val="10000"/>
                  </a:schemeClr>
                </a:solidFill>
                <a:latin typeface="+mj-lt"/>
              </a:rPr>
              <a:t>PROBLEM SUMMARY: </a:t>
            </a:r>
            <a:r>
              <a:rPr lang="en-US" sz="1400" dirty="0">
                <a:solidFill>
                  <a:schemeClr val="bg1">
                    <a:lumMod val="10000"/>
                  </a:schemeClr>
                </a:solidFill>
                <a:latin typeface="+mj-lt"/>
              </a:rPr>
              <a:t>for their internal CMS platform, the client was facing performance, access, data redundancy and content sharing issues.  Along with that, they had a poor deployment and content management strategy, causing them huge inefficiencies and overlap: 180 team sites (many unused), 800+ orphaned users, 177 custom features, 150 workflows, etc.</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0304" y="1905764"/>
            <a:ext cx="890706" cy="539926"/>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5978" y="4057829"/>
            <a:ext cx="1192724" cy="39359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1437" y="5916712"/>
            <a:ext cx="621809" cy="621809"/>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2559" y="3114182"/>
            <a:ext cx="906199" cy="906199"/>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2507" y="5129614"/>
            <a:ext cx="662653" cy="662653"/>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77048" y="4491889"/>
            <a:ext cx="478800" cy="637724"/>
          </a:xfrm>
          <a:prstGeom prst="rect">
            <a:avLst/>
          </a:prstGeom>
        </p:spPr>
      </p:pic>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40292" y="2594821"/>
            <a:ext cx="1407082" cy="436195"/>
          </a:xfrm>
          <a:prstGeom prst="rect">
            <a:avLst/>
          </a:prstGeom>
        </p:spPr>
      </p:pic>
      <p:sp>
        <p:nvSpPr>
          <p:cNvPr id="29" name="TextBox 28">
            <a:extLst/>
          </p:cNvPr>
          <p:cNvSpPr txBox="1"/>
          <p:nvPr/>
        </p:nvSpPr>
        <p:spPr>
          <a:xfrm>
            <a:off x="3782645" y="1419999"/>
            <a:ext cx="2267608" cy="510909"/>
          </a:xfrm>
          <a:prstGeom prst="rect">
            <a:avLst/>
          </a:prstGeom>
          <a:noFill/>
        </p:spPr>
        <p:txBody>
          <a:bodyPr wrap="square" lIns="182880" tIns="146304" rIns="182880" bIns="146304" rtlCol="0">
            <a:spAutoFit/>
          </a:bodyPr>
          <a:lstStyle/>
          <a:p>
            <a:pPr algn="ctr"/>
            <a:r>
              <a:rPr lang="en-US" sz="1400" u="sng" spc="-50" dirty="0">
                <a:solidFill>
                  <a:schemeClr val="bg1">
                    <a:lumMod val="10000"/>
                  </a:schemeClr>
                </a:solidFill>
              </a:rPr>
              <a:t>Technologies Used</a:t>
            </a:r>
            <a:endParaRPr lang="en-IN" sz="1400" spc="-50" dirty="0">
              <a:solidFill>
                <a:schemeClr val="bg1">
                  <a:lumMod val="10000"/>
                </a:schemeClr>
              </a:solidFill>
            </a:endParaRPr>
          </a:p>
        </p:txBody>
      </p:sp>
      <p:sp>
        <p:nvSpPr>
          <p:cNvPr id="30" name="Rectangle 29"/>
          <p:cNvSpPr/>
          <p:nvPr/>
        </p:nvSpPr>
        <p:spPr>
          <a:xfrm>
            <a:off x="232943" y="1487214"/>
            <a:ext cx="3604471" cy="2019126"/>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spcBef>
                <a:spcPts val="1200"/>
              </a:spcBef>
            </a:pPr>
            <a:r>
              <a:rPr lang="en-US" sz="1600" b="1" dirty="0">
                <a:solidFill>
                  <a:schemeClr val="bg1">
                    <a:lumMod val="10000"/>
                  </a:schemeClr>
                </a:solidFill>
                <a:latin typeface="+mj-lt"/>
              </a:rPr>
              <a:t>THE CLIENT</a:t>
            </a:r>
            <a:r>
              <a:rPr lang="en-US" sz="1400" b="1" dirty="0">
                <a:solidFill>
                  <a:schemeClr val="bg1">
                    <a:lumMod val="10000"/>
                  </a:schemeClr>
                </a:solidFill>
                <a:latin typeface="+mj-lt"/>
              </a:rPr>
              <a:t>: </a:t>
            </a:r>
            <a:r>
              <a:rPr lang="en-US" sz="1400" dirty="0">
                <a:solidFill>
                  <a:schemeClr val="bg1">
                    <a:lumMod val="10000"/>
                  </a:schemeClr>
                </a:solidFill>
                <a:latin typeface="+mj-lt"/>
              </a:rPr>
              <a:t>Savers is a family of stores is a global thrift retailer offering great quality, gently used clothing, accessories and household goods for sale across their nearly 400 stores in the U.S., Canada and Australia.  They help to remove over 700 million pounds of used goods out of landfills each year through their reduce, reuse and recycle community business model.</a:t>
            </a:r>
          </a:p>
        </p:txBody>
      </p:sp>
      <p:sp>
        <p:nvSpPr>
          <p:cNvPr id="31" name="Rectangle 30"/>
          <p:cNvSpPr/>
          <p:nvPr/>
        </p:nvSpPr>
        <p:spPr>
          <a:xfrm>
            <a:off x="6077098" y="3986466"/>
            <a:ext cx="5905516" cy="2841880"/>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r>
              <a:rPr lang="en-US" sz="1600" b="1" dirty="0">
                <a:solidFill>
                  <a:schemeClr val="bg1">
                    <a:lumMod val="10000"/>
                  </a:schemeClr>
                </a:solidFill>
                <a:latin typeface="+mj-lt"/>
              </a:rPr>
              <a:t>END RESULT: </a:t>
            </a:r>
            <a:r>
              <a:rPr lang="en-US" sz="1400" dirty="0">
                <a:solidFill>
                  <a:schemeClr val="bg1">
                    <a:lumMod val="10000"/>
                  </a:schemeClr>
                </a:solidFill>
                <a:latin typeface="+mj-lt"/>
              </a:rPr>
              <a:t>We eliminated much waste, created more efficiencies and thus brought value to the company and its customers:</a:t>
            </a:r>
          </a:p>
          <a:p>
            <a:pPr marL="742932" lvl="1" indent="-285750" algn="just">
              <a:buFont typeface="Wingdings" panose="05000000000000000000" pitchFamily="2" charset="2"/>
              <a:buChar char="ü"/>
            </a:pPr>
            <a:r>
              <a:rPr lang="en-US" sz="1400" dirty="0">
                <a:solidFill>
                  <a:schemeClr val="bg1">
                    <a:lumMod val="10000"/>
                  </a:schemeClr>
                </a:solidFill>
                <a:latin typeface="+mj-lt"/>
              </a:rPr>
              <a:t>Built &amp; deployed a new central site with an improved site deployment process, taxonomy structure, and security model</a:t>
            </a:r>
          </a:p>
          <a:p>
            <a:pPr marL="742932" lvl="1" indent="-285750" algn="just">
              <a:buFont typeface="Wingdings" panose="05000000000000000000" pitchFamily="2" charset="2"/>
              <a:buChar char="ü"/>
            </a:pPr>
            <a:r>
              <a:rPr lang="en-US" sz="1400" dirty="0">
                <a:solidFill>
                  <a:schemeClr val="bg1">
                    <a:lumMod val="10000"/>
                  </a:schemeClr>
                </a:solidFill>
                <a:latin typeface="+mj-lt"/>
              </a:rPr>
              <a:t>All data successfully migrated to SharePoint Online; with improved performance, access, security and overall user efficiency</a:t>
            </a:r>
          </a:p>
          <a:p>
            <a:pPr marL="742932" lvl="1" indent="-285750" algn="just">
              <a:buFont typeface="Wingdings" panose="05000000000000000000" pitchFamily="2" charset="2"/>
              <a:buChar char="ü"/>
            </a:pPr>
            <a:r>
              <a:rPr lang="en-US" sz="1400" dirty="0">
                <a:solidFill>
                  <a:schemeClr val="bg1">
                    <a:lumMod val="10000"/>
                  </a:schemeClr>
                </a:solidFill>
                <a:latin typeface="+mj-lt"/>
              </a:rPr>
              <a:t>Replaced InfoPath forms with customized SharePoint forms (using JS and CSS); creating greater efficiencies to core processes</a:t>
            </a:r>
          </a:p>
          <a:p>
            <a:pPr marL="742932" lvl="1" indent="-285750" algn="just">
              <a:buFont typeface="Wingdings" panose="05000000000000000000" pitchFamily="2" charset="2"/>
              <a:buChar char="ü"/>
            </a:pPr>
            <a:r>
              <a:rPr lang="en-US" sz="1400" dirty="0">
                <a:solidFill>
                  <a:schemeClr val="bg1">
                    <a:lumMod val="10000"/>
                  </a:schemeClr>
                </a:solidFill>
                <a:latin typeface="+mj-lt"/>
              </a:rPr>
              <a:t>Other value-add services like proper indexing for Federated Search, Power BI report creation and removal of redundant sites</a:t>
            </a:r>
          </a:p>
          <a:p>
            <a:pPr marL="742932" lvl="1" indent="-285750" algn="just">
              <a:buFont typeface="Wingdings" panose="05000000000000000000" pitchFamily="2" charset="2"/>
              <a:buChar char="ü"/>
            </a:pPr>
            <a:r>
              <a:rPr lang="en-US" sz="1400" dirty="0">
                <a:solidFill>
                  <a:schemeClr val="bg1">
                    <a:lumMod val="10000"/>
                  </a:schemeClr>
                </a:solidFill>
                <a:latin typeface="+mj-lt"/>
              </a:rPr>
              <a:t>Additionally: we also deployed a UAT Application onto their Azure Services Portal for use in their deployment of Dynamics AX</a:t>
            </a:r>
          </a:p>
        </p:txBody>
      </p:sp>
      <p:cxnSp>
        <p:nvCxnSpPr>
          <p:cNvPr id="5" name="Straight Connector 4"/>
          <p:cNvCxnSpPr/>
          <p:nvPr/>
        </p:nvCxnSpPr>
        <p:spPr>
          <a:xfrm>
            <a:off x="267221" y="3677104"/>
            <a:ext cx="3447435" cy="0"/>
          </a:xfrm>
          <a:prstGeom prst="line">
            <a:avLst/>
          </a:prstGeom>
          <a:ln w="317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173010" y="3943804"/>
            <a:ext cx="5488480" cy="0"/>
          </a:xfrm>
          <a:prstGeom prst="line">
            <a:avLst/>
          </a:prstGeom>
          <a:ln w="317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List of Projects migrated to Microsoft Azure</a:t>
            </a:r>
          </a:p>
        </p:txBody>
      </p:sp>
      <p:pic>
        <p:nvPicPr>
          <p:cNvPr id="2050" name="Picture 2" descr="C:\Users\nilesh.nagose\Desktop\Click2Cloud\Logo\Final Logo\click2cloud-logo-lightBG-250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3"/>
          <p:cNvSpPr>
            <a:spLocks noGrp="1"/>
          </p:cNvSpPr>
          <p:nvPr>
            <p:ph type="sldNum" sz="quarter" idx="12"/>
          </p:nvPr>
        </p:nvSpPr>
        <p:spPr>
          <a:xfrm>
            <a:off x="11445877" y="6429378"/>
            <a:ext cx="228600" cy="138499"/>
          </a:xfrm>
        </p:spPr>
        <p:txBody>
          <a:bodyPr/>
          <a:lstStyle/>
          <a:p>
            <a:fld id="{B6F15528-21DE-4FAA-801E-634DDDAF4B2B}" type="slidenum">
              <a:rPr lang="en-US" smtClean="0">
                <a:latin typeface="+mj-lt"/>
              </a:rPr>
              <a:pPr/>
              <a:t>42</a:t>
            </a:fld>
            <a:endParaRPr lang="en-US" dirty="0">
              <a:latin typeface="+mj-lt"/>
            </a:endParaRPr>
          </a:p>
        </p:txBody>
      </p:sp>
      <p:sp>
        <p:nvSpPr>
          <p:cNvPr id="32" name="Rectangle 31"/>
          <p:cNvSpPr/>
          <p:nvPr/>
        </p:nvSpPr>
        <p:spPr bwMode="auto">
          <a:xfrm>
            <a:off x="5399089" y="6133440"/>
            <a:ext cx="6791324" cy="739613"/>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473" y="6224896"/>
            <a:ext cx="1587019" cy="433790"/>
          </a:xfrm>
          <a:prstGeom prst="rect">
            <a:avLst/>
          </a:prstGeom>
        </p:spPr>
      </p:pic>
      <p:grpSp>
        <p:nvGrpSpPr>
          <p:cNvPr id="36" name="Group 35"/>
          <p:cNvGrpSpPr/>
          <p:nvPr/>
        </p:nvGrpSpPr>
        <p:grpSpPr>
          <a:xfrm>
            <a:off x="2431575" y="6133440"/>
            <a:ext cx="2853484" cy="555264"/>
            <a:chOff x="1000745" y="2443309"/>
            <a:chExt cx="4367153" cy="849815"/>
          </a:xfrm>
        </p:grpSpPr>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38" name="TextBox 37"/>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39" name="Rectangle 38"/>
          <p:cNvSpPr/>
          <p:nvPr/>
        </p:nvSpPr>
        <p:spPr bwMode="auto">
          <a:xfrm>
            <a:off x="-12925"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0" name="Right Triangle 39"/>
          <p:cNvSpPr/>
          <p:nvPr/>
        </p:nvSpPr>
        <p:spPr bwMode="auto">
          <a:xfrm rot="16200000">
            <a:off x="4698564" y="6169688"/>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1" name="TextBox 40"/>
          <p:cNvSpPr txBox="1"/>
          <p:nvPr/>
        </p:nvSpPr>
        <p:spPr>
          <a:xfrm>
            <a:off x="9857249"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43" name="Rectangle 42"/>
          <p:cNvSpPr/>
          <p:nvPr/>
        </p:nvSpPr>
        <p:spPr>
          <a:xfrm>
            <a:off x="467473" y="1337217"/>
            <a:ext cx="4931616" cy="4099034"/>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spcBef>
                <a:spcPts val="1200"/>
              </a:spcBef>
            </a:pPr>
            <a:r>
              <a:rPr lang="en-US" sz="2800" b="1" dirty="0">
                <a:solidFill>
                  <a:schemeClr val="bg1">
                    <a:lumMod val="10000"/>
                  </a:schemeClr>
                </a:solidFill>
                <a:latin typeface="Segoe UI Light" panose="020B0502040204020203" pitchFamily="34" charset="0"/>
                <a:cs typeface="Segoe UI Light" panose="020B0502040204020203" pitchFamily="34" charset="0"/>
              </a:rPr>
              <a:t>Migration Projects</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MCS Sites</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Consolidated Business Intelligence</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Enterprise Library Network </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OEM and Product Marketing</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Merrill Gardens</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Legal Clinic Migration</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UAG H-Cloud Migration</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UAT Tool Migration</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Island County</a:t>
            </a:r>
          </a:p>
          <a:p>
            <a:pPr marL="800082" lvl="1" indent="-342900">
              <a:spcBef>
                <a:spcPts val="600"/>
              </a:spcBef>
              <a:buFont typeface="+mj-lt"/>
              <a:buAutoNum type="arabicPeriod"/>
            </a:pPr>
            <a:r>
              <a:rPr lang="en-US" dirty="0">
                <a:solidFill>
                  <a:schemeClr val="bg1">
                    <a:lumMod val="10000"/>
                  </a:schemeClr>
                </a:solidFill>
                <a:latin typeface="Segoe UI Light" panose="020B0502040204020203" pitchFamily="34" charset="0"/>
                <a:cs typeface="Segoe UI Light" panose="020B0502040204020203" pitchFamily="34" charset="0"/>
              </a:rPr>
              <a:t>Savers Migration</a:t>
            </a:r>
          </a:p>
        </p:txBody>
      </p:sp>
      <p:sp>
        <p:nvSpPr>
          <p:cNvPr id="44" name="Rectangle 43"/>
          <p:cNvSpPr/>
          <p:nvPr/>
        </p:nvSpPr>
        <p:spPr>
          <a:xfrm>
            <a:off x="6348548" y="1334814"/>
            <a:ext cx="4892539" cy="4099034"/>
          </a:xfrm>
          <a:prstGeom prst="rect">
            <a:avLst/>
          </a:prstGeom>
          <a:noFill/>
          <a:ln w="3175" cap="flat" cmpd="sng" algn="ctr">
            <a:solidFill>
              <a:schemeClr val="tx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spcBef>
                <a:spcPts val="1200"/>
              </a:spcBef>
            </a:pPr>
            <a:r>
              <a:rPr lang="en-US" sz="13800" b="1" dirty="0">
                <a:latin typeface="Segoe UI Light" panose="020B0502040204020203" pitchFamily="34" charset="0"/>
                <a:cs typeface="Segoe UI Light" panose="020B0502040204020203" pitchFamily="34" charset="0"/>
              </a:rPr>
              <a:t>10</a:t>
            </a:r>
          </a:p>
          <a:p>
            <a:pPr algn="ctr">
              <a:spcBef>
                <a:spcPts val="1200"/>
              </a:spcBef>
            </a:pPr>
            <a:r>
              <a:rPr lang="en-US" sz="4400" dirty="0">
                <a:latin typeface="Segoe UI Light" panose="020B0502040204020203" pitchFamily="34" charset="0"/>
                <a:cs typeface="Segoe UI Light" panose="020B0502040204020203" pitchFamily="34" charset="0"/>
              </a:rPr>
              <a:t>Enterprise Projects Migrated to Azure</a:t>
            </a:r>
          </a:p>
        </p:txBody>
      </p:sp>
    </p:spTree>
    <p:extLst>
      <p:ext uri="{BB962C8B-B14F-4D97-AF65-F5344CB8AC3E}">
        <p14:creationId xmlns:p14="http://schemas.microsoft.com/office/powerpoint/2010/main" val="3598282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mj-lt"/>
              </a:rPr>
              <a:pPr/>
              <a:t>43</a:t>
            </a:fld>
            <a:endParaRPr lang="en-US" dirty="0">
              <a:latin typeface="+mj-lt"/>
            </a:endParaRPr>
          </a:p>
        </p:txBody>
      </p:sp>
      <p:sp>
        <p:nvSpPr>
          <p:cNvPr id="33"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latin typeface="Segoe UI Light" panose="020B0502040204020203" pitchFamily="34" charset="0"/>
                <a:cs typeface="Segoe UI Light" panose="020B0502040204020203" pitchFamily="34" charset="0"/>
              </a:rPr>
              <a:t>Click2Cloud in the Cloud Ecosphere</a:t>
            </a:r>
          </a:p>
        </p:txBody>
      </p:sp>
      <p:pic>
        <p:nvPicPr>
          <p:cNvPr id="2050"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bwMode="auto">
          <a:xfrm>
            <a:off x="5399089" y="6133440"/>
            <a:ext cx="6791324" cy="739613"/>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473" y="6224896"/>
            <a:ext cx="1587019" cy="433790"/>
          </a:xfrm>
          <a:prstGeom prst="rect">
            <a:avLst/>
          </a:prstGeom>
        </p:spPr>
      </p:pic>
      <p:grpSp>
        <p:nvGrpSpPr>
          <p:cNvPr id="39" name="Group 38"/>
          <p:cNvGrpSpPr/>
          <p:nvPr/>
        </p:nvGrpSpPr>
        <p:grpSpPr>
          <a:xfrm>
            <a:off x="2431575" y="6133440"/>
            <a:ext cx="2853484" cy="555264"/>
            <a:chOff x="1000745" y="2443309"/>
            <a:chExt cx="4367153" cy="849815"/>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41" name="TextBox 40"/>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42" name="Rectangle 41"/>
          <p:cNvSpPr/>
          <p:nvPr/>
        </p:nvSpPr>
        <p:spPr bwMode="auto">
          <a:xfrm>
            <a:off x="-12925"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3" name="Right Triangle 42"/>
          <p:cNvSpPr/>
          <p:nvPr/>
        </p:nvSpPr>
        <p:spPr bwMode="auto">
          <a:xfrm rot="16200000">
            <a:off x="4698564" y="6169688"/>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a:latin typeface="+mj-lt"/>
            </a:endParaRPr>
          </a:p>
        </p:txBody>
      </p:sp>
      <p:sp>
        <p:nvSpPr>
          <p:cNvPr id="44" name="TextBox 43"/>
          <p:cNvSpPr txBox="1"/>
          <p:nvPr/>
        </p:nvSpPr>
        <p:spPr>
          <a:xfrm>
            <a:off x="9857249"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46" name="Rectangle 45"/>
          <p:cNvSpPr/>
          <p:nvPr/>
        </p:nvSpPr>
        <p:spPr>
          <a:xfrm>
            <a:off x="220577" y="975553"/>
            <a:ext cx="10433344" cy="409903"/>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80010">
              <a:spcBef>
                <a:spcPts val="1200"/>
              </a:spcBef>
            </a:pPr>
            <a:r>
              <a:rPr lang="en-US" dirty="0">
                <a:solidFill>
                  <a:schemeClr val="bg1">
                    <a:lumMod val="10000"/>
                  </a:schemeClr>
                </a:solidFill>
                <a:latin typeface="+mj-lt"/>
              </a:rPr>
              <a:t>Where does C2C sit in the world of cloud services, and what are the value-adds?  See below:</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315" y="4865438"/>
            <a:ext cx="782472" cy="748043"/>
          </a:xfrm>
          <a:prstGeom prst="rect">
            <a:avLst/>
          </a:prstGeom>
        </p:spPr>
      </p:pic>
      <p:sp>
        <p:nvSpPr>
          <p:cNvPr id="16" name="TextBox 15">
            <a:extLst/>
          </p:cNvPr>
          <p:cNvSpPr txBox="1"/>
          <p:nvPr/>
        </p:nvSpPr>
        <p:spPr>
          <a:xfrm>
            <a:off x="10799170" y="5432961"/>
            <a:ext cx="1318087" cy="572464"/>
          </a:xfrm>
          <a:prstGeom prst="rect">
            <a:avLst/>
          </a:prstGeom>
          <a:noFill/>
        </p:spPr>
        <p:txBody>
          <a:bodyPr wrap="square" lIns="182880" tIns="146304" rIns="182880" bIns="146304" rtlCol="0">
            <a:spAutoFit/>
          </a:bodyPr>
          <a:lstStyle/>
          <a:p>
            <a:r>
              <a:rPr lang="en-IN" spc="-50" dirty="0">
                <a:solidFill>
                  <a:schemeClr val="bg1">
                    <a:lumMod val="10000"/>
                  </a:schemeClr>
                </a:solidFill>
              </a:rPr>
              <a:t>End User</a:t>
            </a:r>
          </a:p>
        </p:txBody>
      </p:sp>
      <p:sp>
        <p:nvSpPr>
          <p:cNvPr id="17" name="Rectangle 16"/>
          <p:cNvSpPr/>
          <p:nvPr/>
        </p:nvSpPr>
        <p:spPr>
          <a:xfrm>
            <a:off x="5156387" y="2055659"/>
            <a:ext cx="1845884" cy="3798962"/>
          </a:xfrm>
          <a:prstGeom prst="rect">
            <a:avLst/>
          </a:prstGeom>
          <a:noFill/>
          <a:ln w="25400" cmpd="thickThi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93993" y="2055659"/>
            <a:ext cx="1845884" cy="3804182"/>
          </a:xfrm>
          <a:prstGeom prst="rect">
            <a:avLst/>
          </a:prstGeom>
          <a:noFill/>
          <a:ln w="25400" cmpd="thickThi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622267" y="2065625"/>
            <a:ext cx="1845884" cy="3804183"/>
          </a:xfrm>
          <a:prstGeom prst="rect">
            <a:avLst/>
          </a:prstGeom>
          <a:noFill/>
          <a:ln w="25400" cmpd="thickThi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p:cNvPr>
          <p:cNvSpPr txBox="1"/>
          <p:nvPr/>
        </p:nvSpPr>
        <p:spPr>
          <a:xfrm>
            <a:off x="1693993" y="1380617"/>
            <a:ext cx="1811574" cy="787908"/>
          </a:xfrm>
          <a:prstGeom prst="rect">
            <a:avLst/>
          </a:prstGeom>
          <a:noFill/>
        </p:spPr>
        <p:txBody>
          <a:bodyPr wrap="square" lIns="182880" tIns="146304" rIns="182880" bIns="146304" rtlCol="0">
            <a:spAutoFit/>
          </a:bodyPr>
          <a:lstStyle/>
          <a:p>
            <a:pPr algn="ctr"/>
            <a:r>
              <a:rPr lang="en-IN" sz="1600" spc="-50" dirty="0">
                <a:solidFill>
                  <a:schemeClr val="bg1">
                    <a:lumMod val="10000"/>
                  </a:schemeClr>
                </a:solidFill>
              </a:rPr>
              <a:t>Workflow and IT Automation</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4966" y="4857737"/>
            <a:ext cx="785267" cy="785267"/>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9544" y="4888805"/>
            <a:ext cx="683460" cy="671609"/>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32877" y="4366488"/>
            <a:ext cx="1092645" cy="383203"/>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16192" y="3742030"/>
            <a:ext cx="746813" cy="746813"/>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44696" y="2291436"/>
            <a:ext cx="649313" cy="638668"/>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47776" y="2291436"/>
            <a:ext cx="1050501" cy="700334"/>
          </a:xfrm>
          <a:prstGeom prst="rect">
            <a:avLst/>
          </a:prstGeom>
        </p:spPr>
      </p:pic>
      <p:grpSp>
        <p:nvGrpSpPr>
          <p:cNvPr id="27" name="Group 26"/>
          <p:cNvGrpSpPr/>
          <p:nvPr/>
        </p:nvGrpSpPr>
        <p:grpSpPr>
          <a:xfrm>
            <a:off x="1921738" y="3025384"/>
            <a:ext cx="1472271" cy="406573"/>
            <a:chOff x="4368656" y="3021889"/>
            <a:chExt cx="1472271" cy="406573"/>
          </a:xfrm>
        </p:grpSpPr>
        <p:pic>
          <p:nvPicPr>
            <p:cNvPr id="28" name="Picture 27"/>
            <p:cNvPicPr>
              <a:picLocks noChangeAspect="1"/>
            </p:cNvPicPr>
            <p:nvPr/>
          </p:nvPicPr>
          <p:blipFill>
            <a:blip r:embed="rId12"/>
            <a:stretch>
              <a:fillRect/>
            </a:stretch>
          </p:blipFill>
          <p:spPr>
            <a:xfrm>
              <a:off x="4368656" y="3021889"/>
              <a:ext cx="1444816" cy="395754"/>
            </a:xfrm>
            <a:prstGeom prst="rect">
              <a:avLst/>
            </a:prstGeom>
          </p:spPr>
        </p:pic>
        <p:sp>
          <p:nvSpPr>
            <p:cNvPr id="29" name="Rectangle 28"/>
            <p:cNvSpPr/>
            <p:nvPr/>
          </p:nvSpPr>
          <p:spPr>
            <a:xfrm>
              <a:off x="4368656" y="3382743"/>
              <a:ext cx="147227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787064" y="3029390"/>
              <a:ext cx="45719" cy="383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1976" y="1708491"/>
            <a:ext cx="686964" cy="5495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3176" y="4558391"/>
            <a:ext cx="1314841" cy="418257"/>
          </a:xfrm>
          <a:prstGeom prst="rect">
            <a:avLst/>
          </a:prstGeom>
        </p:spPr>
      </p:pic>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81467" y="4028695"/>
            <a:ext cx="1297416" cy="480044"/>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40522" y="2641908"/>
            <a:ext cx="1193269" cy="842308"/>
          </a:xfrm>
          <a:prstGeom prst="rect">
            <a:avLst/>
          </a:prstGeom>
        </p:spPr>
      </p:pic>
      <p:pic>
        <p:nvPicPr>
          <p:cNvPr id="36" name="Picture 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45976" y="2083981"/>
            <a:ext cx="1201505" cy="801367"/>
          </a:xfrm>
          <a:prstGeom prst="rect">
            <a:avLst/>
          </a:prstGeom>
        </p:spPr>
      </p:pic>
      <p:pic>
        <p:nvPicPr>
          <p:cNvPr id="45" name="Picture 4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981158" y="3309293"/>
            <a:ext cx="1032763" cy="681554"/>
          </a:xfrm>
          <a:prstGeom prst="rect">
            <a:avLst/>
          </a:prstGeom>
        </p:spPr>
      </p:pic>
      <p:grpSp>
        <p:nvGrpSpPr>
          <p:cNvPr id="47" name="Group 46"/>
          <p:cNvGrpSpPr/>
          <p:nvPr/>
        </p:nvGrpSpPr>
        <p:grpSpPr>
          <a:xfrm>
            <a:off x="8751875" y="5129580"/>
            <a:ext cx="643482" cy="589983"/>
            <a:chOff x="9829959" y="3440011"/>
            <a:chExt cx="643482" cy="589983"/>
          </a:xfrm>
        </p:grpSpPr>
        <p:pic>
          <p:nvPicPr>
            <p:cNvPr id="48" name="Picture 47"/>
            <p:cNvPicPr>
              <a:picLocks noChangeAspect="1"/>
            </p:cNvPicPr>
            <p:nvPr/>
          </p:nvPicPr>
          <p:blipFill>
            <a:blip r:embed="rId18"/>
            <a:stretch>
              <a:fillRect/>
            </a:stretch>
          </p:blipFill>
          <p:spPr>
            <a:xfrm>
              <a:off x="9881311" y="3440011"/>
              <a:ext cx="575621" cy="560473"/>
            </a:xfrm>
            <a:prstGeom prst="rect">
              <a:avLst/>
            </a:prstGeom>
          </p:spPr>
        </p:pic>
        <p:sp>
          <p:nvSpPr>
            <p:cNvPr id="49" name="Rectangle 48"/>
            <p:cNvSpPr/>
            <p:nvPr/>
          </p:nvSpPr>
          <p:spPr>
            <a:xfrm>
              <a:off x="10427722" y="3440051"/>
              <a:ext cx="45719" cy="584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829959" y="3974241"/>
              <a:ext cx="620622" cy="55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p:cNvPr>
          <p:cNvSpPr txBox="1"/>
          <p:nvPr/>
        </p:nvSpPr>
        <p:spPr>
          <a:xfrm>
            <a:off x="8803229" y="1470242"/>
            <a:ext cx="1471317" cy="541687"/>
          </a:xfrm>
          <a:prstGeom prst="rect">
            <a:avLst/>
          </a:prstGeom>
          <a:noFill/>
        </p:spPr>
        <p:txBody>
          <a:bodyPr wrap="square" lIns="182880" tIns="146304" rIns="182880" bIns="146304" rtlCol="0">
            <a:spAutoFit/>
          </a:bodyPr>
          <a:lstStyle/>
          <a:p>
            <a:pPr algn="ctr"/>
            <a:r>
              <a:rPr lang="en-IN" sz="1600" spc="-50" dirty="0">
                <a:solidFill>
                  <a:schemeClr val="bg1">
                    <a:lumMod val="10000"/>
                  </a:schemeClr>
                </a:solidFill>
              </a:rPr>
              <a:t>Environment</a:t>
            </a:r>
          </a:p>
        </p:txBody>
      </p:sp>
      <p:pic>
        <p:nvPicPr>
          <p:cNvPr id="52"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5298" y="1687819"/>
            <a:ext cx="686964" cy="54957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582405" y="5019517"/>
            <a:ext cx="682190" cy="682190"/>
          </a:xfrm>
          <a:prstGeom prst="rect">
            <a:avLst/>
          </a:prstGeom>
        </p:spPr>
      </p:pic>
      <p:pic>
        <p:nvPicPr>
          <p:cNvPr id="54"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8894" y="1676430"/>
            <a:ext cx="686964" cy="54957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482341" y="5273219"/>
            <a:ext cx="1099669" cy="445571"/>
          </a:xfrm>
          <a:prstGeom prst="rect">
            <a:avLst/>
          </a:prstGeom>
        </p:spPr>
      </p:pic>
      <p:pic>
        <p:nvPicPr>
          <p:cNvPr id="56" name="Picture 5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82196" y="3505667"/>
            <a:ext cx="754769" cy="614283"/>
          </a:xfrm>
          <a:prstGeom prst="rect">
            <a:avLst/>
          </a:prstGeom>
        </p:spPr>
      </p:pic>
      <p:pic>
        <p:nvPicPr>
          <p:cNvPr id="57" name="Picture 5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77236" y="1972979"/>
            <a:ext cx="1180049" cy="1180049"/>
          </a:xfrm>
          <a:prstGeom prst="rect">
            <a:avLst/>
          </a:prstGeom>
        </p:spPr>
      </p:pic>
      <p:sp>
        <p:nvSpPr>
          <p:cNvPr id="58" name="TextBox 57">
            <a:extLst/>
          </p:cNvPr>
          <p:cNvSpPr txBox="1"/>
          <p:nvPr/>
        </p:nvSpPr>
        <p:spPr>
          <a:xfrm>
            <a:off x="144286" y="2752821"/>
            <a:ext cx="1372373" cy="572464"/>
          </a:xfrm>
          <a:prstGeom prst="rect">
            <a:avLst/>
          </a:prstGeom>
          <a:noFill/>
        </p:spPr>
        <p:txBody>
          <a:bodyPr wrap="square" lIns="182880" tIns="146304" rIns="182880" bIns="146304" rtlCol="0">
            <a:spAutoFit/>
          </a:bodyPr>
          <a:lstStyle/>
          <a:p>
            <a:r>
              <a:rPr lang="en-IN" spc="-50" dirty="0">
                <a:solidFill>
                  <a:schemeClr val="bg1">
                    <a:lumMod val="10000"/>
                  </a:schemeClr>
                </a:solidFill>
              </a:rPr>
              <a:t>Company</a:t>
            </a:r>
          </a:p>
        </p:txBody>
      </p:sp>
      <p:sp>
        <p:nvSpPr>
          <p:cNvPr id="59" name="TextBox 58">
            <a:extLst/>
          </p:cNvPr>
          <p:cNvSpPr txBox="1"/>
          <p:nvPr/>
        </p:nvSpPr>
        <p:spPr>
          <a:xfrm>
            <a:off x="5123092" y="1484116"/>
            <a:ext cx="1954150" cy="541687"/>
          </a:xfrm>
          <a:prstGeom prst="rect">
            <a:avLst/>
          </a:prstGeom>
          <a:noFill/>
        </p:spPr>
        <p:txBody>
          <a:bodyPr wrap="square" lIns="182880" tIns="146304" rIns="182880" bIns="146304" rtlCol="0">
            <a:spAutoFit/>
          </a:bodyPr>
          <a:lstStyle/>
          <a:p>
            <a:pPr algn="ctr"/>
            <a:r>
              <a:rPr lang="en-IN" sz="1600" spc="-50" dirty="0">
                <a:solidFill>
                  <a:schemeClr val="bg1">
                    <a:lumMod val="10000"/>
                  </a:schemeClr>
                </a:solidFill>
              </a:rPr>
              <a:t>Format / Platform</a:t>
            </a:r>
          </a:p>
        </p:txBody>
      </p:sp>
      <p:grpSp>
        <p:nvGrpSpPr>
          <p:cNvPr id="60" name="Group 59"/>
          <p:cNvGrpSpPr/>
          <p:nvPr/>
        </p:nvGrpSpPr>
        <p:grpSpPr>
          <a:xfrm>
            <a:off x="5290923" y="2294537"/>
            <a:ext cx="1554487" cy="420200"/>
            <a:chOff x="1947679" y="3045633"/>
            <a:chExt cx="1659768" cy="415197"/>
          </a:xfrm>
        </p:grpSpPr>
        <p:pic>
          <p:nvPicPr>
            <p:cNvPr id="61" name="Picture 60"/>
            <p:cNvPicPr>
              <a:picLocks noChangeAspect="1"/>
            </p:cNvPicPr>
            <p:nvPr/>
          </p:nvPicPr>
          <p:blipFill>
            <a:blip r:embed="rId23"/>
            <a:stretch>
              <a:fillRect/>
            </a:stretch>
          </p:blipFill>
          <p:spPr>
            <a:xfrm>
              <a:off x="1947679" y="3045633"/>
              <a:ext cx="1628009" cy="415197"/>
            </a:xfrm>
            <a:prstGeom prst="rect">
              <a:avLst/>
            </a:prstGeom>
          </p:spPr>
        </p:pic>
        <p:sp>
          <p:nvSpPr>
            <p:cNvPr id="62" name="Rectangle 61"/>
            <p:cNvSpPr/>
            <p:nvPr/>
          </p:nvSpPr>
          <p:spPr>
            <a:xfrm>
              <a:off x="3561728" y="3045633"/>
              <a:ext cx="45719" cy="382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578653" y="4025382"/>
            <a:ext cx="1531212" cy="803297"/>
            <a:chOff x="10415939" y="4020373"/>
            <a:chExt cx="1536316" cy="803297"/>
          </a:xfrm>
        </p:grpSpPr>
        <p:sp>
          <p:nvSpPr>
            <p:cNvPr id="64" name="Rectangle 63"/>
            <p:cNvSpPr/>
            <p:nvPr/>
          </p:nvSpPr>
          <p:spPr>
            <a:xfrm>
              <a:off x="10527640" y="4134448"/>
              <a:ext cx="1317680" cy="604530"/>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p:cNvPr>
            <p:cNvSpPr txBox="1"/>
            <p:nvPr/>
          </p:nvSpPr>
          <p:spPr>
            <a:xfrm>
              <a:off x="10415939" y="4020373"/>
              <a:ext cx="1536316" cy="803297"/>
            </a:xfrm>
            <a:prstGeom prst="rect">
              <a:avLst/>
            </a:prstGeom>
            <a:noFill/>
          </p:spPr>
          <p:txBody>
            <a:bodyPr wrap="square" lIns="182880" tIns="146304" rIns="182880" bIns="146304" rtlCol="0">
              <a:spAutoFit/>
            </a:bodyPr>
            <a:lstStyle/>
            <a:p>
              <a:pPr algn="ctr"/>
              <a:r>
                <a:rPr lang="en-IN" sz="1100" spc="-50" dirty="0">
                  <a:solidFill>
                    <a:schemeClr val="bg1">
                      <a:lumMod val="10000"/>
                    </a:schemeClr>
                  </a:solidFill>
                </a:rPr>
                <a:t>In the end, users will have a better overall user experience.</a:t>
              </a:r>
            </a:p>
          </p:txBody>
        </p:sp>
      </p:grpSp>
      <p:grpSp>
        <p:nvGrpSpPr>
          <p:cNvPr id="66" name="Group 65"/>
          <p:cNvGrpSpPr/>
          <p:nvPr/>
        </p:nvGrpSpPr>
        <p:grpSpPr>
          <a:xfrm>
            <a:off x="85640" y="3251115"/>
            <a:ext cx="1394183" cy="2594176"/>
            <a:chOff x="70091" y="3446555"/>
            <a:chExt cx="1394183" cy="2225538"/>
          </a:xfrm>
        </p:grpSpPr>
        <p:sp>
          <p:nvSpPr>
            <p:cNvPr id="67" name="Rectangle 66"/>
            <p:cNvSpPr/>
            <p:nvPr/>
          </p:nvSpPr>
          <p:spPr>
            <a:xfrm>
              <a:off x="205029" y="3540527"/>
              <a:ext cx="1145790" cy="2131566"/>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p:cNvPr>
            <p:cNvSpPr txBox="1"/>
            <p:nvPr/>
          </p:nvSpPr>
          <p:spPr>
            <a:xfrm>
              <a:off x="70091" y="3446555"/>
              <a:ext cx="1394183" cy="2009351"/>
            </a:xfrm>
            <a:prstGeom prst="rect">
              <a:avLst/>
            </a:prstGeom>
            <a:noFill/>
          </p:spPr>
          <p:txBody>
            <a:bodyPr wrap="square" lIns="182880" tIns="146304" rIns="182880" bIns="146304" rtlCol="0">
              <a:spAutoFit/>
            </a:bodyPr>
            <a:lstStyle/>
            <a:p>
              <a:pPr algn="ctr"/>
              <a:r>
                <a:rPr lang="en-IN" sz="1100" spc="-50" dirty="0">
                  <a:solidFill>
                    <a:schemeClr val="bg1">
                      <a:lumMod val="10000"/>
                    </a:schemeClr>
                  </a:solidFill>
                </a:rPr>
                <a:t>Getting to the cloud can be a complex process for the average customer; our goal is to provide key value-add services at key points in the cloud deployment process, adding more flexibility to what they </a:t>
              </a:r>
              <a:r>
                <a:rPr lang="en-IN" sz="1200" spc="-50" dirty="0">
                  <a:solidFill>
                    <a:schemeClr val="bg1">
                      <a:lumMod val="10000"/>
                    </a:schemeClr>
                  </a:solidFill>
                </a:rPr>
                <a:t>deploy.</a:t>
              </a:r>
            </a:p>
          </p:txBody>
        </p:sp>
      </p:grpSp>
      <p:sp>
        <p:nvSpPr>
          <p:cNvPr id="69" name="TextBox 68">
            <a:extLst/>
          </p:cNvPr>
          <p:cNvSpPr txBox="1"/>
          <p:nvPr/>
        </p:nvSpPr>
        <p:spPr>
          <a:xfrm>
            <a:off x="3366553" y="2203827"/>
            <a:ext cx="1869436" cy="880241"/>
          </a:xfrm>
          <a:prstGeom prst="rect">
            <a:avLst/>
          </a:prstGeom>
          <a:noFill/>
        </p:spPr>
        <p:txBody>
          <a:bodyPr wrap="square" lIns="182880" tIns="146304" rIns="182880" bIns="146304" rtlCol="0">
            <a:spAutoFit/>
          </a:bodyPr>
          <a:lstStyle/>
          <a:p>
            <a:pPr algn="ctr"/>
            <a:r>
              <a:rPr lang="en-IN" sz="1400" u="sng" spc="-50" dirty="0">
                <a:solidFill>
                  <a:schemeClr val="bg1">
                    <a:lumMod val="10000"/>
                  </a:schemeClr>
                </a:solidFill>
              </a:rPr>
              <a:t>VALUE-ADD:</a:t>
            </a:r>
          </a:p>
          <a:p>
            <a:pPr algn="ctr"/>
            <a:r>
              <a:rPr lang="en-IN" sz="1200" b="1" spc="-50" dirty="0">
                <a:solidFill>
                  <a:schemeClr val="bg1">
                    <a:lumMod val="10000"/>
                  </a:schemeClr>
                </a:solidFill>
              </a:rPr>
              <a:t>APPLICATION CONTAINERIZATION</a:t>
            </a:r>
          </a:p>
        </p:txBody>
      </p:sp>
      <p:sp>
        <p:nvSpPr>
          <p:cNvPr id="71" name="TextBox 70">
            <a:extLst/>
          </p:cNvPr>
          <p:cNvSpPr txBox="1"/>
          <p:nvPr/>
        </p:nvSpPr>
        <p:spPr>
          <a:xfrm>
            <a:off x="6979944" y="2197760"/>
            <a:ext cx="1724928" cy="695575"/>
          </a:xfrm>
          <a:prstGeom prst="rect">
            <a:avLst/>
          </a:prstGeom>
          <a:noFill/>
        </p:spPr>
        <p:txBody>
          <a:bodyPr wrap="square" lIns="182880" tIns="146304" rIns="182880" bIns="146304" rtlCol="0">
            <a:spAutoFit/>
          </a:bodyPr>
          <a:lstStyle/>
          <a:p>
            <a:pPr algn="ctr"/>
            <a:r>
              <a:rPr lang="en-IN" sz="1400" u="sng" spc="-50" dirty="0">
                <a:solidFill>
                  <a:schemeClr val="bg1">
                    <a:lumMod val="10000"/>
                  </a:schemeClr>
                </a:solidFill>
              </a:rPr>
              <a:t>VALUE-ADD:</a:t>
            </a:r>
          </a:p>
          <a:p>
            <a:pPr algn="ctr"/>
            <a:r>
              <a:rPr lang="en-IN" sz="1200" b="1" spc="-50" dirty="0">
                <a:solidFill>
                  <a:schemeClr val="bg1">
                    <a:lumMod val="10000"/>
                  </a:schemeClr>
                </a:solidFill>
              </a:rPr>
              <a:t>CIA* SERVICES</a:t>
            </a:r>
          </a:p>
        </p:txBody>
      </p:sp>
      <p:sp>
        <p:nvSpPr>
          <p:cNvPr id="72" name="TextBox 71">
            <a:extLst/>
          </p:cNvPr>
          <p:cNvSpPr txBox="1"/>
          <p:nvPr/>
        </p:nvSpPr>
        <p:spPr>
          <a:xfrm>
            <a:off x="10699268" y="2187599"/>
            <a:ext cx="1377728" cy="880241"/>
          </a:xfrm>
          <a:prstGeom prst="rect">
            <a:avLst/>
          </a:prstGeom>
          <a:noFill/>
        </p:spPr>
        <p:txBody>
          <a:bodyPr wrap="square" lIns="182880" tIns="146304" rIns="182880" bIns="146304" rtlCol="0">
            <a:spAutoFit/>
          </a:bodyPr>
          <a:lstStyle/>
          <a:p>
            <a:pPr algn="ctr"/>
            <a:r>
              <a:rPr lang="en-IN" sz="1400" u="sng" spc="-50" dirty="0">
                <a:solidFill>
                  <a:schemeClr val="bg1">
                    <a:lumMod val="10000"/>
                  </a:schemeClr>
                </a:solidFill>
              </a:rPr>
              <a:t>VALUE-ADD:</a:t>
            </a:r>
          </a:p>
          <a:p>
            <a:pPr algn="ctr"/>
            <a:r>
              <a:rPr lang="en-IN" sz="1200" b="1" spc="-50" dirty="0">
                <a:solidFill>
                  <a:schemeClr val="bg1">
                    <a:lumMod val="10000"/>
                  </a:schemeClr>
                </a:solidFill>
              </a:rPr>
              <a:t>MIGRATION SERVICES</a:t>
            </a:r>
          </a:p>
        </p:txBody>
      </p:sp>
      <p:sp>
        <p:nvSpPr>
          <p:cNvPr id="73" name="Arrow: Right 122"/>
          <p:cNvSpPr/>
          <p:nvPr/>
        </p:nvSpPr>
        <p:spPr>
          <a:xfrm>
            <a:off x="3038958" y="3369066"/>
            <a:ext cx="837553" cy="466081"/>
          </a:xfrm>
          <a:prstGeom prst="rightArrow">
            <a:avLst/>
          </a:prstGeom>
          <a:gradFill>
            <a:gsLst>
              <a:gs pos="61864">
                <a:srgbClr val="C0D9EF">
                  <a:alpha val="76000"/>
                </a:srgbClr>
              </a:gs>
              <a:gs pos="0">
                <a:schemeClr val="accent1">
                  <a:lumMod val="5000"/>
                  <a:lumOff val="95000"/>
                </a:schemeClr>
              </a:gs>
              <a:gs pos="74000">
                <a:schemeClr val="accent1">
                  <a:lumMod val="45000"/>
                  <a:lumOff val="55000"/>
                </a:schemeClr>
              </a:gs>
              <a:gs pos="87000">
                <a:schemeClr val="accent1">
                  <a:lumMod val="45000"/>
                  <a:lumOff val="55000"/>
                </a:schemeClr>
              </a:gs>
              <a:gs pos="100000">
                <a:schemeClr val="accent1">
                  <a:lumMod val="30000"/>
                  <a:lumOff val="70000"/>
                </a:schemeClr>
              </a:gs>
            </a:gsLst>
            <a:lin ang="5400000" scaled="1"/>
          </a:gra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123"/>
          <p:cNvSpPr/>
          <p:nvPr/>
        </p:nvSpPr>
        <p:spPr>
          <a:xfrm>
            <a:off x="6507284" y="3393786"/>
            <a:ext cx="837553" cy="466081"/>
          </a:xfrm>
          <a:prstGeom prst="rightArrow">
            <a:avLst/>
          </a:prstGeom>
          <a:gradFill>
            <a:gsLst>
              <a:gs pos="61864">
                <a:srgbClr val="C0D9EF">
                  <a:alpha val="76000"/>
                </a:srgbClr>
              </a:gs>
              <a:gs pos="0">
                <a:schemeClr val="accent1">
                  <a:lumMod val="5000"/>
                  <a:lumOff val="95000"/>
                </a:schemeClr>
              </a:gs>
              <a:gs pos="74000">
                <a:schemeClr val="accent1">
                  <a:lumMod val="45000"/>
                  <a:lumOff val="55000"/>
                </a:schemeClr>
              </a:gs>
              <a:gs pos="87000">
                <a:schemeClr val="accent1">
                  <a:lumMod val="45000"/>
                  <a:lumOff val="55000"/>
                </a:schemeClr>
              </a:gs>
              <a:gs pos="100000">
                <a:schemeClr val="accent1">
                  <a:lumMod val="30000"/>
                  <a:lumOff val="70000"/>
                </a:schemeClr>
              </a:gs>
            </a:gsLst>
            <a:lin ang="5400000" scaled="1"/>
          </a:gra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Right 124"/>
          <p:cNvSpPr/>
          <p:nvPr/>
        </p:nvSpPr>
        <p:spPr>
          <a:xfrm>
            <a:off x="9973904" y="3347662"/>
            <a:ext cx="837553" cy="466081"/>
          </a:xfrm>
          <a:prstGeom prst="rightArrow">
            <a:avLst/>
          </a:prstGeom>
          <a:gradFill>
            <a:gsLst>
              <a:gs pos="61864">
                <a:srgbClr val="C0D9EF">
                  <a:alpha val="76000"/>
                </a:srgbClr>
              </a:gs>
              <a:gs pos="0">
                <a:schemeClr val="accent1">
                  <a:lumMod val="5000"/>
                  <a:lumOff val="95000"/>
                </a:schemeClr>
              </a:gs>
              <a:gs pos="74000">
                <a:schemeClr val="accent1">
                  <a:lumMod val="45000"/>
                  <a:lumOff val="55000"/>
                </a:schemeClr>
              </a:gs>
              <a:gs pos="87000">
                <a:schemeClr val="accent1">
                  <a:lumMod val="45000"/>
                  <a:lumOff val="55000"/>
                </a:schemeClr>
              </a:gs>
              <a:gs pos="100000">
                <a:schemeClr val="accent1">
                  <a:lumMod val="30000"/>
                  <a:lumOff val="70000"/>
                </a:schemeClr>
              </a:gs>
            </a:gsLst>
            <a:lin ang="5400000" scaled="1"/>
          </a:gra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p:cNvPr>
          <p:cNvSpPr txBox="1"/>
          <p:nvPr/>
        </p:nvSpPr>
        <p:spPr>
          <a:xfrm>
            <a:off x="3580647" y="3017790"/>
            <a:ext cx="1499120" cy="2142125"/>
          </a:xfrm>
          <a:prstGeom prst="rect">
            <a:avLst/>
          </a:prstGeom>
          <a:noFill/>
        </p:spPr>
        <p:txBody>
          <a:bodyPr wrap="square" lIns="182880" tIns="146304" rIns="182880" bIns="146304" rtlCol="0">
            <a:spAutoFit/>
          </a:bodyPr>
          <a:lstStyle/>
          <a:p>
            <a:pPr algn="ctr"/>
            <a:r>
              <a:rPr lang="en-IN" sz="1200" spc="-50" dirty="0">
                <a:solidFill>
                  <a:schemeClr val="bg1">
                    <a:lumMod val="10000"/>
                  </a:schemeClr>
                </a:solidFill>
              </a:rPr>
              <a:t>Providing both custom and ready-made container services for dBs (SQL, NoSQL) apps, as well as IDE plugins (Visual Studio, Eclipse) that can be push apps to any platform. </a:t>
            </a:r>
          </a:p>
        </p:txBody>
      </p:sp>
      <p:sp>
        <p:nvSpPr>
          <p:cNvPr id="77" name="TextBox 76">
            <a:extLst/>
          </p:cNvPr>
          <p:cNvSpPr txBox="1"/>
          <p:nvPr/>
        </p:nvSpPr>
        <p:spPr>
          <a:xfrm>
            <a:off x="7172764" y="2717624"/>
            <a:ext cx="1401993" cy="2326791"/>
          </a:xfrm>
          <a:prstGeom prst="rect">
            <a:avLst/>
          </a:prstGeom>
          <a:noFill/>
        </p:spPr>
        <p:txBody>
          <a:bodyPr wrap="square" lIns="182880" tIns="146304" rIns="182880" bIns="146304" rtlCol="0">
            <a:spAutoFit/>
          </a:bodyPr>
          <a:lstStyle/>
          <a:p>
            <a:pPr algn="ctr"/>
            <a:r>
              <a:rPr lang="en-IN" sz="1200" spc="-50" dirty="0">
                <a:solidFill>
                  <a:schemeClr val="bg1">
                    <a:lumMod val="10000"/>
                  </a:schemeClr>
                </a:solidFill>
              </a:rPr>
              <a:t>Performing feature analysis for various cloud service providers and automating some services, or creating plug-ins for their products to work on across multiple environments.</a:t>
            </a:r>
          </a:p>
        </p:txBody>
      </p:sp>
      <p:sp>
        <p:nvSpPr>
          <p:cNvPr id="78" name="TextBox 77">
            <a:extLst/>
          </p:cNvPr>
          <p:cNvSpPr txBox="1"/>
          <p:nvPr/>
        </p:nvSpPr>
        <p:spPr>
          <a:xfrm>
            <a:off x="10697219" y="2918964"/>
            <a:ext cx="1412485" cy="849463"/>
          </a:xfrm>
          <a:prstGeom prst="rect">
            <a:avLst/>
          </a:prstGeom>
          <a:noFill/>
        </p:spPr>
        <p:txBody>
          <a:bodyPr wrap="square" lIns="182880" tIns="146304" rIns="182880" bIns="146304" rtlCol="0">
            <a:spAutoFit/>
          </a:bodyPr>
          <a:lstStyle/>
          <a:p>
            <a:pPr algn="ctr"/>
            <a:r>
              <a:rPr lang="en-IN" sz="1200" spc="-50" dirty="0">
                <a:solidFill>
                  <a:schemeClr val="bg1">
                    <a:lumMod val="10000"/>
                  </a:schemeClr>
                </a:solidFill>
              </a:rPr>
              <a:t>On-Prem to cloud migration services for various clients.</a:t>
            </a:r>
          </a:p>
        </p:txBody>
      </p:sp>
      <p:pic>
        <p:nvPicPr>
          <p:cNvPr id="79" name="Picture 7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318311" y="3019372"/>
            <a:ext cx="861892" cy="587507"/>
          </a:xfrm>
          <a:prstGeom prst="rect">
            <a:avLst/>
          </a:prstGeom>
        </p:spPr>
      </p:pic>
      <p:pic>
        <p:nvPicPr>
          <p:cNvPr id="80" name="Picture 7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091950" y="2719476"/>
            <a:ext cx="965255" cy="662808"/>
          </a:xfrm>
          <a:prstGeom prst="rect">
            <a:avLst/>
          </a:prstGeom>
        </p:spPr>
      </p:pic>
      <p:pic>
        <p:nvPicPr>
          <p:cNvPr id="81" name="Picture 8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823191" y="4504439"/>
            <a:ext cx="982349" cy="673891"/>
          </a:xfrm>
          <a:prstGeom prst="rect">
            <a:avLst/>
          </a:prstGeom>
        </p:spPr>
      </p:pic>
      <p:pic>
        <p:nvPicPr>
          <p:cNvPr id="82" name="Picture 8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338252" y="3915122"/>
            <a:ext cx="602744" cy="788590"/>
          </a:xfrm>
          <a:prstGeom prst="rect">
            <a:avLst/>
          </a:prstGeom>
        </p:spPr>
      </p:pic>
      <p:pic>
        <p:nvPicPr>
          <p:cNvPr id="83" name="Picture 8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81633" y="3797839"/>
            <a:ext cx="611711" cy="611711"/>
          </a:xfrm>
          <a:prstGeom prst="rect">
            <a:avLst/>
          </a:prstGeom>
        </p:spPr>
      </p:pic>
    </p:spTree>
    <p:extLst>
      <p:ext uri="{BB962C8B-B14F-4D97-AF65-F5344CB8AC3E}">
        <p14:creationId xmlns:p14="http://schemas.microsoft.com/office/powerpoint/2010/main" val="223163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nodeType="withEffect">
                                  <p:stCondLst>
                                    <p:cond delay="5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5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51" grpId="0"/>
      <p:bldP spid="58" grpId="0"/>
      <p:bldP spid="59" grpId="0"/>
      <p:bldP spid="69" grpId="0"/>
      <p:bldP spid="71" grpId="0"/>
      <p:bldP spid="72" grpId="0"/>
      <p:bldP spid="76" grpId="0"/>
      <p:bldP spid="77" grpId="0"/>
      <p:bldP spid="7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473" y="1250732"/>
            <a:ext cx="6733428" cy="4400921"/>
          </a:xfrm>
          <a:prstGeom prst="rect">
            <a:avLst/>
          </a:prstGeom>
          <a:no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342900" indent="-342900">
              <a:spcBef>
                <a:spcPts val="1200"/>
              </a:spcBef>
              <a:buFont typeface="+mj-lt"/>
              <a:buAutoNum type="arabicPeriod"/>
            </a:pPr>
            <a:r>
              <a:rPr lang="en-US" dirty="0">
                <a:solidFill>
                  <a:srgbClr val="0070C0"/>
                </a:solidFill>
                <a:latin typeface="Segoe UI Light" panose="020B0502040204020203" pitchFamily="34" charset="0"/>
                <a:cs typeface="Segoe UI Light" panose="020B0502040204020203" pitchFamily="34" charset="0"/>
              </a:rPr>
              <a:t>Provisioning </a:t>
            </a:r>
            <a:r>
              <a:rPr lang="en-US" dirty="0">
                <a:latin typeface="Segoe UI Light" panose="020B0502040204020203" pitchFamily="34" charset="0"/>
                <a:cs typeface="Segoe UI Light" panose="020B0502040204020203" pitchFamily="34" charset="0"/>
              </a:rPr>
              <a:t> - </a:t>
            </a:r>
            <a:r>
              <a:rPr lang="en-US" sz="1600" dirty="0">
                <a:latin typeface="Segoe UI Light" panose="020B0502040204020203" pitchFamily="34" charset="0"/>
                <a:cs typeface="Segoe UI Light" panose="020B0502040204020203" pitchFamily="34" charset="0"/>
              </a:rPr>
              <a:t>To deploy OS on bare-metal, configure servers, networks, firewalls etc.,  deploy and manage frameworks such as VMWare, OpenStack on both on-premise and Cloud (Private, Public, Hybrid)</a:t>
            </a:r>
          </a:p>
          <a:p>
            <a:pPr marL="342900" indent="-342900">
              <a:spcBef>
                <a:spcPts val="1200"/>
              </a:spcBef>
              <a:buFont typeface="+mj-lt"/>
              <a:buAutoNum type="arabicPeriod"/>
            </a:pPr>
            <a:r>
              <a:rPr lang="en-US" dirty="0">
                <a:solidFill>
                  <a:srgbClr val="0070C0"/>
                </a:solidFill>
                <a:latin typeface="Segoe UI Light" panose="020B0502040204020203" pitchFamily="34" charset="0"/>
                <a:cs typeface="Segoe UI Light" panose="020B0502040204020203" pitchFamily="34" charset="0"/>
              </a:rPr>
              <a:t>Configuration Management </a:t>
            </a:r>
            <a:r>
              <a:rPr lang="en-US" dirty="0">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To manage software configurations, patches on single or multiple nodes</a:t>
            </a:r>
          </a:p>
          <a:p>
            <a:pPr marL="342900" indent="-342900">
              <a:spcBef>
                <a:spcPts val="1200"/>
              </a:spcBef>
              <a:buFont typeface="+mj-lt"/>
              <a:buAutoNum type="arabicPeriod"/>
            </a:pPr>
            <a:r>
              <a:rPr lang="en-US" dirty="0">
                <a:solidFill>
                  <a:srgbClr val="0070C0"/>
                </a:solidFill>
                <a:latin typeface="Segoe UI Light" panose="020B0502040204020203" pitchFamily="34" charset="0"/>
                <a:cs typeface="Segoe UI Light" panose="020B0502040204020203" pitchFamily="34" charset="0"/>
              </a:rPr>
              <a:t>App Deployment </a:t>
            </a:r>
            <a:r>
              <a:rPr lang="en-US" dirty="0">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To deploy multi-tier applications reliably and consistently, all from one common framework.</a:t>
            </a:r>
          </a:p>
          <a:p>
            <a:pPr marL="342900" indent="-342900">
              <a:spcBef>
                <a:spcPts val="1200"/>
              </a:spcBef>
              <a:buFont typeface="+mj-lt"/>
              <a:buAutoNum type="arabicPeriod"/>
            </a:pPr>
            <a:r>
              <a:rPr lang="en-US" dirty="0">
                <a:solidFill>
                  <a:srgbClr val="0070C0"/>
                </a:solidFill>
                <a:latin typeface="Segoe UI Light" panose="020B0502040204020203" pitchFamily="34" charset="0"/>
                <a:cs typeface="Segoe UI Light" panose="020B0502040204020203" pitchFamily="34" charset="0"/>
              </a:rPr>
              <a:t>Continuous Delivery </a:t>
            </a:r>
            <a:r>
              <a:rPr lang="en-US" dirty="0">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To roll out new updates with Zero downtime</a:t>
            </a:r>
            <a:endParaRPr lang="en-US" dirty="0">
              <a:latin typeface="Segoe UI Light" panose="020B0502040204020203" pitchFamily="34" charset="0"/>
              <a:cs typeface="Segoe UI Light" panose="020B0502040204020203" pitchFamily="34" charset="0"/>
            </a:endParaRPr>
          </a:p>
          <a:p>
            <a:pPr marL="342900" indent="-342900">
              <a:spcBef>
                <a:spcPts val="1200"/>
              </a:spcBef>
              <a:buFont typeface="+mj-lt"/>
              <a:buAutoNum type="arabicPeriod"/>
            </a:pPr>
            <a:r>
              <a:rPr lang="en-US" dirty="0">
                <a:solidFill>
                  <a:srgbClr val="0070C0"/>
                </a:solidFill>
                <a:latin typeface="Segoe UI Light" panose="020B0502040204020203" pitchFamily="34" charset="0"/>
                <a:cs typeface="Segoe UI Light" panose="020B0502040204020203" pitchFamily="34" charset="0"/>
              </a:rPr>
              <a:t>Security &amp; Compliance </a:t>
            </a:r>
            <a:r>
              <a:rPr lang="en-US" dirty="0">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To define security for systems like; setting firewall rules, locking down users and groups, or applying custom security policies</a:t>
            </a:r>
          </a:p>
          <a:p>
            <a:pPr marL="342900" indent="-342900">
              <a:spcBef>
                <a:spcPts val="1200"/>
              </a:spcBef>
              <a:buFont typeface="+mj-lt"/>
              <a:buAutoNum type="arabicPeriod"/>
            </a:pPr>
            <a:r>
              <a:rPr lang="en-US" dirty="0">
                <a:solidFill>
                  <a:srgbClr val="0070C0"/>
                </a:solidFill>
                <a:latin typeface="Segoe UI Light" panose="020B0502040204020203" pitchFamily="34" charset="0"/>
                <a:cs typeface="Segoe UI Light" panose="020B0502040204020203" pitchFamily="34" charset="0"/>
              </a:rPr>
              <a:t>Orchestration</a:t>
            </a:r>
            <a:r>
              <a:rPr lang="en-US" dirty="0">
                <a:latin typeface="Segoe UI Light" panose="020B0502040204020203" pitchFamily="34" charset="0"/>
                <a:cs typeface="Segoe UI Light" panose="020B0502040204020203" pitchFamily="34" charset="0"/>
              </a:rPr>
              <a:t> – </a:t>
            </a:r>
            <a:r>
              <a:rPr lang="en-US" sz="1600" dirty="0">
                <a:latin typeface="Segoe UI Light" panose="020B0502040204020203" pitchFamily="34" charset="0"/>
                <a:cs typeface="Segoe UI Light" panose="020B0502040204020203" pitchFamily="34" charset="0"/>
              </a:rPr>
              <a:t>To bring proper order for deployment of; frontend and backend services, databases, monitoring, networks and storage</a:t>
            </a:r>
          </a:p>
        </p:txBody>
      </p:sp>
      <p:sp>
        <p:nvSpPr>
          <p:cNvPr id="5" name="Rectangle 4"/>
          <p:cNvSpPr/>
          <p:nvPr/>
        </p:nvSpPr>
        <p:spPr>
          <a:xfrm>
            <a:off x="7505700" y="1250732"/>
            <a:ext cx="4325112" cy="4400921"/>
          </a:xfrm>
          <a:prstGeom prst="rect">
            <a:avLst/>
          </a:prstGeom>
          <a:noFill/>
          <a:ln>
            <a:solidFill>
              <a:schemeClr val="tx2">
                <a:lumMod val="40000"/>
                <a:lumOff val="60000"/>
              </a:schemeClr>
            </a:solidFill>
          </a:ln>
        </p:spPr>
        <p:txBody>
          <a:bodyPr wrap="square" lIns="182880" tIns="182880" rIns="182880" bIns="182880">
            <a:noAutofit/>
          </a:bodyPr>
          <a:lstStyle/>
          <a:p>
            <a:pPr>
              <a:spcBef>
                <a:spcPts val="1200"/>
              </a:spcBef>
              <a:spcAft>
                <a:spcPts val="1200"/>
              </a:spcAft>
            </a:pPr>
            <a:r>
              <a:rPr lang="en-US" sz="2400" b="1" dirty="0">
                <a:latin typeface="Segoe UI Light" panose="020B0502040204020203" pitchFamily="34" charset="0"/>
                <a:cs typeface="Segoe UI Light" panose="020B0502040204020203" pitchFamily="34" charset="0"/>
              </a:rPr>
              <a:t>DevOps Users Use Multiple Tools</a:t>
            </a:r>
          </a:p>
          <a:p>
            <a:pPr marL="285750" indent="-285750">
              <a:spcBef>
                <a:spcPts val="1200"/>
              </a:spcBef>
              <a:spcAft>
                <a:spcPts val="1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Less than half (43 percent) of companies are using a configuration tool such as Chef, Puppet, Ansible, or Salt.</a:t>
            </a:r>
          </a:p>
          <a:p>
            <a:pPr marL="285750" indent="-285750">
              <a:spcBef>
                <a:spcPts val="1200"/>
              </a:spcBef>
              <a:spcAft>
                <a:spcPts val="1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Use of multiple configuration tools is more common (25 percent) than a single configuration tool (18 percent).</a:t>
            </a:r>
          </a:p>
          <a:p>
            <a:pPr marL="285750" indent="-285750">
              <a:spcBef>
                <a:spcPts val="1200"/>
              </a:spcBef>
              <a:spcAft>
                <a:spcPts val="1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67 percent of companies using Chef or Puppet also use the other tool.</a:t>
            </a:r>
          </a:p>
        </p:txBody>
      </p:sp>
      <p:pic>
        <p:nvPicPr>
          <p:cNvPr id="6"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9" name="Group 8"/>
          <p:cNvGrpSpPr/>
          <p:nvPr/>
        </p:nvGrpSpPr>
        <p:grpSpPr>
          <a:xfrm>
            <a:off x="2429987" y="6133440"/>
            <a:ext cx="2853484" cy="555264"/>
            <a:chOff x="1000745" y="2443309"/>
            <a:chExt cx="4367153" cy="84981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1" name="TextBox 10"/>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2" name="Rectangle 11"/>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3" name="Right Triangle 12"/>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4" name="TextBox 13"/>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15" name="Title 3"/>
          <p:cNvSpPr txBox="1">
            <a:spLocks/>
          </p:cNvSpPr>
          <p:nvPr/>
        </p:nvSpPr>
        <p:spPr>
          <a:xfrm>
            <a:off x="153988" y="3367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Typical use cases for Huawei Automation</a:t>
            </a:r>
          </a:p>
        </p:txBody>
      </p:sp>
    </p:spTree>
    <p:extLst>
      <p:ext uri="{BB962C8B-B14F-4D97-AF65-F5344CB8AC3E}">
        <p14:creationId xmlns:p14="http://schemas.microsoft.com/office/powerpoint/2010/main" val="4143149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Cloud Automation Service – Lift and shift  </a:t>
            </a:r>
          </a:p>
        </p:txBody>
      </p:sp>
      <p:sp>
        <p:nvSpPr>
          <p:cNvPr id="4" name="Rectangle 3"/>
          <p:cNvSpPr/>
          <p:nvPr/>
        </p:nvSpPr>
        <p:spPr>
          <a:xfrm>
            <a:off x="467473" y="1250732"/>
            <a:ext cx="4267339" cy="1500007"/>
          </a:xfrm>
          <a:prstGeom prst="rect">
            <a:avLst/>
          </a:prstGeom>
          <a:solidFill>
            <a:srgbClr val="C00000"/>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80010">
              <a:spcBef>
                <a:spcPts val="1200"/>
              </a:spcBef>
            </a:pPr>
            <a:r>
              <a:rPr lang="en-US" b="1" u="sng" dirty="0">
                <a:solidFill>
                  <a:srgbClr val="EEEEEE"/>
                </a:solidFill>
                <a:latin typeface="+mj-lt"/>
              </a:rPr>
              <a:t>Business Cases to be covered:</a:t>
            </a:r>
          </a:p>
          <a:p>
            <a:pPr marL="880092" lvl="1" indent="-342900">
              <a:spcBef>
                <a:spcPts val="600"/>
              </a:spcBef>
              <a:buAutoNum type="arabicPeriod"/>
            </a:pPr>
            <a:r>
              <a:rPr lang="en-US" dirty="0">
                <a:solidFill>
                  <a:srgbClr val="EEEEEE"/>
                </a:solidFill>
                <a:latin typeface="+mj-lt"/>
              </a:rPr>
              <a:t>Provisioning</a:t>
            </a:r>
          </a:p>
          <a:p>
            <a:pPr marL="880092" lvl="1" indent="-342900">
              <a:spcBef>
                <a:spcPts val="600"/>
              </a:spcBef>
              <a:buAutoNum type="arabicPeriod"/>
            </a:pPr>
            <a:r>
              <a:rPr lang="en-US" dirty="0">
                <a:solidFill>
                  <a:srgbClr val="EEEEEE"/>
                </a:solidFill>
                <a:latin typeface="+mj-lt"/>
              </a:rPr>
              <a:t>Configuration management</a:t>
            </a:r>
          </a:p>
          <a:p>
            <a:pPr marL="880092" lvl="1" indent="-342900">
              <a:spcBef>
                <a:spcPts val="600"/>
              </a:spcBef>
              <a:buAutoNum type="arabicPeriod"/>
            </a:pPr>
            <a:r>
              <a:rPr lang="en-US" dirty="0">
                <a:solidFill>
                  <a:srgbClr val="EEEEEE"/>
                </a:solidFill>
                <a:latin typeface="+mj-lt"/>
              </a:rPr>
              <a:t>App deployment</a:t>
            </a:r>
          </a:p>
        </p:txBody>
      </p:sp>
      <p:sp>
        <p:nvSpPr>
          <p:cNvPr id="5" name="Rectangle 4"/>
          <p:cNvSpPr/>
          <p:nvPr/>
        </p:nvSpPr>
        <p:spPr>
          <a:xfrm>
            <a:off x="5124725" y="1250732"/>
            <a:ext cx="6706086" cy="1500007"/>
          </a:xfrm>
          <a:prstGeom prst="rect">
            <a:avLst/>
          </a:prstGeom>
          <a:solidFill>
            <a:srgbClr val="FFFFFF"/>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80010">
              <a:spcBef>
                <a:spcPts val="1200"/>
              </a:spcBef>
            </a:pPr>
            <a:r>
              <a:rPr lang="en-US" b="1" u="sng" dirty="0">
                <a:solidFill>
                  <a:srgbClr val="282828"/>
                </a:solidFill>
                <a:latin typeface="+mj-lt"/>
              </a:rPr>
              <a:t>Technology Used</a:t>
            </a:r>
            <a:r>
              <a:rPr lang="en-US" dirty="0">
                <a:solidFill>
                  <a:srgbClr val="282828"/>
                </a:solidFill>
                <a:latin typeface="+mj-lt"/>
              </a:rPr>
              <a:t> – Chef Solution having;</a:t>
            </a:r>
            <a:endParaRPr lang="en-US" sz="1600" b="1" u="sng" dirty="0">
              <a:solidFill>
                <a:srgbClr val="282828"/>
              </a:solidFill>
              <a:latin typeface="+mj-lt"/>
            </a:endParaRPr>
          </a:p>
          <a:p>
            <a:pPr marL="880092" lvl="1" indent="-342900">
              <a:spcBef>
                <a:spcPts val="600"/>
              </a:spcBef>
              <a:buAutoNum type="arabicPeriod"/>
            </a:pPr>
            <a:r>
              <a:rPr lang="en-US" sz="1600" dirty="0">
                <a:solidFill>
                  <a:srgbClr val="282828"/>
                </a:solidFill>
                <a:latin typeface="+mj-lt"/>
              </a:rPr>
              <a:t>Knife ECS Plugin</a:t>
            </a:r>
          </a:p>
          <a:p>
            <a:pPr marL="880092" lvl="1" indent="-342900">
              <a:spcBef>
                <a:spcPts val="600"/>
              </a:spcBef>
              <a:buAutoNum type="arabicPeriod"/>
            </a:pPr>
            <a:r>
              <a:rPr lang="en-US" sz="1600" dirty="0">
                <a:solidFill>
                  <a:srgbClr val="282828"/>
                </a:solidFill>
                <a:latin typeface="+mj-lt"/>
              </a:rPr>
              <a:t>Kitchen ECS Plugin</a:t>
            </a:r>
          </a:p>
          <a:p>
            <a:pPr marL="880092" lvl="1" indent="-342900">
              <a:spcBef>
                <a:spcPts val="600"/>
              </a:spcBef>
              <a:buAutoNum type="arabicPeriod"/>
            </a:pPr>
            <a:r>
              <a:rPr lang="en-US" sz="1600" dirty="0">
                <a:solidFill>
                  <a:srgbClr val="282828"/>
                </a:solidFill>
                <a:latin typeface="+mj-lt"/>
              </a:rPr>
              <a:t>Ohai ECS Plugin (Integrated with Knife ECS bootstrap template)</a:t>
            </a:r>
          </a:p>
        </p:txBody>
      </p:sp>
      <p:grpSp>
        <p:nvGrpSpPr>
          <p:cNvPr id="6" name="Group 5"/>
          <p:cNvGrpSpPr/>
          <p:nvPr/>
        </p:nvGrpSpPr>
        <p:grpSpPr>
          <a:xfrm>
            <a:off x="467471" y="3105027"/>
            <a:ext cx="6569918" cy="2086714"/>
            <a:chOff x="465883" y="3105027"/>
            <a:chExt cx="6569918" cy="2086714"/>
          </a:xfrm>
        </p:grpSpPr>
        <p:sp>
          <p:nvSpPr>
            <p:cNvPr id="7" name="TextBox 6"/>
            <p:cNvSpPr txBox="1"/>
            <p:nvPr/>
          </p:nvSpPr>
          <p:spPr>
            <a:xfrm>
              <a:off x="488561" y="3105027"/>
              <a:ext cx="6547239" cy="526931"/>
            </a:xfrm>
            <a:prstGeom prst="rect">
              <a:avLst/>
            </a:prstGeom>
            <a:solidFill>
              <a:schemeClr val="bg1">
                <a:lumMod val="25000"/>
              </a:schemeClr>
            </a:solidFill>
          </p:spPr>
          <p:txBody>
            <a:bodyPr wrap="square" lIns="179953" tIns="179953" rIns="179953" bIns="179953" rtlCol="0" anchor="ctr">
              <a:noAutofit/>
            </a:bodyPr>
            <a:lstStyle/>
            <a:p>
              <a:r>
                <a:rPr lang="en-IN" sz="1999" dirty="0">
                  <a:solidFill>
                    <a:srgbClr val="FFFFFF"/>
                  </a:solidFill>
                  <a:latin typeface="Segoe UI Light" panose="020B0502040204020203" pitchFamily="34" charset="0"/>
                  <a:cs typeface="Segoe UI Light" panose="020B0502040204020203" pitchFamily="34" charset="0"/>
                </a:rPr>
                <a:t>@ Scenario 1 – </a:t>
              </a:r>
              <a:r>
                <a:rPr lang="en-IN" dirty="0">
                  <a:solidFill>
                    <a:srgbClr val="FFFFFF"/>
                  </a:solidFill>
                  <a:latin typeface="Segoe UI Light" panose="020B0502040204020203" pitchFamily="34" charset="0"/>
                  <a:cs typeface="Segoe UI Light" panose="020B0502040204020203" pitchFamily="34" charset="0"/>
                </a:rPr>
                <a:t>Lift and Shift On-Premise App To Alibaba</a:t>
              </a:r>
            </a:p>
          </p:txBody>
        </p:sp>
        <p:sp>
          <p:nvSpPr>
            <p:cNvPr id="8" name="TextBox 7"/>
            <p:cNvSpPr txBox="1"/>
            <p:nvPr/>
          </p:nvSpPr>
          <p:spPr>
            <a:xfrm>
              <a:off x="465884" y="3670919"/>
              <a:ext cx="1972518" cy="415390"/>
            </a:xfrm>
            <a:prstGeom prst="rect">
              <a:avLst/>
            </a:prstGeom>
            <a:noFill/>
          </p:spPr>
          <p:txBody>
            <a:bodyPr wrap="square" rtlCol="0">
              <a:spAutoFit/>
            </a:bodyPr>
            <a:lstStyle/>
            <a:p>
              <a:pPr>
                <a:lnSpc>
                  <a:spcPct val="150000"/>
                </a:lnSpc>
              </a:pPr>
              <a:r>
                <a:rPr lang="en-US" sz="1400" b="1" dirty="0">
                  <a:latin typeface="Segoe UI Light" panose="020B0502040204020203" pitchFamily="34" charset="0"/>
                  <a:cs typeface="Segoe UI Light" panose="020B0502040204020203" pitchFamily="34" charset="0"/>
                </a:rPr>
                <a:t>Ex User</a:t>
              </a:r>
              <a:r>
                <a:rPr lang="en-US" sz="1400" dirty="0">
                  <a:latin typeface="Segoe UI Light" panose="020B0502040204020203" pitchFamily="34" charset="0"/>
                  <a:cs typeface="Segoe UI Light" panose="020B0502040204020203" pitchFamily="34" charset="0"/>
                </a:rPr>
                <a:t>: A IT Company</a:t>
              </a:r>
            </a:p>
          </p:txBody>
        </p:sp>
        <p:sp>
          <p:nvSpPr>
            <p:cNvPr id="9" name="TextBox 8"/>
            <p:cNvSpPr txBox="1"/>
            <p:nvPr/>
          </p:nvSpPr>
          <p:spPr>
            <a:xfrm>
              <a:off x="2438402" y="3670811"/>
              <a:ext cx="4597399" cy="415498"/>
            </a:xfrm>
            <a:prstGeom prst="rect">
              <a:avLst/>
            </a:prstGeom>
            <a:noFill/>
          </p:spPr>
          <p:txBody>
            <a:bodyPr wrap="square" rtlCol="0">
              <a:spAutoFit/>
            </a:bodyPr>
            <a:lstStyle/>
            <a:p>
              <a:pPr>
                <a:lnSpc>
                  <a:spcPct val="150000"/>
                </a:lnSpc>
              </a:pPr>
              <a:r>
                <a:rPr lang="en-US" sz="1400" b="1" dirty="0">
                  <a:solidFill>
                    <a:srgbClr val="002060"/>
                  </a:solidFill>
                  <a:latin typeface="Segoe UI Light" panose="020B0502040204020203" pitchFamily="34" charset="0"/>
                  <a:cs typeface="Segoe UI Light" panose="020B0502040204020203" pitchFamily="34" charset="0"/>
                </a:rPr>
                <a:t>Objective:</a:t>
              </a:r>
              <a:r>
                <a:rPr lang="en-US" sz="1200" dirty="0">
                  <a:solidFill>
                    <a:srgbClr val="002060"/>
                  </a:solidFill>
                  <a:latin typeface="Segoe UI Light" panose="020B0502040204020203" pitchFamily="34" charset="0"/>
                  <a:cs typeface="Segoe UI Light" panose="020B0502040204020203" pitchFamily="34" charset="0"/>
                </a:rPr>
                <a:t> To Migrate 50 on premise server/application to Cloud.</a:t>
              </a:r>
            </a:p>
          </p:txBody>
        </p:sp>
        <p:sp>
          <p:nvSpPr>
            <p:cNvPr id="10" name="TextBox 9"/>
            <p:cNvSpPr txBox="1"/>
            <p:nvPr/>
          </p:nvSpPr>
          <p:spPr>
            <a:xfrm>
              <a:off x="465883" y="3914801"/>
              <a:ext cx="6569917" cy="1276940"/>
            </a:xfrm>
            <a:prstGeom prst="rect">
              <a:avLst/>
            </a:prstGeom>
            <a:noFill/>
          </p:spPr>
          <p:txBody>
            <a:bodyPr wrap="square" rtlCol="0">
              <a:spAutoFit/>
            </a:bodyPr>
            <a:lstStyle/>
            <a:p>
              <a:pPr>
                <a:lnSpc>
                  <a:spcPct val="150000"/>
                </a:lnSpc>
              </a:pPr>
              <a:r>
                <a:rPr lang="en-US" sz="1400" b="1" dirty="0">
                  <a:latin typeface="Segoe UI Light" panose="020B0502040204020203" pitchFamily="34" charset="0"/>
                  <a:cs typeface="Segoe UI Light" panose="020B0502040204020203" pitchFamily="34" charset="0"/>
                </a:rPr>
                <a:t>Tasks</a:t>
              </a:r>
              <a:r>
                <a:rPr lang="en-US" sz="1400" dirty="0">
                  <a:latin typeface="Segoe UI Light" panose="020B0502040204020203" pitchFamily="34" charset="0"/>
                  <a:cs typeface="Segoe UI Light" panose="020B0502040204020203" pitchFamily="34" charset="0"/>
                </a:rPr>
                <a:t>: </a:t>
              </a:r>
            </a:p>
            <a:p>
              <a:pPr marL="342797" indent="-342797">
                <a:buAutoNum type="arabicPeriod"/>
              </a:pPr>
              <a:r>
                <a:rPr lang="en-US" sz="1400" dirty="0">
                  <a:latin typeface="Segoe UI Light" panose="020B0502040204020203" pitchFamily="34" charset="0"/>
                  <a:cs typeface="Segoe UI Light" panose="020B0502040204020203" pitchFamily="34" charset="0"/>
                </a:rPr>
                <a:t>Choose the Cloud Service Provider &amp; Planning</a:t>
              </a:r>
            </a:p>
            <a:p>
              <a:pPr marL="342797" indent="-342797">
                <a:buAutoNum type="arabicPeriod"/>
              </a:pPr>
              <a:r>
                <a:rPr lang="en-US" sz="1400" dirty="0">
                  <a:latin typeface="Segoe UI Light" panose="020B0502040204020203" pitchFamily="34" charset="0"/>
                  <a:cs typeface="Segoe UI Light" panose="020B0502040204020203" pitchFamily="34" charset="0"/>
                </a:rPr>
                <a:t>Execute Automation;</a:t>
              </a:r>
            </a:p>
            <a:p>
              <a:pPr marL="799860" lvl="1" indent="-342797">
                <a:buAutoNum type="arabicPeriod"/>
              </a:pPr>
              <a:r>
                <a:rPr lang="en-US" sz="1400" dirty="0">
                  <a:latin typeface="Segoe UI Light" panose="020B0502040204020203" pitchFamily="34" charset="0"/>
                  <a:cs typeface="Segoe UI Light" panose="020B0502040204020203" pitchFamily="34" charset="0"/>
                </a:rPr>
                <a:t>Create ECS Instance </a:t>
              </a:r>
              <a:r>
                <a:rPr lang="en-US" sz="1400" b="1" dirty="0">
                  <a:latin typeface="Segoe UI Light" panose="020B0502040204020203" pitchFamily="34" charset="0"/>
                  <a:cs typeface="Segoe UI Light" panose="020B0502040204020203" pitchFamily="34" charset="0"/>
                </a:rPr>
                <a:t>(50 Instances),</a:t>
              </a:r>
              <a:r>
                <a:rPr lang="en-US" sz="1400" dirty="0">
                  <a:latin typeface="Segoe UI Light" panose="020B0502040204020203" pitchFamily="34" charset="0"/>
                  <a:cs typeface="Segoe UI Light" panose="020B0502040204020203" pitchFamily="34" charset="0"/>
                </a:rPr>
                <a:t> install and configure dependencies</a:t>
              </a:r>
            </a:p>
            <a:p>
              <a:pPr marL="799860" lvl="1" indent="-342797">
                <a:buAutoNum type="arabicPeriod"/>
              </a:pPr>
              <a:r>
                <a:rPr lang="en-US" sz="1400" dirty="0">
                  <a:latin typeface="Segoe UI Light" panose="020B0502040204020203" pitchFamily="34" charset="0"/>
                  <a:cs typeface="Segoe UI Light" panose="020B0502040204020203" pitchFamily="34" charset="0"/>
                </a:rPr>
                <a:t>Migrate 50 websites to various instances and launch applications</a:t>
              </a:r>
              <a:endParaRPr lang="en-US" sz="1400" b="1" dirty="0">
                <a:latin typeface="Segoe UI Light" panose="020B0502040204020203" pitchFamily="34" charset="0"/>
                <a:cs typeface="Segoe UI Light" panose="020B0502040204020203" pitchFamily="34" charset="0"/>
              </a:endParaRPr>
            </a:p>
          </p:txBody>
        </p:sp>
      </p:grpSp>
      <p:grpSp>
        <p:nvGrpSpPr>
          <p:cNvPr id="11" name="Group 10"/>
          <p:cNvGrpSpPr/>
          <p:nvPr/>
        </p:nvGrpSpPr>
        <p:grpSpPr>
          <a:xfrm>
            <a:off x="467472" y="2938833"/>
            <a:ext cx="11363339" cy="45719"/>
            <a:chOff x="234622" y="3332380"/>
            <a:chExt cx="11449378" cy="38100"/>
          </a:xfrm>
        </p:grpSpPr>
        <p:cxnSp>
          <p:nvCxnSpPr>
            <p:cNvPr id="12" name="Straight Connector 11"/>
            <p:cNvCxnSpPr/>
            <p:nvPr/>
          </p:nvCxnSpPr>
          <p:spPr>
            <a:xfrm>
              <a:off x="234623" y="3332380"/>
              <a:ext cx="114493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34622" y="3370480"/>
              <a:ext cx="114493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67470" y="3105028"/>
            <a:ext cx="11354826" cy="3533897"/>
            <a:chOff x="465882" y="3105027"/>
            <a:chExt cx="11354826" cy="3533897"/>
          </a:xfrm>
        </p:grpSpPr>
        <p:sp>
          <p:nvSpPr>
            <p:cNvPr id="15" name="TextBox 14"/>
            <p:cNvSpPr txBox="1"/>
            <p:nvPr/>
          </p:nvSpPr>
          <p:spPr>
            <a:xfrm>
              <a:off x="8425741" y="3141595"/>
              <a:ext cx="3394967" cy="1394442"/>
            </a:xfrm>
            <a:prstGeom prst="rect">
              <a:avLst/>
            </a:prstGeom>
            <a:solidFill>
              <a:schemeClr val="tx2">
                <a:lumMod val="50000"/>
              </a:schemeClr>
            </a:solidFill>
            <a:ln w="28575">
              <a:solidFill>
                <a:schemeClr val="accent1">
                  <a:lumMod val="50000"/>
                </a:schemeClr>
              </a:solidFill>
            </a:ln>
          </p:spPr>
          <p:txBody>
            <a:bodyPr wrap="square" lIns="107972" tIns="107972" rIns="107972" bIns="107972" rtlCol="0">
              <a:noAutofit/>
            </a:bodyPr>
            <a:lstStyle/>
            <a:p>
              <a:r>
                <a:rPr lang="en-IN" sz="2000" b="1" dirty="0">
                  <a:solidFill>
                    <a:schemeClr val="accent2">
                      <a:lumMod val="60000"/>
                      <a:lumOff val="40000"/>
                    </a:schemeClr>
                  </a:solidFill>
                  <a:latin typeface="Segoe UI Light" panose="020B0502040204020203" pitchFamily="34" charset="0"/>
                  <a:cs typeface="Segoe UI Light" panose="020B0502040204020203" pitchFamily="34" charset="0"/>
                </a:rPr>
                <a:t>ECS – 15 Times faster setup</a:t>
              </a:r>
              <a:r>
                <a:rPr lang="en-IN" sz="3600" b="1" dirty="0">
                  <a:solidFill>
                    <a:schemeClr val="accent2">
                      <a:lumMod val="60000"/>
                      <a:lumOff val="40000"/>
                    </a:schemeClr>
                  </a:solidFill>
                  <a:latin typeface="Segoe UI Light" panose="020B0502040204020203" pitchFamily="34" charset="0"/>
                  <a:cs typeface="Segoe UI Light" panose="020B0502040204020203" pitchFamily="34" charset="0"/>
                </a:rPr>
                <a:t> </a:t>
              </a:r>
            </a:p>
            <a:p>
              <a:r>
                <a:rPr lang="en-IN" sz="1400" dirty="0">
                  <a:solidFill>
                    <a:schemeClr val="bg1"/>
                  </a:solidFill>
                  <a:latin typeface="Segoe UI Light" panose="020B0502040204020203" pitchFamily="34" charset="0"/>
                  <a:cs typeface="Segoe UI Light" panose="020B0502040204020203" pitchFamily="34" charset="0"/>
                </a:rPr>
                <a:t>Configuring 50 ECS Instance</a:t>
              </a:r>
              <a:endParaRPr lang="en-IN" sz="1200" dirty="0">
                <a:solidFill>
                  <a:schemeClr val="bg1"/>
                </a:solidFill>
                <a:latin typeface="Segoe UI Light" panose="020B0502040204020203" pitchFamily="34" charset="0"/>
                <a:cs typeface="Segoe UI Light" panose="020B0502040204020203" pitchFamily="34" charset="0"/>
              </a:endParaRPr>
            </a:p>
            <a:p>
              <a:pPr marL="285664" indent="-285664">
                <a:buFont typeface="Arial" panose="020B0604020202020204" pitchFamily="34" charset="0"/>
                <a:buChar char="•"/>
              </a:pPr>
              <a:r>
                <a:rPr lang="en-IN" sz="1400" dirty="0">
                  <a:solidFill>
                    <a:schemeClr val="bg1"/>
                  </a:solidFill>
                  <a:latin typeface="Segoe UI Light" panose="020B0502040204020203" pitchFamily="34" charset="0"/>
                  <a:cs typeface="Segoe UI Light" panose="020B0502040204020203" pitchFamily="34" charset="0"/>
                </a:rPr>
                <a:t>Automation – 100 Mins</a:t>
              </a:r>
            </a:p>
            <a:p>
              <a:pPr marL="285664" indent="-285664">
                <a:buFont typeface="Arial" panose="020B0604020202020204" pitchFamily="34" charset="0"/>
                <a:buChar char="•"/>
              </a:pPr>
              <a:r>
                <a:rPr lang="en-IN" sz="1400" dirty="0">
                  <a:solidFill>
                    <a:schemeClr val="bg1"/>
                  </a:solidFill>
                  <a:latin typeface="Segoe UI Light" panose="020B0502040204020203" pitchFamily="34" charset="0"/>
                  <a:cs typeface="Segoe UI Light" panose="020B0502040204020203" pitchFamily="34" charset="0"/>
                </a:rPr>
                <a:t>Manual - 1500 Mins</a:t>
              </a:r>
            </a:p>
            <a:p>
              <a:endParaRPr lang="en-IN" sz="1400" dirty="0">
                <a:solidFill>
                  <a:schemeClr val="bg1"/>
                </a:solidFill>
                <a:latin typeface="Segoe UI Light" panose="020B0502040204020203" pitchFamily="34" charset="0"/>
                <a:cs typeface="Segoe UI Light" panose="020B0502040204020203" pitchFamily="34" charset="0"/>
              </a:endParaRPr>
            </a:p>
          </p:txBody>
        </p:sp>
        <p:sp>
          <p:nvSpPr>
            <p:cNvPr id="16" name="TextBox 15"/>
            <p:cNvSpPr txBox="1"/>
            <p:nvPr/>
          </p:nvSpPr>
          <p:spPr>
            <a:xfrm rot="16200000">
              <a:off x="5988692" y="4459760"/>
              <a:ext cx="3221108" cy="584775"/>
            </a:xfrm>
            <a:prstGeom prst="rect">
              <a:avLst/>
            </a:prstGeom>
            <a:noFill/>
          </p:spPr>
          <p:txBody>
            <a:bodyPr wrap="square" rtlCol="0">
              <a:spAutoFit/>
            </a:bodyPr>
            <a:lstStyle/>
            <a:p>
              <a:pPr algn="ctr"/>
              <a:r>
                <a:rPr lang="en-IN" sz="1600" dirty="0">
                  <a:latin typeface="Segoe UI Light" panose="020B0502040204020203" pitchFamily="34" charset="0"/>
                  <a:cs typeface="Segoe UI Light" panose="020B0502040204020203" pitchFamily="34" charset="0"/>
                </a:rPr>
                <a:t>Configuration Time Saving With Chef Automation</a:t>
              </a:r>
            </a:p>
          </p:txBody>
        </p:sp>
        <p:sp>
          <p:nvSpPr>
            <p:cNvPr id="17" name="Left Brace 16"/>
            <p:cNvSpPr/>
            <p:nvPr/>
          </p:nvSpPr>
          <p:spPr>
            <a:xfrm>
              <a:off x="7928046" y="3141594"/>
              <a:ext cx="344300" cy="3497330"/>
            </a:xfrm>
            <a:prstGeom prst="leftBrace">
              <a:avLst>
                <a:gd name="adj1" fmla="val 58520"/>
                <a:gd name="adj2" fmla="val 50000"/>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99" dirty="0"/>
            </a:p>
          </p:txBody>
        </p:sp>
        <p:sp>
          <p:nvSpPr>
            <p:cNvPr id="18" name="TextBox 17"/>
            <p:cNvSpPr txBox="1"/>
            <p:nvPr/>
          </p:nvSpPr>
          <p:spPr>
            <a:xfrm>
              <a:off x="8425741" y="4712203"/>
              <a:ext cx="3394967" cy="1926721"/>
            </a:xfrm>
            <a:prstGeom prst="rect">
              <a:avLst/>
            </a:prstGeom>
            <a:solidFill>
              <a:schemeClr val="tx2">
                <a:lumMod val="50000"/>
              </a:schemeClr>
            </a:solidFill>
            <a:ln w="28575">
              <a:solidFill>
                <a:schemeClr val="accent1">
                  <a:lumMod val="50000"/>
                </a:schemeClr>
              </a:solidFill>
            </a:ln>
          </p:spPr>
          <p:txBody>
            <a:bodyPr wrap="square" lIns="107972" tIns="107972" rIns="107972" bIns="107972" rtlCol="0">
              <a:noAutofit/>
            </a:bodyPr>
            <a:lstStyle/>
            <a:p>
              <a:r>
                <a:rPr lang="en-IN" b="1" dirty="0">
                  <a:solidFill>
                    <a:schemeClr val="accent2">
                      <a:lumMod val="60000"/>
                      <a:lumOff val="40000"/>
                    </a:schemeClr>
                  </a:solidFill>
                  <a:latin typeface="Segoe UI Light" panose="020B0502040204020203" pitchFamily="34" charset="0"/>
                  <a:cs typeface="Segoe UI Light" panose="020B0502040204020203" pitchFamily="34" charset="0"/>
                </a:rPr>
                <a:t>Migration – 10 Timer faster</a:t>
              </a:r>
            </a:p>
            <a:p>
              <a:endParaRPr lang="en-IN" sz="1400" dirty="0">
                <a:solidFill>
                  <a:schemeClr val="bg1"/>
                </a:solidFill>
                <a:latin typeface="Segoe UI Light" panose="020B0502040204020203" pitchFamily="34" charset="0"/>
                <a:cs typeface="Segoe UI Light" panose="020B0502040204020203" pitchFamily="34" charset="0"/>
              </a:endParaRPr>
            </a:p>
            <a:p>
              <a:r>
                <a:rPr lang="en-IN" sz="1400" dirty="0">
                  <a:solidFill>
                    <a:schemeClr val="bg1"/>
                  </a:solidFill>
                  <a:latin typeface="Segoe UI Light" panose="020B0502040204020203" pitchFamily="34" charset="0"/>
                  <a:cs typeface="Segoe UI Light" panose="020B0502040204020203" pitchFamily="34" charset="0"/>
                </a:rPr>
                <a:t>Migrate 50 websites</a:t>
              </a:r>
              <a:endParaRPr lang="en-IN" sz="1200" dirty="0">
                <a:solidFill>
                  <a:schemeClr val="bg1"/>
                </a:solidFill>
                <a:latin typeface="Segoe UI Light" panose="020B0502040204020203" pitchFamily="34" charset="0"/>
                <a:cs typeface="Segoe UI Light" panose="020B0502040204020203" pitchFamily="34" charset="0"/>
              </a:endParaRPr>
            </a:p>
            <a:p>
              <a:pPr marL="285664" indent="-285664">
                <a:buFont typeface="Arial" panose="020B0604020202020204" pitchFamily="34" charset="0"/>
                <a:buChar char="•"/>
              </a:pPr>
              <a:r>
                <a:rPr lang="en-IN" sz="1400" dirty="0">
                  <a:solidFill>
                    <a:schemeClr val="bg1"/>
                  </a:solidFill>
                  <a:latin typeface="Segoe UI Light" panose="020B0502040204020203" pitchFamily="34" charset="0"/>
                  <a:cs typeface="Segoe UI Light" panose="020B0502040204020203" pitchFamily="34" charset="0"/>
                </a:rPr>
                <a:t>Automation – 100 Mins</a:t>
              </a:r>
            </a:p>
            <a:p>
              <a:pPr marL="285664" indent="-285664">
                <a:buFont typeface="Arial" panose="020B0604020202020204" pitchFamily="34" charset="0"/>
                <a:buChar char="•"/>
              </a:pPr>
              <a:r>
                <a:rPr lang="en-IN" sz="1400" dirty="0">
                  <a:solidFill>
                    <a:schemeClr val="bg1"/>
                  </a:solidFill>
                  <a:latin typeface="Segoe UI Light" panose="020B0502040204020203" pitchFamily="34" charset="0"/>
                  <a:cs typeface="Segoe UI Light" panose="020B0502040204020203" pitchFamily="34" charset="0"/>
                </a:rPr>
                <a:t>Manual – 1000 Mins</a:t>
              </a:r>
            </a:p>
            <a:p>
              <a:endParaRPr lang="en-IN" sz="1400" dirty="0">
                <a:solidFill>
                  <a:schemeClr val="bg1"/>
                </a:solidFill>
                <a:latin typeface="Segoe UI Light" panose="020B0502040204020203" pitchFamily="34" charset="0"/>
                <a:cs typeface="Segoe UI Light" panose="020B0502040204020203" pitchFamily="34" charset="0"/>
              </a:endParaRPr>
            </a:p>
          </p:txBody>
        </p:sp>
        <p:cxnSp>
          <p:nvCxnSpPr>
            <p:cNvPr id="19" name="Straight Arrow Connector 18"/>
            <p:cNvCxnSpPr/>
            <p:nvPr/>
          </p:nvCxnSpPr>
          <p:spPr>
            <a:xfrm flipV="1">
              <a:off x="7219950" y="3105027"/>
              <a:ext cx="0" cy="3386206"/>
            </a:xfrm>
            <a:prstGeom prst="straightConnector1">
              <a:avLst/>
            </a:prstGeom>
            <a:ln w="31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5882" y="5246307"/>
              <a:ext cx="6569918" cy="1363812"/>
            </a:xfrm>
            <a:prstGeom prst="rect">
              <a:avLst/>
            </a:prstGeom>
            <a:solidFill>
              <a:srgbClr val="0070C0"/>
            </a:solidFill>
            <a:ln w="28575">
              <a:solidFill>
                <a:schemeClr val="accent1">
                  <a:lumMod val="50000"/>
                </a:schemeClr>
              </a:solidFill>
            </a:ln>
          </p:spPr>
          <p:txBody>
            <a:bodyPr wrap="square" lIns="107972" tIns="107972" rIns="107972" bIns="107972" rtlCol="0">
              <a:noAutofit/>
            </a:bodyPr>
            <a:lstStyle/>
            <a:p>
              <a:r>
                <a:rPr lang="en-IN" sz="1400" b="1" dirty="0">
                  <a:solidFill>
                    <a:schemeClr val="bg1"/>
                  </a:solidFill>
                  <a:latin typeface="Segoe UI Light" panose="020B0502040204020203" pitchFamily="34" charset="0"/>
                  <a:cs typeface="Segoe UI Light" panose="020B0502040204020203" pitchFamily="34" charset="0"/>
                </a:rPr>
                <a:t>Conclusion:</a:t>
              </a:r>
            </a:p>
            <a:p>
              <a:pPr marL="285664" indent="-285664">
                <a:buFont typeface="Wingdings" panose="05000000000000000000" pitchFamily="2" charset="2"/>
                <a:buChar char="ü"/>
              </a:pPr>
              <a:r>
                <a:rPr lang="en-IN" sz="1300" dirty="0">
                  <a:solidFill>
                    <a:schemeClr val="bg1"/>
                  </a:solidFill>
                  <a:latin typeface="Segoe UI Light" panose="020B0502040204020203" pitchFamily="34" charset="0"/>
                  <a:cs typeface="Segoe UI Light" panose="020B0502040204020203" pitchFamily="34" charset="0"/>
                </a:rPr>
                <a:t>30-40% - Reduction in time-to-market by improved provisioning cycle time</a:t>
              </a:r>
            </a:p>
            <a:p>
              <a:pPr marL="285664" indent="-285664">
                <a:buFont typeface="Wingdings" panose="05000000000000000000" pitchFamily="2" charset="2"/>
                <a:buChar char="ü"/>
              </a:pPr>
              <a:r>
                <a:rPr lang="en-IN" sz="1300" dirty="0">
                  <a:solidFill>
                    <a:schemeClr val="bg1"/>
                  </a:solidFill>
                  <a:latin typeface="Segoe UI Light" panose="020B0502040204020203" pitchFamily="34" charset="0"/>
                  <a:cs typeface="Segoe UI Light" panose="020B0502040204020203" pitchFamily="34" charset="0"/>
                </a:rPr>
                <a:t>~ 50% Reduction in manual health check effort</a:t>
              </a:r>
            </a:p>
            <a:p>
              <a:pPr marL="285664" indent="-285664">
                <a:buFont typeface="Wingdings" panose="05000000000000000000" pitchFamily="2" charset="2"/>
                <a:buChar char="ü"/>
              </a:pPr>
              <a:r>
                <a:rPr lang="en-IN" sz="1300" dirty="0">
                  <a:solidFill>
                    <a:schemeClr val="bg1"/>
                  </a:solidFill>
                  <a:latin typeface="Segoe UI Light" panose="020B0502040204020203" pitchFamily="34" charset="0"/>
                  <a:cs typeface="Segoe UI Light" panose="020B0502040204020203" pitchFamily="34" charset="0"/>
                </a:rPr>
                <a:t>30-40% Reduced cost of operations</a:t>
              </a:r>
            </a:p>
            <a:p>
              <a:pPr marL="285664" indent="-285664">
                <a:buFont typeface="Wingdings" panose="05000000000000000000" pitchFamily="2" charset="2"/>
                <a:buChar char="ü"/>
              </a:pPr>
              <a:r>
                <a:rPr lang="en-IN" sz="1300" dirty="0">
                  <a:solidFill>
                    <a:schemeClr val="bg1"/>
                  </a:solidFill>
                  <a:latin typeface="Segoe UI Light" panose="020B0502040204020203" pitchFamily="34" charset="0"/>
                  <a:cs typeface="Segoe UI Light" panose="020B0502040204020203" pitchFamily="34" charset="0"/>
                </a:rPr>
                <a:t>20-30% Enhanced Environment Efficiency through 30% reduction in IT Service Request Fulfilment</a:t>
              </a:r>
            </a:p>
          </p:txBody>
        </p:sp>
      </p:grpSp>
      <p:pic>
        <p:nvPicPr>
          <p:cNvPr id="21"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fltVal val="0"/>
                                          </p:val>
                                        </p:tav>
                                        <p:tav tm="100000">
                                          <p:val>
                                            <p:strVal val="#ppt_w"/>
                                          </p:val>
                                        </p:tav>
                                      </p:tavLst>
                                    </p:anim>
                                    <p:anim calcmode="lin" valueType="num">
                                      <p:cBhvr>
                                        <p:cTn id="15" dur="1000" fill="hold"/>
                                        <p:tgtEl>
                                          <p:spTgt spid="14"/>
                                        </p:tgtEl>
                                        <p:attrNameLst>
                                          <p:attrName>ppt_h</p:attrName>
                                        </p:attrNameLst>
                                      </p:cBhvr>
                                      <p:tavLst>
                                        <p:tav tm="0">
                                          <p:val>
                                            <p:fltVal val="0"/>
                                          </p:val>
                                        </p:tav>
                                        <p:tav tm="100000">
                                          <p:val>
                                            <p:strVal val="#ppt_h"/>
                                          </p:val>
                                        </p:tav>
                                      </p:tavLst>
                                    </p:anim>
                                    <p:anim calcmode="lin" valueType="num">
                                      <p:cBhvr>
                                        <p:cTn id="16" dur="1000" fill="hold"/>
                                        <p:tgtEl>
                                          <p:spTgt spid="14"/>
                                        </p:tgtEl>
                                        <p:attrNameLst>
                                          <p:attrName>style.rotation</p:attrName>
                                        </p:attrNameLst>
                                      </p:cBhvr>
                                      <p:tavLst>
                                        <p:tav tm="0">
                                          <p:val>
                                            <p:fltVal val="90"/>
                                          </p:val>
                                        </p:tav>
                                        <p:tav tm="100000">
                                          <p:val>
                                            <p:fltVal val="0"/>
                                          </p:val>
                                        </p:tav>
                                      </p:tavLst>
                                    </p:anim>
                                    <p:animEffect transition="in" filter="fade">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589" y="5778500"/>
            <a:ext cx="5727700" cy="1077039"/>
          </a:xfrm>
          <a:prstGeom prst="rect">
            <a:avLst/>
          </a:prstGeom>
          <a:solidFill>
            <a:srgbClr val="F2F2F2"/>
          </a:solidFill>
          <a:ln>
            <a:solidFill>
              <a:schemeClr val="tx1">
                <a:lumMod val="50000"/>
              </a:schemeClr>
            </a:solidFill>
          </a:ln>
        </p:spPr>
        <p:txBody>
          <a:bodyPr vert="horz" wrap="square" lIns="91440" tIns="45720" rIns="91440" bIns="45720" numCol="1" rtlCol="0" anchor="t" anchorCtr="0" compatLnSpc="1">
            <a:prstTxWarp prst="textNoShape">
              <a:avLst/>
            </a:prstTxWarp>
          </a:bodyPr>
          <a:lstStyle/>
          <a:p>
            <a:r>
              <a:rPr lang="en-US" sz="1400" b="1" u="sng" dirty="0">
                <a:solidFill>
                  <a:srgbClr val="282828"/>
                </a:solidFill>
                <a:latin typeface="+mj-lt"/>
              </a:rPr>
              <a:t>Tools used:</a:t>
            </a:r>
          </a:p>
        </p:txBody>
      </p:sp>
      <p:sp>
        <p:nvSpPr>
          <p:cNvPr id="4" name="Rectangle 3"/>
          <p:cNvSpPr/>
          <p:nvPr/>
        </p:nvSpPr>
        <p:spPr bwMode="auto">
          <a:xfrm>
            <a:off x="250938" y="1037808"/>
            <a:ext cx="11579875" cy="740134"/>
          </a:xfrm>
          <a:prstGeom prst="rect">
            <a:avLst/>
          </a:prstGeom>
          <a:solidFill>
            <a:srgbClr val="282828"/>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5"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Stats for Common Use Cases</a:t>
            </a:r>
            <a:endParaRPr lang="en-US" sz="2400" dirty="0">
              <a:solidFill>
                <a:srgbClr val="00B0F0"/>
              </a:solidFill>
            </a:endParaRPr>
          </a:p>
        </p:txBody>
      </p:sp>
      <p:sp>
        <p:nvSpPr>
          <p:cNvPr id="6" name="TextBox 5"/>
          <p:cNvSpPr txBox="1"/>
          <p:nvPr/>
        </p:nvSpPr>
        <p:spPr>
          <a:xfrm>
            <a:off x="705756" y="1892181"/>
            <a:ext cx="5153269" cy="338554"/>
          </a:xfrm>
          <a:prstGeom prst="rect">
            <a:avLst/>
          </a:prstGeom>
          <a:noFill/>
        </p:spPr>
        <p:txBody>
          <a:bodyPr wrap="square" rtlCol="0">
            <a:spAutoFit/>
          </a:bodyPr>
          <a:lstStyle/>
          <a:p>
            <a:pPr algn="r"/>
            <a:r>
              <a:rPr lang="en-US" sz="1600" b="1" dirty="0">
                <a:latin typeface="+mj-lt"/>
              </a:rPr>
              <a:t>Stats for: Creating 50 Instances</a:t>
            </a:r>
          </a:p>
        </p:txBody>
      </p:sp>
      <p:graphicFrame>
        <p:nvGraphicFramePr>
          <p:cNvPr id="7" name="Chart 6"/>
          <p:cNvGraphicFramePr/>
          <p:nvPr>
            <p:extLst>
              <p:ext uri="{D42A27DB-BD31-4B8C-83A1-F6EECF244321}">
                <p14:modId xmlns:p14="http://schemas.microsoft.com/office/powerpoint/2010/main" val="655193156"/>
              </p:ext>
            </p:extLst>
          </p:nvPr>
        </p:nvGraphicFramePr>
        <p:xfrm>
          <a:off x="461335" y="2463554"/>
          <a:ext cx="5153269" cy="432213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6415669" y="1875184"/>
            <a:ext cx="5153269" cy="338554"/>
          </a:xfrm>
          <a:prstGeom prst="rect">
            <a:avLst/>
          </a:prstGeom>
          <a:noFill/>
        </p:spPr>
        <p:txBody>
          <a:bodyPr wrap="square" rtlCol="0">
            <a:spAutoFit/>
          </a:bodyPr>
          <a:lstStyle/>
          <a:p>
            <a:r>
              <a:rPr lang="en-US" sz="1600" b="1" dirty="0">
                <a:latin typeface="+mj-lt"/>
              </a:rPr>
              <a:t>Creating 500 Instances</a:t>
            </a:r>
          </a:p>
        </p:txBody>
      </p:sp>
      <p:cxnSp>
        <p:nvCxnSpPr>
          <p:cNvPr id="9" name="Straight Connector 8"/>
          <p:cNvCxnSpPr/>
          <p:nvPr/>
        </p:nvCxnSpPr>
        <p:spPr>
          <a:xfrm>
            <a:off x="5729288" y="2628900"/>
            <a:ext cx="0" cy="29464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p:cNvGraphicFramePr/>
          <p:nvPr>
            <p:extLst>
              <p:ext uri="{D42A27DB-BD31-4B8C-83A1-F6EECF244321}">
                <p14:modId xmlns:p14="http://schemas.microsoft.com/office/powerpoint/2010/main" val="3495592747"/>
              </p:ext>
            </p:extLst>
          </p:nvPr>
        </p:nvGraphicFramePr>
        <p:xfrm>
          <a:off x="6146210" y="2414442"/>
          <a:ext cx="5157216" cy="432511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50938" y="3557106"/>
            <a:ext cx="193899" cy="633968"/>
          </a:xfrm>
          <a:prstGeom prst="rect">
            <a:avLst/>
          </a:prstGeom>
          <a:noFill/>
        </p:spPr>
        <p:txBody>
          <a:bodyPr vert="vert270" wrap="square" lIns="0" tIns="0" rIns="0" bIns="0" rtlCol="0">
            <a:spAutoFit/>
          </a:bodyPr>
          <a:lstStyle/>
          <a:p>
            <a:pPr>
              <a:lnSpc>
                <a:spcPct val="90000"/>
              </a:lnSpc>
            </a:pPr>
            <a:r>
              <a:rPr lang="en-US" sz="1400" spc="-50" dirty="0">
                <a:gradFill>
                  <a:gsLst>
                    <a:gs pos="2917">
                      <a:schemeClr val="tx1"/>
                    </a:gs>
                    <a:gs pos="30000">
                      <a:schemeClr val="tx1"/>
                    </a:gs>
                  </a:gsLst>
                  <a:lin ang="5400000" scaled="0"/>
                </a:gradFill>
                <a:latin typeface="+mj-lt"/>
              </a:rPr>
              <a:t>Minutes</a:t>
            </a:r>
          </a:p>
        </p:txBody>
      </p:sp>
      <p:sp>
        <p:nvSpPr>
          <p:cNvPr id="12" name="TextBox 11"/>
          <p:cNvSpPr txBox="1"/>
          <p:nvPr/>
        </p:nvSpPr>
        <p:spPr>
          <a:xfrm>
            <a:off x="5952311" y="3557106"/>
            <a:ext cx="193899" cy="633968"/>
          </a:xfrm>
          <a:prstGeom prst="rect">
            <a:avLst/>
          </a:prstGeom>
          <a:noFill/>
        </p:spPr>
        <p:txBody>
          <a:bodyPr vert="vert270" wrap="square" lIns="0" tIns="0" rIns="0" bIns="0" rtlCol="0">
            <a:spAutoFit/>
          </a:bodyPr>
          <a:lstStyle/>
          <a:p>
            <a:pPr>
              <a:lnSpc>
                <a:spcPct val="90000"/>
              </a:lnSpc>
            </a:pPr>
            <a:r>
              <a:rPr lang="en-US" sz="1400" spc="-50" dirty="0">
                <a:gradFill>
                  <a:gsLst>
                    <a:gs pos="2917">
                      <a:schemeClr val="tx1"/>
                    </a:gs>
                    <a:gs pos="30000">
                      <a:schemeClr val="tx1"/>
                    </a:gs>
                  </a:gsLst>
                  <a:lin ang="5400000" scaled="0"/>
                </a:gradFill>
                <a:latin typeface="+mj-lt"/>
              </a:rPr>
              <a:t>Minutes</a:t>
            </a:r>
          </a:p>
        </p:txBody>
      </p:sp>
      <p:sp>
        <p:nvSpPr>
          <p:cNvPr id="13" name="TextBox 12"/>
          <p:cNvSpPr txBox="1"/>
          <p:nvPr/>
        </p:nvSpPr>
        <p:spPr>
          <a:xfrm>
            <a:off x="5853378" y="1892181"/>
            <a:ext cx="391032" cy="338554"/>
          </a:xfrm>
          <a:prstGeom prst="rect">
            <a:avLst/>
          </a:prstGeom>
          <a:noFill/>
        </p:spPr>
        <p:txBody>
          <a:bodyPr wrap="square" rtlCol="0">
            <a:spAutoFit/>
          </a:bodyPr>
          <a:lstStyle/>
          <a:p>
            <a:r>
              <a:rPr lang="en-US" sz="1600" b="1" dirty="0">
                <a:solidFill>
                  <a:srgbClr val="CC0000"/>
                </a:solidFill>
                <a:latin typeface="+mj-lt"/>
              </a:rPr>
              <a:t>Vs</a:t>
            </a:r>
          </a:p>
        </p:txBody>
      </p:sp>
      <p:sp>
        <p:nvSpPr>
          <p:cNvPr id="14" name="TextBox 13"/>
          <p:cNvSpPr txBox="1"/>
          <p:nvPr/>
        </p:nvSpPr>
        <p:spPr>
          <a:xfrm>
            <a:off x="1575136" y="1177737"/>
            <a:ext cx="4669274" cy="540148"/>
          </a:xfrm>
          <a:prstGeom prst="rect">
            <a:avLst/>
          </a:prstGeom>
          <a:noFill/>
        </p:spPr>
        <p:txBody>
          <a:bodyPr wrap="square" lIns="0" tIns="0" rIns="0" bIns="0" rtlCol="0">
            <a:spAutoFit/>
          </a:bodyPr>
          <a:lstStyle/>
          <a:p>
            <a:pPr>
              <a:lnSpc>
                <a:spcPct val="90000"/>
              </a:lnSpc>
            </a:pPr>
            <a:r>
              <a:rPr lang="en-US" sz="1300" spc="-50" dirty="0">
                <a:solidFill>
                  <a:srgbClr val="00B0F0"/>
                </a:solidFill>
                <a:latin typeface="+mj-lt"/>
              </a:rPr>
              <a:t>1. Provisioning - </a:t>
            </a:r>
            <a:r>
              <a:rPr lang="en-US" sz="1300" spc="-50" dirty="0">
                <a:solidFill>
                  <a:srgbClr val="FFFFFF"/>
                </a:solidFill>
                <a:latin typeface="+mj-lt"/>
              </a:rPr>
              <a:t>Provision an instance creation</a:t>
            </a:r>
          </a:p>
          <a:p>
            <a:pPr>
              <a:lnSpc>
                <a:spcPct val="90000"/>
              </a:lnSpc>
            </a:pPr>
            <a:r>
              <a:rPr lang="en-US" sz="1300" spc="-50" dirty="0">
                <a:solidFill>
                  <a:srgbClr val="00B0F0"/>
                </a:solidFill>
                <a:latin typeface="+mj-lt"/>
              </a:rPr>
              <a:t>2. Configuration Management </a:t>
            </a:r>
            <a:r>
              <a:rPr lang="en-US" sz="1300" spc="-50" dirty="0">
                <a:solidFill>
                  <a:srgbClr val="FFFFFF"/>
                </a:solidFill>
                <a:latin typeface="+mj-lt"/>
              </a:rPr>
              <a:t>- apache package and service configuration.</a:t>
            </a:r>
          </a:p>
          <a:p>
            <a:pPr>
              <a:lnSpc>
                <a:spcPct val="90000"/>
              </a:lnSpc>
            </a:pPr>
            <a:r>
              <a:rPr lang="en-US" sz="1300" spc="-50" dirty="0">
                <a:solidFill>
                  <a:srgbClr val="00B0F0"/>
                </a:solidFill>
                <a:latin typeface="+mj-lt"/>
              </a:rPr>
              <a:t>3. App Deployment  -</a:t>
            </a:r>
            <a:r>
              <a:rPr lang="en-US" sz="1300" spc="-50" dirty="0">
                <a:solidFill>
                  <a:schemeClr val="bg1">
                    <a:lumMod val="10000"/>
                  </a:schemeClr>
                </a:solidFill>
                <a:latin typeface="+mj-lt"/>
              </a:rPr>
              <a:t> </a:t>
            </a:r>
            <a:r>
              <a:rPr lang="en-US" sz="1300" spc="-50" dirty="0">
                <a:solidFill>
                  <a:srgbClr val="FFFFFF"/>
                </a:solidFill>
                <a:latin typeface="+mj-lt"/>
              </a:rPr>
              <a:t>App deployment for simple standalone application.</a:t>
            </a:r>
          </a:p>
        </p:txBody>
      </p:sp>
      <p:sp>
        <p:nvSpPr>
          <p:cNvPr id="15" name="TextBox 14"/>
          <p:cNvSpPr txBox="1"/>
          <p:nvPr/>
        </p:nvSpPr>
        <p:spPr>
          <a:xfrm>
            <a:off x="6415669" y="1171893"/>
            <a:ext cx="5392486" cy="360099"/>
          </a:xfrm>
          <a:prstGeom prst="rect">
            <a:avLst/>
          </a:prstGeom>
          <a:noFill/>
        </p:spPr>
        <p:txBody>
          <a:bodyPr wrap="square" lIns="0" tIns="0" rIns="0" bIns="0" rtlCol="0">
            <a:spAutoFit/>
          </a:bodyPr>
          <a:lstStyle/>
          <a:p>
            <a:pPr>
              <a:lnSpc>
                <a:spcPct val="90000"/>
              </a:lnSpc>
            </a:pPr>
            <a:r>
              <a:rPr lang="en-US" sz="1300" spc="-50" dirty="0">
                <a:solidFill>
                  <a:srgbClr val="00B0F0"/>
                </a:solidFill>
                <a:latin typeface="+mj-lt"/>
              </a:rPr>
              <a:t>4. Security &amp; Compliance  </a:t>
            </a:r>
            <a:r>
              <a:rPr lang="en-US" sz="1300" spc="-50" dirty="0">
                <a:solidFill>
                  <a:srgbClr val="FFFFFF"/>
                </a:solidFill>
                <a:latin typeface="+mj-lt"/>
              </a:rPr>
              <a:t>- </a:t>
            </a:r>
          </a:p>
          <a:p>
            <a:pPr>
              <a:lnSpc>
                <a:spcPct val="90000"/>
              </a:lnSpc>
            </a:pPr>
            <a:r>
              <a:rPr lang="en-US" sz="1300" spc="-50" dirty="0">
                <a:solidFill>
                  <a:srgbClr val="00B0F0"/>
                </a:solidFill>
                <a:latin typeface="+mj-lt"/>
              </a:rPr>
              <a:t>5. Cloud Management</a:t>
            </a:r>
            <a:r>
              <a:rPr lang="en-US" sz="1300" spc="-50" dirty="0">
                <a:solidFill>
                  <a:srgbClr val="FFFFFF"/>
                </a:solidFill>
                <a:latin typeface="+mj-lt"/>
              </a:rPr>
              <a:t> – managing the instances and update instances.</a:t>
            </a:r>
          </a:p>
        </p:txBody>
      </p:sp>
      <p:sp>
        <p:nvSpPr>
          <p:cNvPr id="16" name="Left Brace 15"/>
          <p:cNvSpPr/>
          <p:nvPr/>
        </p:nvSpPr>
        <p:spPr>
          <a:xfrm rot="16200000">
            <a:off x="5871416" y="-3527594"/>
            <a:ext cx="338916" cy="11579875"/>
          </a:xfrm>
          <a:prstGeom prst="leftBrace">
            <a:avLst>
              <a:gd name="adj1" fmla="val 83333"/>
              <a:gd name="adj2"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ight Arrow 10"/>
          <p:cNvSpPr/>
          <p:nvPr/>
        </p:nvSpPr>
        <p:spPr bwMode="auto">
          <a:xfrm>
            <a:off x="365625" y="1075768"/>
            <a:ext cx="1056204" cy="632116"/>
          </a:xfrm>
          <a:custGeom>
            <a:avLst/>
            <a:gdLst>
              <a:gd name="connsiteX0" fmla="*/ 0 w 1106210"/>
              <a:gd name="connsiteY0" fmla="*/ 200806 h 714318"/>
              <a:gd name="connsiteX1" fmla="*/ 676026 w 1106210"/>
              <a:gd name="connsiteY1" fmla="*/ 200806 h 714318"/>
              <a:gd name="connsiteX2" fmla="*/ 676026 w 1106210"/>
              <a:gd name="connsiteY2" fmla="*/ 0 h 714318"/>
              <a:gd name="connsiteX3" fmla="*/ 1106210 w 1106210"/>
              <a:gd name="connsiteY3" fmla="*/ 357159 h 714318"/>
              <a:gd name="connsiteX4" fmla="*/ 676026 w 1106210"/>
              <a:gd name="connsiteY4" fmla="*/ 714318 h 714318"/>
              <a:gd name="connsiteX5" fmla="*/ 676026 w 1106210"/>
              <a:gd name="connsiteY5" fmla="*/ 513512 h 714318"/>
              <a:gd name="connsiteX6" fmla="*/ 0 w 1106210"/>
              <a:gd name="connsiteY6" fmla="*/ 513512 h 714318"/>
              <a:gd name="connsiteX7" fmla="*/ 0 w 1106210"/>
              <a:gd name="connsiteY7" fmla="*/ 200806 h 714318"/>
              <a:gd name="connsiteX0" fmla="*/ 0 w 1106210"/>
              <a:gd name="connsiteY0" fmla="*/ 175754 h 689266"/>
              <a:gd name="connsiteX1" fmla="*/ 676026 w 1106210"/>
              <a:gd name="connsiteY1" fmla="*/ 175754 h 689266"/>
              <a:gd name="connsiteX2" fmla="*/ 625922 w 1106210"/>
              <a:gd name="connsiteY2" fmla="*/ 0 h 689266"/>
              <a:gd name="connsiteX3" fmla="*/ 1106210 w 1106210"/>
              <a:gd name="connsiteY3" fmla="*/ 332107 h 689266"/>
              <a:gd name="connsiteX4" fmla="*/ 676026 w 1106210"/>
              <a:gd name="connsiteY4" fmla="*/ 689266 h 689266"/>
              <a:gd name="connsiteX5" fmla="*/ 676026 w 1106210"/>
              <a:gd name="connsiteY5" fmla="*/ 488460 h 689266"/>
              <a:gd name="connsiteX6" fmla="*/ 0 w 1106210"/>
              <a:gd name="connsiteY6" fmla="*/ 488460 h 689266"/>
              <a:gd name="connsiteX7" fmla="*/ 0 w 1106210"/>
              <a:gd name="connsiteY7" fmla="*/ 175754 h 689266"/>
              <a:gd name="connsiteX0" fmla="*/ 0 w 1106210"/>
              <a:gd name="connsiteY0" fmla="*/ 175754 h 689266"/>
              <a:gd name="connsiteX1" fmla="*/ 676026 w 1106210"/>
              <a:gd name="connsiteY1" fmla="*/ 175754 h 689266"/>
              <a:gd name="connsiteX2" fmla="*/ 625922 w 1106210"/>
              <a:gd name="connsiteY2" fmla="*/ 0 h 689266"/>
              <a:gd name="connsiteX3" fmla="*/ 1106210 w 1106210"/>
              <a:gd name="connsiteY3" fmla="*/ 332107 h 689266"/>
              <a:gd name="connsiteX4" fmla="*/ 600870 w 1106210"/>
              <a:gd name="connsiteY4" fmla="*/ 689266 h 689266"/>
              <a:gd name="connsiteX5" fmla="*/ 676026 w 1106210"/>
              <a:gd name="connsiteY5" fmla="*/ 488460 h 689266"/>
              <a:gd name="connsiteX6" fmla="*/ 0 w 1106210"/>
              <a:gd name="connsiteY6" fmla="*/ 488460 h 689266"/>
              <a:gd name="connsiteX7" fmla="*/ 0 w 1106210"/>
              <a:gd name="connsiteY7" fmla="*/ 175754 h 689266"/>
              <a:gd name="connsiteX0" fmla="*/ 0 w 1106210"/>
              <a:gd name="connsiteY0" fmla="*/ 175754 h 689266"/>
              <a:gd name="connsiteX1" fmla="*/ 676026 w 1106210"/>
              <a:gd name="connsiteY1" fmla="*/ 175754 h 689266"/>
              <a:gd name="connsiteX2" fmla="*/ 625922 w 1106210"/>
              <a:gd name="connsiteY2" fmla="*/ 0 h 689266"/>
              <a:gd name="connsiteX3" fmla="*/ 1106210 w 1106210"/>
              <a:gd name="connsiteY3" fmla="*/ 332107 h 689266"/>
              <a:gd name="connsiteX4" fmla="*/ 600870 w 1106210"/>
              <a:gd name="connsiteY4" fmla="*/ 689266 h 689266"/>
              <a:gd name="connsiteX5" fmla="*/ 676026 w 1106210"/>
              <a:gd name="connsiteY5" fmla="*/ 488460 h 689266"/>
              <a:gd name="connsiteX6" fmla="*/ 87682 w 1106210"/>
              <a:gd name="connsiteY6" fmla="*/ 475934 h 689266"/>
              <a:gd name="connsiteX7" fmla="*/ 0 w 1106210"/>
              <a:gd name="connsiteY7" fmla="*/ 175754 h 689266"/>
              <a:gd name="connsiteX0" fmla="*/ 0 w 1106210"/>
              <a:gd name="connsiteY0" fmla="*/ 175754 h 689266"/>
              <a:gd name="connsiteX1" fmla="*/ 676026 w 1106210"/>
              <a:gd name="connsiteY1" fmla="*/ 175754 h 689266"/>
              <a:gd name="connsiteX2" fmla="*/ 625922 w 1106210"/>
              <a:gd name="connsiteY2" fmla="*/ 0 h 689266"/>
              <a:gd name="connsiteX3" fmla="*/ 1106210 w 1106210"/>
              <a:gd name="connsiteY3" fmla="*/ 332107 h 689266"/>
              <a:gd name="connsiteX4" fmla="*/ 600870 w 1106210"/>
              <a:gd name="connsiteY4" fmla="*/ 689266 h 689266"/>
              <a:gd name="connsiteX5" fmla="*/ 676026 w 1106210"/>
              <a:gd name="connsiteY5" fmla="*/ 488460 h 689266"/>
              <a:gd name="connsiteX6" fmla="*/ 92444 w 1106210"/>
              <a:gd name="connsiteY6" fmla="*/ 542609 h 689266"/>
              <a:gd name="connsiteX7" fmla="*/ 0 w 1106210"/>
              <a:gd name="connsiteY7" fmla="*/ 175754 h 689266"/>
              <a:gd name="connsiteX0" fmla="*/ 0 w 1106210"/>
              <a:gd name="connsiteY0" fmla="*/ 175754 h 689266"/>
              <a:gd name="connsiteX1" fmla="*/ 676026 w 1106210"/>
              <a:gd name="connsiteY1" fmla="*/ 175754 h 689266"/>
              <a:gd name="connsiteX2" fmla="*/ 625922 w 1106210"/>
              <a:gd name="connsiteY2" fmla="*/ 0 h 689266"/>
              <a:gd name="connsiteX3" fmla="*/ 1106210 w 1106210"/>
              <a:gd name="connsiteY3" fmla="*/ 332107 h 689266"/>
              <a:gd name="connsiteX4" fmla="*/ 600870 w 1106210"/>
              <a:gd name="connsiteY4" fmla="*/ 689266 h 689266"/>
              <a:gd name="connsiteX5" fmla="*/ 623639 w 1106210"/>
              <a:gd name="connsiteY5" fmla="*/ 474173 h 689266"/>
              <a:gd name="connsiteX6" fmla="*/ 92444 w 1106210"/>
              <a:gd name="connsiteY6" fmla="*/ 542609 h 689266"/>
              <a:gd name="connsiteX7" fmla="*/ 0 w 1106210"/>
              <a:gd name="connsiteY7" fmla="*/ 175754 h 689266"/>
              <a:gd name="connsiteX0" fmla="*/ 0 w 1106210"/>
              <a:gd name="connsiteY0" fmla="*/ 175754 h 689266"/>
              <a:gd name="connsiteX1" fmla="*/ 604588 w 1106210"/>
              <a:gd name="connsiteY1" fmla="*/ 190041 h 689266"/>
              <a:gd name="connsiteX2" fmla="*/ 625922 w 1106210"/>
              <a:gd name="connsiteY2" fmla="*/ 0 h 689266"/>
              <a:gd name="connsiteX3" fmla="*/ 1106210 w 1106210"/>
              <a:gd name="connsiteY3" fmla="*/ 332107 h 689266"/>
              <a:gd name="connsiteX4" fmla="*/ 600870 w 1106210"/>
              <a:gd name="connsiteY4" fmla="*/ 689266 h 689266"/>
              <a:gd name="connsiteX5" fmla="*/ 623639 w 1106210"/>
              <a:gd name="connsiteY5" fmla="*/ 474173 h 689266"/>
              <a:gd name="connsiteX6" fmla="*/ 92444 w 1106210"/>
              <a:gd name="connsiteY6" fmla="*/ 542609 h 689266"/>
              <a:gd name="connsiteX7" fmla="*/ 0 w 1106210"/>
              <a:gd name="connsiteY7" fmla="*/ 175754 h 689266"/>
              <a:gd name="connsiteX0" fmla="*/ 0 w 1106210"/>
              <a:gd name="connsiteY0" fmla="*/ 175754 h 689266"/>
              <a:gd name="connsiteX1" fmla="*/ 604588 w 1106210"/>
              <a:gd name="connsiteY1" fmla="*/ 190041 h 689266"/>
              <a:gd name="connsiteX2" fmla="*/ 625922 w 1106210"/>
              <a:gd name="connsiteY2" fmla="*/ 0 h 689266"/>
              <a:gd name="connsiteX3" fmla="*/ 1106210 w 1106210"/>
              <a:gd name="connsiteY3" fmla="*/ 332107 h 689266"/>
              <a:gd name="connsiteX4" fmla="*/ 600870 w 1106210"/>
              <a:gd name="connsiteY4" fmla="*/ 689266 h 689266"/>
              <a:gd name="connsiteX5" fmla="*/ 561726 w 1106210"/>
              <a:gd name="connsiteY5" fmla="*/ 538467 h 689266"/>
              <a:gd name="connsiteX6" fmla="*/ 92444 w 1106210"/>
              <a:gd name="connsiteY6" fmla="*/ 542609 h 689266"/>
              <a:gd name="connsiteX7" fmla="*/ 0 w 1106210"/>
              <a:gd name="connsiteY7" fmla="*/ 175754 h 689266"/>
              <a:gd name="connsiteX0" fmla="*/ 0 w 1106210"/>
              <a:gd name="connsiteY0" fmla="*/ 175754 h 632116"/>
              <a:gd name="connsiteX1" fmla="*/ 604588 w 1106210"/>
              <a:gd name="connsiteY1" fmla="*/ 190041 h 632116"/>
              <a:gd name="connsiteX2" fmla="*/ 625922 w 1106210"/>
              <a:gd name="connsiteY2" fmla="*/ 0 h 632116"/>
              <a:gd name="connsiteX3" fmla="*/ 1106210 w 1106210"/>
              <a:gd name="connsiteY3" fmla="*/ 332107 h 632116"/>
              <a:gd name="connsiteX4" fmla="*/ 608014 w 1106210"/>
              <a:gd name="connsiteY4" fmla="*/ 632116 h 632116"/>
              <a:gd name="connsiteX5" fmla="*/ 561726 w 1106210"/>
              <a:gd name="connsiteY5" fmla="*/ 538467 h 632116"/>
              <a:gd name="connsiteX6" fmla="*/ 92444 w 1106210"/>
              <a:gd name="connsiteY6" fmla="*/ 542609 h 632116"/>
              <a:gd name="connsiteX7" fmla="*/ 0 w 1106210"/>
              <a:gd name="connsiteY7" fmla="*/ 175754 h 632116"/>
              <a:gd name="connsiteX0" fmla="*/ 0 w 1056204"/>
              <a:gd name="connsiteY0" fmla="*/ 185279 h 632116"/>
              <a:gd name="connsiteX1" fmla="*/ 554582 w 1056204"/>
              <a:gd name="connsiteY1" fmla="*/ 190041 h 632116"/>
              <a:gd name="connsiteX2" fmla="*/ 575916 w 1056204"/>
              <a:gd name="connsiteY2" fmla="*/ 0 h 632116"/>
              <a:gd name="connsiteX3" fmla="*/ 1056204 w 1056204"/>
              <a:gd name="connsiteY3" fmla="*/ 332107 h 632116"/>
              <a:gd name="connsiteX4" fmla="*/ 558008 w 1056204"/>
              <a:gd name="connsiteY4" fmla="*/ 632116 h 632116"/>
              <a:gd name="connsiteX5" fmla="*/ 511720 w 1056204"/>
              <a:gd name="connsiteY5" fmla="*/ 538467 h 632116"/>
              <a:gd name="connsiteX6" fmla="*/ 42438 w 1056204"/>
              <a:gd name="connsiteY6" fmla="*/ 542609 h 632116"/>
              <a:gd name="connsiteX7" fmla="*/ 0 w 1056204"/>
              <a:gd name="connsiteY7" fmla="*/ 185279 h 6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4" h="632116">
                <a:moveTo>
                  <a:pt x="0" y="185279"/>
                </a:moveTo>
                <a:lnTo>
                  <a:pt x="554582" y="190041"/>
                </a:lnTo>
                <a:lnTo>
                  <a:pt x="575916" y="0"/>
                </a:lnTo>
                <a:lnTo>
                  <a:pt x="1056204" y="332107"/>
                </a:lnTo>
                <a:lnTo>
                  <a:pt x="558008" y="632116"/>
                </a:lnTo>
                <a:lnTo>
                  <a:pt x="511720" y="538467"/>
                </a:lnTo>
                <a:lnTo>
                  <a:pt x="42438" y="542609"/>
                </a:lnTo>
                <a:lnTo>
                  <a:pt x="0" y="185279"/>
                </a:lnTo>
                <a:close/>
              </a:path>
            </a:pathLst>
          </a:custGeom>
          <a:solidFill>
            <a:srgbClr val="00B0F0"/>
          </a:solidFill>
          <a:ln>
            <a:solidFill>
              <a:srgbClr val="00B0F0"/>
            </a:solidFill>
          </a:ln>
        </p:spPr>
        <p:txBody>
          <a:bodyPr vert="horz" wrap="square" lIns="91440" tIns="45720" rIns="91440" bIns="45720" numCol="1" rtlCol="0" anchor="ctr" anchorCtr="0" compatLnSpc="1">
            <a:prstTxWarp prst="textNoShape">
              <a:avLst/>
            </a:prstTxWarp>
          </a:bodyPr>
          <a:lstStyle/>
          <a:p>
            <a:pPr algn="ctr"/>
            <a:r>
              <a:rPr lang="en-US" sz="1400" dirty="0">
                <a:solidFill>
                  <a:srgbClr val="FFFFFF"/>
                </a:solidFill>
              </a:rPr>
              <a:t>Use Case</a:t>
            </a:r>
          </a:p>
        </p:txBody>
      </p:sp>
      <p:sp>
        <p:nvSpPr>
          <p:cNvPr id="18" name="Rectangle 17"/>
          <p:cNvSpPr/>
          <p:nvPr/>
        </p:nvSpPr>
        <p:spPr bwMode="auto">
          <a:xfrm>
            <a:off x="5733087" y="5780962"/>
            <a:ext cx="6444626" cy="1077039"/>
          </a:xfrm>
          <a:prstGeom prst="rect">
            <a:avLst/>
          </a:prstGeom>
          <a:solidFill>
            <a:schemeClr val="tx1">
              <a:lumMod val="75000"/>
            </a:schemeClr>
          </a:solidFill>
          <a:ln>
            <a:solidFill>
              <a:schemeClr val="tx1">
                <a:lumMod val="50000"/>
              </a:schemeClr>
            </a:solidFill>
          </a:ln>
        </p:spPr>
        <p:txBody>
          <a:bodyPr vert="horz" wrap="square" lIns="91440" tIns="45720" rIns="91440" bIns="45720" numCol="1" rtlCol="0" anchor="t" anchorCtr="0" compatLnSpc="1">
            <a:prstTxWarp prst="textNoShape">
              <a:avLst/>
            </a:prstTxWarp>
          </a:bodyPr>
          <a:lstStyle/>
          <a:p>
            <a:r>
              <a:rPr lang="en-US" sz="1400" b="1" u="sng" dirty="0">
                <a:solidFill>
                  <a:srgbClr val="FFFFFF"/>
                </a:solidFill>
                <a:latin typeface="+mj-lt"/>
              </a:rPr>
              <a:t>Key Features;</a:t>
            </a:r>
            <a:r>
              <a:rPr lang="en-US" sz="1400" b="1" dirty="0">
                <a:solidFill>
                  <a:srgbClr val="FFFFFF"/>
                </a:solidFill>
                <a:latin typeface="+mj-lt"/>
              </a:rPr>
              <a:t> for instance provisioning, </a:t>
            </a:r>
            <a:r>
              <a:rPr lang="en-US" sz="1400" b="1" dirty="0">
                <a:solidFill>
                  <a:schemeClr val="tx2">
                    <a:lumMod val="60000"/>
                    <a:lumOff val="40000"/>
                  </a:schemeClr>
                </a:solidFill>
                <a:latin typeface="+mj-lt"/>
              </a:rPr>
              <a:t>comparing to Aliyun Tools</a:t>
            </a:r>
          </a:p>
          <a:p>
            <a:pPr marL="742932" lvl="1" indent="-285750">
              <a:buFont typeface="Wingdings" panose="05000000000000000000" pitchFamily="2" charset="2"/>
              <a:buChar char="ü"/>
            </a:pPr>
            <a:endParaRPr lang="en-US" sz="700" b="1" u="sng" dirty="0">
              <a:solidFill>
                <a:srgbClr val="FFFFFF"/>
              </a:solidFill>
              <a:latin typeface="+mj-lt"/>
            </a:endParaRPr>
          </a:p>
          <a:p>
            <a:pPr marL="742932" lvl="1" indent="-285750">
              <a:buFont typeface="Wingdings" panose="05000000000000000000" pitchFamily="2" charset="2"/>
              <a:buChar char="ü"/>
            </a:pPr>
            <a:r>
              <a:rPr lang="en-US" sz="1400" dirty="0">
                <a:solidFill>
                  <a:srgbClr val="FFFFFF"/>
                </a:solidFill>
                <a:latin typeface="+mj-lt"/>
              </a:rPr>
              <a:t>Click2Cloud Chef Recipes – improved instance provisioning by  </a:t>
            </a:r>
            <a:r>
              <a:rPr lang="en-US" b="1" dirty="0">
                <a:solidFill>
                  <a:schemeClr val="accent2">
                    <a:lumMod val="60000"/>
                    <a:lumOff val="40000"/>
                  </a:schemeClr>
                </a:solidFill>
                <a:latin typeface="+mj-lt"/>
              </a:rPr>
              <a:t>100%</a:t>
            </a:r>
            <a:endParaRPr lang="en-US" sz="1400" b="1" dirty="0">
              <a:solidFill>
                <a:schemeClr val="accent2">
                  <a:lumMod val="60000"/>
                  <a:lumOff val="40000"/>
                </a:schemeClr>
              </a:solidFill>
              <a:latin typeface="+mj-lt"/>
            </a:endParaRPr>
          </a:p>
          <a:p>
            <a:pPr marL="742932" lvl="1" indent="-285750">
              <a:buFont typeface="Wingdings" panose="05000000000000000000" pitchFamily="2" charset="2"/>
              <a:buChar char="ü"/>
            </a:pPr>
            <a:r>
              <a:rPr lang="en-US" sz="1400" dirty="0">
                <a:solidFill>
                  <a:srgbClr val="FFFFFF"/>
                </a:solidFill>
                <a:latin typeface="+mj-lt"/>
              </a:rPr>
              <a:t>Click2Cloud Ansible Modules – improved instance provisioning by </a:t>
            </a:r>
            <a:r>
              <a:rPr lang="en-US" b="1" dirty="0">
                <a:solidFill>
                  <a:srgbClr val="FFC000"/>
                </a:solidFill>
                <a:latin typeface="+mj-lt"/>
              </a:rPr>
              <a:t>200%</a:t>
            </a:r>
            <a:r>
              <a:rPr lang="en-US" sz="1400" dirty="0">
                <a:solidFill>
                  <a:srgbClr val="FFFFFF"/>
                </a:solidFill>
                <a:latin typeface="+mj-lt"/>
              </a:rPr>
              <a:t> </a:t>
            </a:r>
          </a:p>
        </p:txBody>
      </p:sp>
      <p:pic>
        <p:nvPicPr>
          <p:cNvPr id="19" name="Picture 2" descr="C:\Users\nilesh.nagose\Desktop\Click2Cloud\Logo\Final Logo\click2cloud-logo-lightBG-250x2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712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6151" y="911002"/>
            <a:ext cx="5095903" cy="526931"/>
          </a:xfrm>
          <a:prstGeom prst="rect">
            <a:avLst/>
          </a:prstGeom>
          <a:solidFill>
            <a:srgbClr val="7030A0"/>
          </a:solidFill>
        </p:spPr>
        <p:txBody>
          <a:bodyPr wrap="square" lIns="179953" tIns="179953" rIns="179953" bIns="179953" rtlCol="0" anchor="ctr">
            <a:noAutofit/>
          </a:bodyPr>
          <a:lstStyle/>
          <a:p>
            <a:r>
              <a:rPr lang="en-IN" sz="1999" dirty="0">
                <a:solidFill>
                  <a:srgbClr val="FFFFFF"/>
                </a:solidFill>
                <a:latin typeface="Segoe UI Light" panose="020B0502040204020203" pitchFamily="34" charset="0"/>
                <a:cs typeface="Segoe UI Light" panose="020B0502040204020203" pitchFamily="34" charset="0"/>
              </a:rPr>
              <a:t>@ Scenario 2 – Deploy tiered applications</a:t>
            </a:r>
          </a:p>
        </p:txBody>
      </p:sp>
      <p:sp>
        <p:nvSpPr>
          <p:cNvPr id="4" name="TextBox 3"/>
          <p:cNvSpPr txBox="1"/>
          <p:nvPr/>
        </p:nvSpPr>
        <p:spPr>
          <a:xfrm>
            <a:off x="236149" y="1564898"/>
            <a:ext cx="4451743" cy="415390"/>
          </a:xfrm>
          <a:prstGeom prst="rect">
            <a:avLst/>
          </a:prstGeom>
          <a:noFill/>
        </p:spPr>
        <p:txBody>
          <a:bodyPr wrap="square" rtlCol="0">
            <a:spAutoFit/>
          </a:bodyPr>
          <a:lstStyle/>
          <a:p>
            <a:pPr>
              <a:lnSpc>
                <a:spcPct val="150000"/>
              </a:lnSpc>
            </a:pPr>
            <a:r>
              <a:rPr lang="en-US" sz="1400" b="1" dirty="0">
                <a:latin typeface="Segoe UI Light" panose="020B0502040204020203" pitchFamily="34" charset="0"/>
                <a:cs typeface="Segoe UI Light" panose="020B0502040204020203" pitchFamily="34" charset="0"/>
              </a:rPr>
              <a:t>User</a:t>
            </a:r>
            <a:r>
              <a:rPr lang="en-US" sz="1400" dirty="0">
                <a:latin typeface="Segoe UI Light" panose="020B0502040204020203" pitchFamily="34" charset="0"/>
                <a:cs typeface="Segoe UI Light" panose="020B0502040204020203" pitchFamily="34" charset="0"/>
              </a:rPr>
              <a:t>: A IT Company </a:t>
            </a:r>
          </a:p>
        </p:txBody>
      </p:sp>
      <p:sp>
        <p:nvSpPr>
          <p:cNvPr id="5" name="TextBox 4"/>
          <p:cNvSpPr txBox="1"/>
          <p:nvPr/>
        </p:nvSpPr>
        <p:spPr>
          <a:xfrm>
            <a:off x="236148" y="1869591"/>
            <a:ext cx="4780651" cy="738472"/>
          </a:xfrm>
          <a:prstGeom prst="rect">
            <a:avLst/>
          </a:prstGeom>
          <a:noFill/>
        </p:spPr>
        <p:txBody>
          <a:bodyPr wrap="square" rtlCol="0">
            <a:spAutoFit/>
          </a:bodyPr>
          <a:lstStyle/>
          <a:p>
            <a:pPr>
              <a:lnSpc>
                <a:spcPct val="150000"/>
              </a:lnSpc>
            </a:pPr>
            <a:r>
              <a:rPr lang="en-US" sz="1400" b="1" dirty="0">
                <a:latin typeface="Segoe UI Light" panose="020B0502040204020203" pitchFamily="34" charset="0"/>
                <a:cs typeface="Segoe UI Light" panose="020B0502040204020203" pitchFamily="34" charset="0"/>
              </a:rPr>
              <a:t>Objective</a:t>
            </a:r>
            <a:r>
              <a:rPr lang="en-US" sz="1400" dirty="0">
                <a:latin typeface="Segoe UI Light" panose="020B0502040204020203" pitchFamily="34" charset="0"/>
                <a:cs typeface="Segoe UI Light" panose="020B0502040204020203" pitchFamily="34" charset="0"/>
              </a:rPr>
              <a:t>: To Setup Cloud Infrastructure and deploy tiered applications with frontend, backend and LB support</a:t>
            </a:r>
          </a:p>
        </p:txBody>
      </p:sp>
      <p:sp>
        <p:nvSpPr>
          <p:cNvPr id="6" name="TextBox 5"/>
          <p:cNvSpPr txBox="1"/>
          <p:nvPr/>
        </p:nvSpPr>
        <p:spPr>
          <a:xfrm>
            <a:off x="236149" y="2531271"/>
            <a:ext cx="4451741" cy="415390"/>
          </a:xfrm>
          <a:prstGeom prst="rect">
            <a:avLst/>
          </a:prstGeom>
          <a:noFill/>
        </p:spPr>
        <p:txBody>
          <a:bodyPr wrap="square" rtlCol="0">
            <a:spAutoFit/>
          </a:bodyPr>
          <a:lstStyle/>
          <a:p>
            <a:pPr>
              <a:lnSpc>
                <a:spcPct val="150000"/>
              </a:lnSpc>
            </a:pPr>
            <a:r>
              <a:rPr lang="en-US" sz="1400" b="1" dirty="0">
                <a:latin typeface="Segoe UI Light" panose="020B0502040204020203" pitchFamily="34" charset="0"/>
                <a:cs typeface="Segoe UI Light" panose="020B0502040204020203" pitchFamily="34" charset="0"/>
              </a:rPr>
              <a:t>Technology</a:t>
            </a:r>
            <a:r>
              <a:rPr lang="en-US" sz="1400" dirty="0">
                <a:latin typeface="Segoe UI Light" panose="020B0502040204020203" pitchFamily="34" charset="0"/>
                <a:cs typeface="Segoe UI Light" panose="020B0502040204020203" pitchFamily="34" charset="0"/>
              </a:rPr>
              <a:t>: Aliyun Cloud Services &amp; Chef</a:t>
            </a:r>
          </a:p>
        </p:txBody>
      </p:sp>
      <p:sp>
        <p:nvSpPr>
          <p:cNvPr id="7" name="TextBox 6"/>
          <p:cNvSpPr txBox="1"/>
          <p:nvPr/>
        </p:nvSpPr>
        <p:spPr>
          <a:xfrm>
            <a:off x="5200558" y="1485406"/>
            <a:ext cx="6817623" cy="1492327"/>
          </a:xfrm>
          <a:prstGeom prst="rect">
            <a:avLst/>
          </a:prstGeom>
          <a:noFill/>
        </p:spPr>
        <p:txBody>
          <a:bodyPr wrap="square" rtlCol="0">
            <a:spAutoFit/>
          </a:bodyPr>
          <a:lstStyle/>
          <a:p>
            <a:pPr>
              <a:lnSpc>
                <a:spcPct val="150000"/>
              </a:lnSpc>
            </a:pPr>
            <a:r>
              <a:rPr lang="en-US" sz="1400" b="1" dirty="0">
                <a:latin typeface="Segoe UI Light" panose="020B0502040204020203" pitchFamily="34" charset="0"/>
                <a:cs typeface="Segoe UI Light" panose="020B0502040204020203" pitchFamily="34" charset="0"/>
              </a:rPr>
              <a:t>Tasks</a:t>
            </a:r>
            <a:r>
              <a:rPr lang="en-US" sz="1400" dirty="0">
                <a:latin typeface="Segoe UI Light" panose="020B0502040204020203" pitchFamily="34" charset="0"/>
                <a:cs typeface="Segoe UI Light" panose="020B0502040204020203" pitchFamily="34" charset="0"/>
              </a:rPr>
              <a:t>: </a:t>
            </a:r>
          </a:p>
          <a:p>
            <a:pPr marL="342797" indent="-342797">
              <a:buAutoNum type="arabicPeriod"/>
            </a:pPr>
            <a:r>
              <a:rPr lang="en-US" sz="1400" dirty="0">
                <a:latin typeface="Segoe UI Light" panose="020B0502040204020203" pitchFamily="34" charset="0"/>
                <a:cs typeface="Segoe UI Light" panose="020B0502040204020203" pitchFamily="34" charset="0"/>
              </a:rPr>
              <a:t>Choose the Cloud Service Provider &amp; Planning</a:t>
            </a:r>
          </a:p>
          <a:p>
            <a:pPr marL="342797" indent="-342797">
              <a:buAutoNum type="arabicPeriod"/>
            </a:pPr>
            <a:r>
              <a:rPr lang="en-US" sz="1400" dirty="0">
                <a:latin typeface="Segoe UI Light" panose="020B0502040204020203" pitchFamily="34" charset="0"/>
                <a:cs typeface="Segoe UI Light" panose="020B0502040204020203" pitchFamily="34" charset="0"/>
              </a:rPr>
              <a:t>Execute Automation;</a:t>
            </a:r>
          </a:p>
          <a:p>
            <a:pPr marL="799860" lvl="1" indent="-342797">
              <a:buAutoNum type="arabicPeriod"/>
            </a:pPr>
            <a:r>
              <a:rPr lang="en-US" sz="1400" dirty="0">
                <a:latin typeface="Segoe UI Light" panose="020B0502040204020203" pitchFamily="34" charset="0"/>
                <a:cs typeface="Segoe UI Light" panose="020B0502040204020203" pitchFamily="34" charset="0"/>
              </a:rPr>
              <a:t>Create ECS Instance </a:t>
            </a:r>
            <a:r>
              <a:rPr lang="en-US" sz="1400" b="1" dirty="0">
                <a:latin typeface="Segoe UI Light" panose="020B0502040204020203" pitchFamily="34" charset="0"/>
                <a:cs typeface="Segoe UI Light" panose="020B0502040204020203" pitchFamily="34" charset="0"/>
              </a:rPr>
              <a:t>(4 Instance - 2 frontend, 1 backend, 1 LB)</a:t>
            </a:r>
          </a:p>
          <a:p>
            <a:pPr marL="799860" lvl="1" indent="-342797">
              <a:buAutoNum type="arabicPeriod"/>
            </a:pPr>
            <a:r>
              <a:rPr lang="en-US" sz="1400" dirty="0">
                <a:latin typeface="Segoe UI Light" panose="020B0502040204020203" pitchFamily="34" charset="0"/>
                <a:cs typeface="Segoe UI Light" panose="020B0502040204020203" pitchFamily="34" charset="0"/>
              </a:rPr>
              <a:t>Configure frontend, backend and LB instance</a:t>
            </a:r>
          </a:p>
          <a:p>
            <a:pPr marL="799860" lvl="1" indent="-342797">
              <a:buAutoNum type="arabicPeriod"/>
            </a:pPr>
            <a:r>
              <a:rPr lang="en-US" sz="1400" dirty="0">
                <a:latin typeface="Segoe UI Light" panose="020B0502040204020203" pitchFamily="34" charset="0"/>
                <a:cs typeface="Segoe UI Light" panose="020B0502040204020203" pitchFamily="34" charset="0"/>
              </a:rPr>
              <a:t>Deploy and Launch Application</a:t>
            </a:r>
          </a:p>
        </p:txBody>
      </p:sp>
      <p:grpSp>
        <p:nvGrpSpPr>
          <p:cNvPr id="8" name="Group 7"/>
          <p:cNvGrpSpPr/>
          <p:nvPr/>
        </p:nvGrpSpPr>
        <p:grpSpPr>
          <a:xfrm>
            <a:off x="236148" y="3113396"/>
            <a:ext cx="11446396" cy="38090"/>
            <a:chOff x="234622" y="3332380"/>
            <a:chExt cx="11449378" cy="38100"/>
          </a:xfrm>
        </p:grpSpPr>
        <p:cxnSp>
          <p:nvCxnSpPr>
            <p:cNvPr id="9" name="Straight Connector 8"/>
            <p:cNvCxnSpPr/>
            <p:nvPr/>
          </p:nvCxnSpPr>
          <p:spPr>
            <a:xfrm>
              <a:off x="234623" y="3332380"/>
              <a:ext cx="114493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34622" y="3370480"/>
              <a:ext cx="114493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7593105" y="3837919"/>
            <a:ext cx="4089438" cy="2175393"/>
          </a:xfrm>
          <a:prstGeom prst="rect">
            <a:avLst/>
          </a:prstGeom>
          <a:solidFill>
            <a:srgbClr val="0070C0"/>
          </a:solidFill>
          <a:ln w="28575">
            <a:solidFill>
              <a:schemeClr val="accent1">
                <a:lumMod val="50000"/>
              </a:schemeClr>
            </a:solidFill>
          </a:ln>
        </p:spPr>
        <p:txBody>
          <a:bodyPr wrap="square" lIns="107972" tIns="107972" rIns="107972" bIns="107972" rtlCol="0">
            <a:noAutofit/>
          </a:bodyPr>
          <a:lstStyle/>
          <a:p>
            <a:r>
              <a:rPr lang="en-IN" sz="1600" b="1" dirty="0">
                <a:solidFill>
                  <a:schemeClr val="bg1"/>
                </a:solidFill>
                <a:latin typeface="Segoe UI Light" panose="020B0502040204020203" pitchFamily="34" charset="0"/>
                <a:cs typeface="Segoe UI Light" panose="020B0502040204020203" pitchFamily="34" charset="0"/>
              </a:rPr>
              <a:t>Conclusion:</a:t>
            </a:r>
          </a:p>
          <a:p>
            <a:endParaRPr lang="en-IN" sz="1000" b="1" dirty="0">
              <a:solidFill>
                <a:schemeClr val="bg1"/>
              </a:solidFill>
              <a:latin typeface="Segoe UI Light" panose="020B0502040204020203" pitchFamily="34" charset="0"/>
              <a:cs typeface="Segoe UI Light" panose="020B0502040204020203" pitchFamily="34" charset="0"/>
            </a:endParaRPr>
          </a:p>
          <a:p>
            <a:pPr marL="285664" indent="-285664">
              <a:buFont typeface="Wingdings" panose="05000000000000000000" pitchFamily="2" charset="2"/>
              <a:buChar char="ü"/>
            </a:pPr>
            <a:r>
              <a:rPr lang="en-IN" sz="1400" dirty="0">
                <a:solidFill>
                  <a:schemeClr val="bg1"/>
                </a:solidFill>
                <a:latin typeface="Segoe UI Light" panose="020B0502040204020203" pitchFamily="34" charset="0"/>
                <a:cs typeface="Segoe UI Light" panose="020B0502040204020203" pitchFamily="34" charset="0"/>
              </a:rPr>
              <a:t>30-40% - Reduction in time-to-market by improved provisioning cycle time</a:t>
            </a:r>
          </a:p>
          <a:p>
            <a:pPr marL="285664" indent="-285664">
              <a:buFont typeface="Wingdings" panose="05000000000000000000" pitchFamily="2" charset="2"/>
              <a:buChar char="ü"/>
            </a:pPr>
            <a:r>
              <a:rPr lang="en-IN" sz="1400" dirty="0">
                <a:solidFill>
                  <a:schemeClr val="bg1"/>
                </a:solidFill>
                <a:latin typeface="Segoe UI Light" panose="020B0502040204020203" pitchFamily="34" charset="0"/>
                <a:cs typeface="Segoe UI Light" panose="020B0502040204020203" pitchFamily="34" charset="0"/>
              </a:rPr>
              <a:t>~ 50% Reduction in manual health check effort</a:t>
            </a:r>
          </a:p>
          <a:p>
            <a:pPr marL="285664" indent="-285664">
              <a:buFont typeface="Wingdings" panose="05000000000000000000" pitchFamily="2" charset="2"/>
              <a:buChar char="ü"/>
            </a:pPr>
            <a:r>
              <a:rPr lang="en-IN" sz="1400" dirty="0">
                <a:solidFill>
                  <a:schemeClr val="bg1"/>
                </a:solidFill>
                <a:latin typeface="Segoe UI Light" panose="020B0502040204020203" pitchFamily="34" charset="0"/>
                <a:cs typeface="Segoe UI Light" panose="020B0502040204020203" pitchFamily="34" charset="0"/>
              </a:rPr>
              <a:t>30-40% Reduced cost of operations</a:t>
            </a:r>
          </a:p>
          <a:p>
            <a:pPr marL="285664" indent="-285664">
              <a:buFont typeface="Wingdings" panose="05000000000000000000" pitchFamily="2" charset="2"/>
              <a:buChar char="ü"/>
            </a:pPr>
            <a:r>
              <a:rPr lang="en-IN" sz="1400" dirty="0">
                <a:solidFill>
                  <a:schemeClr val="bg1"/>
                </a:solidFill>
                <a:latin typeface="Segoe UI Light" panose="020B0502040204020203" pitchFamily="34" charset="0"/>
                <a:cs typeface="Segoe UI Light" panose="020B0502040204020203" pitchFamily="34" charset="0"/>
              </a:rPr>
              <a:t>20-30% Enhanced Environment Efficiency through 30% reduction in IT Service Request Fulfilment</a:t>
            </a:r>
          </a:p>
          <a:p>
            <a:pPr marL="285664" indent="-285664">
              <a:buFont typeface="Wingdings" panose="05000000000000000000" pitchFamily="2" charset="2"/>
              <a:buChar char="ü"/>
            </a:pPr>
            <a:endParaRPr lang="en-IN" sz="1200" dirty="0">
              <a:solidFill>
                <a:schemeClr val="bg1"/>
              </a:solidFill>
              <a:latin typeface="Segoe UI Light" panose="020B0502040204020203" pitchFamily="34" charset="0"/>
              <a:cs typeface="Segoe UI Light" panose="020B0502040204020203" pitchFamily="34" charset="0"/>
            </a:endParaRPr>
          </a:p>
          <a:p>
            <a:pPr marL="285664" indent="-285664">
              <a:buFont typeface="Wingdings" panose="05000000000000000000" pitchFamily="2" charset="2"/>
              <a:buChar char="ü"/>
            </a:pPr>
            <a:endParaRPr lang="en-IN" sz="1200" dirty="0">
              <a:solidFill>
                <a:schemeClr val="bg1"/>
              </a:solidFill>
              <a:latin typeface="Segoe UI Light" panose="020B0502040204020203" pitchFamily="34" charset="0"/>
              <a:cs typeface="Segoe UI Light" panose="020B0502040204020203" pitchFamily="34" charset="0"/>
            </a:endParaRPr>
          </a:p>
          <a:p>
            <a:endParaRPr lang="en-IN" sz="1200" dirty="0">
              <a:solidFill>
                <a:schemeClr val="bg1"/>
              </a:solidFill>
              <a:latin typeface="Segoe UI Light" panose="020B0502040204020203" pitchFamily="34" charset="0"/>
              <a:cs typeface="Segoe UI Light" panose="020B0502040204020203" pitchFamily="34" charset="0"/>
            </a:endParaRPr>
          </a:p>
        </p:txBody>
      </p:sp>
      <p:grpSp>
        <p:nvGrpSpPr>
          <p:cNvPr id="12" name="Group 11"/>
          <p:cNvGrpSpPr/>
          <p:nvPr/>
        </p:nvGrpSpPr>
        <p:grpSpPr>
          <a:xfrm>
            <a:off x="260445" y="3277821"/>
            <a:ext cx="7093598" cy="2735491"/>
            <a:chOff x="258925" y="3277780"/>
            <a:chExt cx="7095446" cy="2736204"/>
          </a:xfrm>
        </p:grpSpPr>
        <p:sp>
          <p:nvSpPr>
            <p:cNvPr id="13" name="TextBox 12"/>
            <p:cNvSpPr txBox="1"/>
            <p:nvPr/>
          </p:nvSpPr>
          <p:spPr>
            <a:xfrm>
              <a:off x="749256" y="3838024"/>
              <a:ext cx="2881840" cy="2175960"/>
            </a:xfrm>
            <a:prstGeom prst="rect">
              <a:avLst/>
            </a:prstGeom>
            <a:solidFill>
              <a:schemeClr val="tx2">
                <a:lumMod val="50000"/>
              </a:schemeClr>
            </a:solidFill>
            <a:ln w="28575">
              <a:solidFill>
                <a:schemeClr val="accent1">
                  <a:lumMod val="50000"/>
                </a:schemeClr>
              </a:solidFill>
            </a:ln>
          </p:spPr>
          <p:txBody>
            <a:bodyPr wrap="square" lIns="107972" tIns="107972" rIns="107972" bIns="107972" rtlCol="0">
              <a:noAutofit/>
            </a:bodyPr>
            <a:lstStyle/>
            <a:p>
              <a:pPr algn="ctr"/>
              <a:r>
                <a:rPr lang="en-IN" sz="2799" b="1" dirty="0">
                  <a:solidFill>
                    <a:schemeClr val="bg1"/>
                  </a:solidFill>
                  <a:latin typeface="Segoe UI Light" panose="020B0502040204020203" pitchFamily="34" charset="0"/>
                  <a:cs typeface="Segoe UI Light" panose="020B0502040204020203" pitchFamily="34" charset="0"/>
                </a:rPr>
                <a:t>ECS </a:t>
              </a:r>
            </a:p>
            <a:p>
              <a:pPr algn="ctr"/>
              <a:r>
                <a:rPr lang="en-IN" sz="3599" b="1" dirty="0">
                  <a:solidFill>
                    <a:schemeClr val="bg1"/>
                  </a:solidFill>
                  <a:latin typeface="Segoe UI Light" panose="020B0502040204020203" pitchFamily="34" charset="0"/>
                  <a:cs typeface="Segoe UI Light" panose="020B0502040204020203" pitchFamily="34" charset="0"/>
                </a:rPr>
                <a:t>1500% </a:t>
              </a:r>
            </a:p>
            <a:p>
              <a:endParaRPr lang="en-IN" sz="1400" dirty="0">
                <a:solidFill>
                  <a:schemeClr val="bg1"/>
                </a:solidFill>
                <a:latin typeface="Segoe UI Light" panose="020B0502040204020203" pitchFamily="34" charset="0"/>
                <a:cs typeface="Segoe UI Light" panose="020B0502040204020203" pitchFamily="34" charset="0"/>
              </a:endParaRPr>
            </a:p>
            <a:p>
              <a:r>
                <a:rPr lang="en-IN" sz="1400" dirty="0">
                  <a:solidFill>
                    <a:schemeClr val="bg1"/>
                  </a:solidFill>
                  <a:latin typeface="Segoe UI Light" panose="020B0502040204020203" pitchFamily="34" charset="0"/>
                  <a:cs typeface="Segoe UI Light" panose="020B0502040204020203" pitchFamily="34" charset="0"/>
                </a:rPr>
                <a:t>Configuring 4 ECS Instance</a:t>
              </a:r>
              <a:endParaRPr lang="en-IN" sz="1200" dirty="0">
                <a:solidFill>
                  <a:schemeClr val="bg1"/>
                </a:solidFill>
                <a:latin typeface="Segoe UI Light" panose="020B0502040204020203" pitchFamily="34" charset="0"/>
                <a:cs typeface="Segoe UI Light" panose="020B0502040204020203" pitchFamily="34" charset="0"/>
              </a:endParaRPr>
            </a:p>
            <a:p>
              <a:pPr marL="285664" indent="-285664">
                <a:buFont typeface="Arial" panose="020B0604020202020204" pitchFamily="34" charset="0"/>
                <a:buChar char="•"/>
              </a:pPr>
              <a:r>
                <a:rPr lang="en-IN" sz="1400" dirty="0">
                  <a:solidFill>
                    <a:schemeClr val="bg1"/>
                  </a:solidFill>
                  <a:latin typeface="Segoe UI Light" panose="020B0502040204020203" pitchFamily="34" charset="0"/>
                  <a:cs typeface="Segoe UI Light" panose="020B0502040204020203" pitchFamily="34" charset="0"/>
                </a:rPr>
                <a:t>Automation – 8 Mins</a:t>
              </a:r>
            </a:p>
            <a:p>
              <a:pPr marL="285664" indent="-285664">
                <a:buFont typeface="Arial" panose="020B0604020202020204" pitchFamily="34" charset="0"/>
                <a:buChar char="•"/>
              </a:pPr>
              <a:r>
                <a:rPr lang="en-IN" sz="1400" dirty="0">
                  <a:solidFill>
                    <a:schemeClr val="bg1"/>
                  </a:solidFill>
                  <a:latin typeface="Segoe UI Light" panose="020B0502040204020203" pitchFamily="34" charset="0"/>
                  <a:cs typeface="Segoe UI Light" panose="020B0502040204020203" pitchFamily="34" charset="0"/>
                </a:rPr>
                <a:t>Manual – 120 Mins</a:t>
              </a:r>
            </a:p>
            <a:p>
              <a:endParaRPr lang="en-IN" sz="1400" dirty="0">
                <a:solidFill>
                  <a:schemeClr val="bg1"/>
                </a:solidFill>
                <a:latin typeface="Segoe UI Light" panose="020B0502040204020203" pitchFamily="34" charset="0"/>
                <a:cs typeface="Segoe UI Light" panose="020B0502040204020203" pitchFamily="34" charset="0"/>
              </a:endParaRPr>
            </a:p>
          </p:txBody>
        </p:sp>
        <p:sp>
          <p:nvSpPr>
            <p:cNvPr id="14" name="TextBox 13"/>
            <p:cNvSpPr txBox="1"/>
            <p:nvPr/>
          </p:nvSpPr>
          <p:spPr>
            <a:xfrm>
              <a:off x="258925" y="3277780"/>
              <a:ext cx="7095446" cy="338554"/>
            </a:xfrm>
            <a:prstGeom prst="rect">
              <a:avLst/>
            </a:prstGeom>
            <a:noFill/>
          </p:spPr>
          <p:txBody>
            <a:bodyPr wrap="square" rtlCol="0">
              <a:spAutoFit/>
            </a:bodyPr>
            <a:lstStyle/>
            <a:p>
              <a:pPr algn="ctr"/>
              <a:r>
                <a:rPr lang="en-IN" sz="1600" dirty="0">
                  <a:latin typeface="Segoe UI Light" panose="020B0502040204020203" pitchFamily="34" charset="0"/>
                  <a:cs typeface="Segoe UI Light" panose="020B0502040204020203" pitchFamily="34" charset="0"/>
                </a:rPr>
                <a:t>Configuration Time Saving With Chef Automation</a:t>
              </a:r>
            </a:p>
          </p:txBody>
        </p:sp>
        <p:sp>
          <p:nvSpPr>
            <p:cNvPr id="15" name="Left Brace 14"/>
            <p:cNvSpPr/>
            <p:nvPr/>
          </p:nvSpPr>
          <p:spPr>
            <a:xfrm rot="5400000">
              <a:off x="3666926" y="1373048"/>
              <a:ext cx="164674" cy="4746480"/>
            </a:xfrm>
            <a:prstGeom prst="leftBrace">
              <a:avLst>
                <a:gd name="adj1" fmla="val 58520"/>
                <a:gd name="adj2" fmla="val 50000"/>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99" dirty="0"/>
            </a:p>
          </p:txBody>
        </p:sp>
        <p:sp>
          <p:nvSpPr>
            <p:cNvPr id="16" name="TextBox 15"/>
            <p:cNvSpPr txBox="1"/>
            <p:nvPr/>
          </p:nvSpPr>
          <p:spPr>
            <a:xfrm>
              <a:off x="4088435" y="3838024"/>
              <a:ext cx="2956310" cy="2175960"/>
            </a:xfrm>
            <a:prstGeom prst="rect">
              <a:avLst/>
            </a:prstGeom>
            <a:solidFill>
              <a:schemeClr val="tx2">
                <a:lumMod val="50000"/>
              </a:schemeClr>
            </a:solidFill>
            <a:ln w="28575">
              <a:solidFill>
                <a:schemeClr val="accent1">
                  <a:lumMod val="50000"/>
                </a:schemeClr>
              </a:solidFill>
            </a:ln>
          </p:spPr>
          <p:txBody>
            <a:bodyPr wrap="square" lIns="107972" tIns="107972" rIns="107972" bIns="107972" rtlCol="0">
              <a:noAutofit/>
            </a:bodyPr>
            <a:lstStyle/>
            <a:p>
              <a:pPr algn="ctr"/>
              <a:r>
                <a:rPr lang="en-IN" sz="2799" b="1" dirty="0">
                  <a:solidFill>
                    <a:schemeClr val="bg1"/>
                  </a:solidFill>
                  <a:latin typeface="Segoe UI Light" panose="020B0502040204020203" pitchFamily="34" charset="0"/>
                  <a:cs typeface="Segoe UI Light" panose="020B0502040204020203" pitchFamily="34" charset="0"/>
                </a:rPr>
                <a:t>Deployment</a:t>
              </a:r>
            </a:p>
            <a:p>
              <a:pPr algn="ctr"/>
              <a:r>
                <a:rPr lang="en-IN" sz="3599" b="1" dirty="0">
                  <a:solidFill>
                    <a:schemeClr val="bg1"/>
                  </a:solidFill>
                  <a:latin typeface="Segoe UI Light" panose="020B0502040204020203" pitchFamily="34" charset="0"/>
                  <a:cs typeface="Segoe UI Light" panose="020B0502040204020203" pitchFamily="34" charset="0"/>
                </a:rPr>
                <a:t>1500%</a:t>
              </a:r>
              <a:r>
                <a:rPr lang="en-IN" sz="2399" b="1" dirty="0">
                  <a:solidFill>
                    <a:schemeClr val="bg1"/>
                  </a:solidFill>
                  <a:latin typeface="Segoe UI Light" panose="020B0502040204020203" pitchFamily="34" charset="0"/>
                  <a:cs typeface="Segoe UI Light" panose="020B0502040204020203" pitchFamily="34" charset="0"/>
                </a:rPr>
                <a:t> </a:t>
              </a:r>
            </a:p>
            <a:p>
              <a:endParaRPr lang="en-IN" sz="1400" dirty="0">
                <a:solidFill>
                  <a:schemeClr val="bg1"/>
                </a:solidFill>
                <a:latin typeface="Segoe UI Light" panose="020B0502040204020203" pitchFamily="34" charset="0"/>
                <a:cs typeface="Segoe UI Light" panose="020B0502040204020203" pitchFamily="34" charset="0"/>
              </a:endParaRPr>
            </a:p>
            <a:p>
              <a:r>
                <a:rPr lang="en-IN" sz="1400" dirty="0">
                  <a:solidFill>
                    <a:schemeClr val="bg1"/>
                  </a:solidFill>
                  <a:latin typeface="Segoe UI Light" panose="020B0502040204020203" pitchFamily="34" charset="0"/>
                  <a:cs typeface="Segoe UI Light" panose="020B0502040204020203" pitchFamily="34" charset="0"/>
                </a:rPr>
                <a:t>Configure Frontend, Backend and LB</a:t>
              </a:r>
              <a:endParaRPr lang="en-IN" sz="1200" dirty="0">
                <a:solidFill>
                  <a:schemeClr val="bg1"/>
                </a:solidFill>
                <a:latin typeface="Segoe UI Light" panose="020B0502040204020203" pitchFamily="34" charset="0"/>
                <a:cs typeface="Segoe UI Light" panose="020B0502040204020203" pitchFamily="34" charset="0"/>
              </a:endParaRPr>
            </a:p>
            <a:p>
              <a:pPr marL="285664" indent="-285664">
                <a:buFont typeface="Arial" panose="020B0604020202020204" pitchFamily="34" charset="0"/>
                <a:buChar char="•"/>
              </a:pPr>
              <a:r>
                <a:rPr lang="en-IN" sz="1400" dirty="0">
                  <a:solidFill>
                    <a:schemeClr val="bg1"/>
                  </a:solidFill>
                  <a:latin typeface="Segoe UI Light" panose="020B0502040204020203" pitchFamily="34" charset="0"/>
                  <a:cs typeface="Segoe UI Light" panose="020B0502040204020203" pitchFamily="34" charset="0"/>
                </a:rPr>
                <a:t>Automation – 8 Mins</a:t>
              </a:r>
            </a:p>
            <a:p>
              <a:pPr marL="285664" indent="-285664">
                <a:buFont typeface="Arial" panose="020B0604020202020204" pitchFamily="34" charset="0"/>
                <a:buChar char="•"/>
              </a:pPr>
              <a:r>
                <a:rPr lang="en-IN" sz="1400" dirty="0">
                  <a:solidFill>
                    <a:schemeClr val="bg1"/>
                  </a:solidFill>
                  <a:latin typeface="Segoe UI Light" panose="020B0502040204020203" pitchFamily="34" charset="0"/>
                  <a:cs typeface="Segoe UI Light" panose="020B0502040204020203" pitchFamily="34" charset="0"/>
                </a:rPr>
                <a:t>Manual – 120 Mins</a:t>
              </a:r>
            </a:p>
            <a:p>
              <a:endParaRPr lang="en-IN" sz="1400" dirty="0">
                <a:solidFill>
                  <a:schemeClr val="bg1"/>
                </a:solidFill>
                <a:latin typeface="Segoe UI Light" panose="020B0502040204020203" pitchFamily="34" charset="0"/>
                <a:cs typeface="Segoe UI Light" panose="020B0502040204020203" pitchFamily="34" charset="0"/>
              </a:endParaRPr>
            </a:p>
          </p:txBody>
        </p:sp>
      </p:grpSp>
      <p:sp>
        <p:nvSpPr>
          <p:cNvPr id="17" name="Title 3"/>
          <p:cNvSpPr txBox="1">
            <a:spLocks/>
          </p:cNvSpPr>
          <p:nvPr/>
        </p:nvSpPr>
        <p:spPr>
          <a:xfrm>
            <a:off x="1588" y="184326"/>
            <a:ext cx="11659902" cy="664797"/>
          </a:xfrm>
          <a:prstGeom prst="rect">
            <a:avLst/>
          </a:prstGeom>
        </p:spPr>
        <p:txBody>
          <a:bodyPr vert="horz" wrap="square" lIns="457200" tIns="182880" rIns="0" bIns="182880"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200" dirty="0">
                <a:solidFill>
                  <a:schemeClr val="bg1">
                    <a:lumMod val="10000"/>
                  </a:schemeClr>
                </a:solidFill>
              </a:rPr>
              <a:t>Cloud Automation Service - Demo</a:t>
            </a:r>
          </a:p>
        </p:txBody>
      </p:sp>
      <p:pic>
        <p:nvPicPr>
          <p:cNvPr id="18"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5873" y="214748"/>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21" name="Group 20"/>
          <p:cNvGrpSpPr/>
          <p:nvPr/>
        </p:nvGrpSpPr>
        <p:grpSpPr>
          <a:xfrm>
            <a:off x="2429987" y="6133440"/>
            <a:ext cx="2853484" cy="555264"/>
            <a:chOff x="1000745" y="2443309"/>
            <a:chExt cx="4367153" cy="849815"/>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23" name="TextBox 22"/>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24" name="Rectangle 23"/>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5" name="Right Triangle 24"/>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6" name="TextBox 25"/>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Tree>
    <p:extLst>
      <p:ext uri="{BB962C8B-B14F-4D97-AF65-F5344CB8AC3E}">
        <p14:creationId xmlns:p14="http://schemas.microsoft.com/office/powerpoint/2010/main" val="31175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par>
                          <p:cTn id="30" fill="hold">
                            <p:stCondLst>
                              <p:cond delay="0"/>
                            </p:stCondLst>
                            <p:childTnLst>
                              <p:par>
                                <p:cTn id="31" presetID="47"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7"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51803" y="4426514"/>
            <a:ext cx="11363337" cy="14702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51803" y="2731911"/>
            <a:ext cx="11363337" cy="151025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451803" y="1078173"/>
            <a:ext cx="11363337" cy="14580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2052903" y="1376860"/>
            <a:ext cx="3788339"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NASA: INCREASING CLOUD EFFICIENCY</a:t>
            </a:r>
          </a:p>
          <a:p>
            <a:r>
              <a:rPr lang="en-US" dirty="0">
                <a:latin typeface="Segoe UI Light" panose="020B0502040204020203" pitchFamily="34" charset="0"/>
                <a:cs typeface="Segoe UI Light" panose="020B0502040204020203" pitchFamily="34" charset="0"/>
              </a:rPr>
              <a:t>WITH </a:t>
            </a:r>
            <a:r>
              <a:rPr lang="en-US" b="1" dirty="0">
                <a:latin typeface="Segoe UI Light" panose="020B0502040204020203" pitchFamily="34" charset="0"/>
                <a:cs typeface="Segoe UI Light" panose="020B0502040204020203" pitchFamily="34" charset="0"/>
              </a:rPr>
              <a:t>ANSIBLE</a:t>
            </a:r>
            <a:endParaRPr lang="en-US" dirty="0">
              <a:latin typeface="Segoe UI Light" panose="020B0502040204020203" pitchFamily="34" charset="0"/>
              <a:cs typeface="Segoe UI Light" panose="020B0502040204020203" pitchFamily="34" charset="0"/>
            </a:endParaRPr>
          </a:p>
        </p:txBody>
      </p:sp>
      <p:pic>
        <p:nvPicPr>
          <p:cNvPr id="1026" name="Picture 2" descr="Image result for NAS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981" y="1331508"/>
            <a:ext cx="1171737" cy="969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plunk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17" y="2864427"/>
            <a:ext cx="969264" cy="969264"/>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2052902" y="2870082"/>
            <a:ext cx="3344599" cy="923330"/>
          </a:xfrm>
          <a:prstGeom prst="rect">
            <a:avLst/>
          </a:prstGeom>
        </p:spPr>
        <p:txBody>
          <a:bodyPr wrap="square">
            <a:spAutoFit/>
          </a:bodyPr>
          <a:lstStyle/>
          <a:p>
            <a:r>
              <a:rPr lang="en-US" dirty="0">
                <a:solidFill>
                  <a:srgbClr val="EEEEEE"/>
                </a:solidFill>
                <a:latin typeface="Segoe UI Light" panose="020B0502040204020203" pitchFamily="34" charset="0"/>
                <a:cs typeface="Segoe UI Light" panose="020B0502040204020203" pitchFamily="34" charset="0"/>
              </a:rPr>
              <a:t>SPLUNK: AUTOMATING CLOUD INFRASTRUCTURE WITH </a:t>
            </a:r>
            <a:r>
              <a:rPr lang="en-US" b="1" dirty="0">
                <a:solidFill>
                  <a:srgbClr val="EEEEEE"/>
                </a:solidFill>
                <a:latin typeface="Segoe UI Light" panose="020B0502040204020203" pitchFamily="34" charset="0"/>
                <a:cs typeface="Segoe UI Light" panose="020B0502040204020203" pitchFamily="34" charset="0"/>
              </a:rPr>
              <a:t>ANSIBLE</a:t>
            </a:r>
            <a:endParaRPr lang="en-US" sz="1600" b="1" dirty="0">
              <a:solidFill>
                <a:srgbClr val="EEEEEE"/>
              </a:solidFill>
              <a:latin typeface="Segoe UI Light" panose="020B0502040204020203" pitchFamily="34" charset="0"/>
              <a:cs typeface="Segoe UI Light" panose="020B0502040204020203" pitchFamily="34" charset="0"/>
            </a:endParaRPr>
          </a:p>
        </p:txBody>
      </p:sp>
      <p:pic>
        <p:nvPicPr>
          <p:cNvPr id="1030" name="Picture 6" descr="Image result for IBM Cloud logo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399" y="4686585"/>
            <a:ext cx="1104900" cy="44196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5648956" y="4589220"/>
            <a:ext cx="6019171" cy="1200329"/>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“Part of our infrastructure hasn’t been ported to Linux and Chef, yet. I keep seeing people re-doing things because they’re doing it manually. I keep saying, I can’t wait until that’s on Chef so we’re not doing that.” </a:t>
            </a:r>
            <a:r>
              <a:rPr lang="en-US" dirty="0">
                <a:latin typeface="Segoe UI Light" panose="020B0502040204020203" pitchFamily="34" charset="0"/>
                <a:cs typeface="Segoe UI Light" panose="020B0502040204020203" pitchFamily="34" charset="0"/>
                <a:hlinkClick r:id="rId5"/>
              </a:rPr>
              <a:t>View Success Story</a:t>
            </a:r>
            <a:endParaRPr lang="en-US" dirty="0">
              <a:latin typeface="Segoe UI Light" panose="020B0502040204020203" pitchFamily="34" charset="0"/>
              <a:cs typeface="Segoe UI Light" panose="020B0502040204020203" pitchFamily="34" charset="0"/>
            </a:endParaRPr>
          </a:p>
        </p:txBody>
      </p:sp>
      <p:sp>
        <p:nvSpPr>
          <p:cNvPr id="13" name="Rectangle 12"/>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5" name="Group 14"/>
          <p:cNvGrpSpPr/>
          <p:nvPr/>
        </p:nvGrpSpPr>
        <p:grpSpPr>
          <a:xfrm>
            <a:off x="2429987" y="6133440"/>
            <a:ext cx="2853484" cy="555264"/>
            <a:chOff x="1000745" y="2443309"/>
            <a:chExt cx="4367153" cy="849815"/>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7" name="TextBox 16"/>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18" name="Rectangle 17"/>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19" name="Right Triangle 18"/>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0" name="TextBox 19"/>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1" name="Title 1"/>
          <p:cNvSpPr txBox="1">
            <a:spLocks/>
          </p:cNvSpPr>
          <p:nvPr/>
        </p:nvSpPr>
        <p:spPr>
          <a:xfrm>
            <a:off x="519114" y="228649"/>
            <a:ext cx="11149013" cy="664797"/>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dirty="0">
                <a:solidFill>
                  <a:schemeClr val="bg1">
                    <a:lumMod val="10000"/>
                  </a:schemeClr>
                </a:solidFill>
                <a:cs typeface="Segoe UI Light" panose="020B0502040204020203" pitchFamily="34" charset="0"/>
              </a:rPr>
              <a:t>Business Cases &amp; Success Stories</a:t>
            </a:r>
            <a:endParaRPr dirty="0">
              <a:solidFill>
                <a:schemeClr val="bg1">
                  <a:lumMod val="10000"/>
                </a:schemeClr>
              </a:solidFill>
              <a:cs typeface="Segoe UI Light" panose="020B0502040204020203" pitchFamily="34" charset="0"/>
            </a:endParaRPr>
          </a:p>
        </p:txBody>
      </p:sp>
      <p:pic>
        <p:nvPicPr>
          <p:cNvPr id="22" name="Picture 2" descr="C:\Users\nilesh.nagose\Desktop\Click2Cloud\Logo\Final Logo\click2cloud-logo-lightBG-250x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648957" y="1360261"/>
            <a:ext cx="6019170" cy="923330"/>
          </a:xfrm>
          <a:prstGeom prst="rect">
            <a:avLst/>
          </a:prstGeom>
        </p:spPr>
        <p:txBody>
          <a:bodyPr wrap="square">
            <a:noAutofit/>
          </a:bodyPr>
          <a:lstStyle/>
          <a:p>
            <a:r>
              <a:rPr lang="en-US" dirty="0">
                <a:latin typeface="Segoe UI Light" panose="020B0502040204020203" pitchFamily="34" charset="0"/>
                <a:cs typeface="Segoe UI Light" panose="020B0502040204020203" pitchFamily="34" charset="0"/>
              </a:rPr>
              <a:t>“Ansible has allowed us to provide better operations and security to our clients. It has also increased our efficiency as a team.”  </a:t>
            </a:r>
            <a:r>
              <a:rPr lang="en-US" dirty="0">
                <a:latin typeface="Segoe UI Light" panose="020B0502040204020203" pitchFamily="34" charset="0"/>
                <a:cs typeface="Segoe UI Light" panose="020B0502040204020203" pitchFamily="34" charset="0"/>
                <a:hlinkClick r:id="rId9"/>
              </a:rPr>
              <a:t>View Case Study </a:t>
            </a:r>
            <a:endParaRPr lang="en-US" dirty="0">
              <a:latin typeface="Segoe UI Light" panose="020B0502040204020203" pitchFamily="34" charset="0"/>
              <a:cs typeface="Segoe UI Light" panose="020B0502040204020203" pitchFamily="34" charset="0"/>
            </a:endParaRPr>
          </a:p>
        </p:txBody>
      </p:sp>
      <p:sp>
        <p:nvSpPr>
          <p:cNvPr id="24" name="Rectangle 23"/>
          <p:cNvSpPr/>
          <p:nvPr/>
        </p:nvSpPr>
        <p:spPr>
          <a:xfrm>
            <a:off x="5648957" y="2870082"/>
            <a:ext cx="6019170" cy="1200329"/>
          </a:xfrm>
          <a:prstGeom prst="rect">
            <a:avLst/>
          </a:prstGeom>
        </p:spPr>
        <p:txBody>
          <a:bodyPr wrap="square">
            <a:spAutoFit/>
          </a:bodyPr>
          <a:lstStyle/>
          <a:p>
            <a:r>
              <a:rPr lang="en-US" dirty="0">
                <a:solidFill>
                  <a:srgbClr val="EEEEEE"/>
                </a:solidFill>
                <a:latin typeface="Segoe UI Light" panose="020B0502040204020203" pitchFamily="34" charset="0"/>
                <a:cs typeface="Segoe UI Light" panose="020B0502040204020203" pitchFamily="34" charset="0"/>
              </a:rPr>
              <a:t>“ Every change we do in cloud gets deployed through Ansible now...except for the first time. The first time we have to figure out how to do it manually, and then we’ll make the playbook to do it.” </a:t>
            </a:r>
            <a:r>
              <a:rPr lang="en-US" dirty="0">
                <a:solidFill>
                  <a:srgbClr val="EEEEEE"/>
                </a:solidFill>
                <a:latin typeface="Segoe UI Light" panose="020B0502040204020203" pitchFamily="34" charset="0"/>
                <a:cs typeface="Segoe UI Light" panose="020B0502040204020203" pitchFamily="34" charset="0"/>
                <a:hlinkClick r:id="rId10"/>
              </a:rPr>
              <a:t>View Case Study </a:t>
            </a:r>
            <a:endParaRPr lang="en-US" dirty="0">
              <a:solidFill>
                <a:srgbClr val="EEEEEE"/>
              </a:solidFill>
              <a:latin typeface="Segoe UI Light" panose="020B0502040204020203" pitchFamily="34" charset="0"/>
              <a:cs typeface="Segoe UI Light" panose="020B0502040204020203" pitchFamily="34" charset="0"/>
            </a:endParaRPr>
          </a:p>
        </p:txBody>
      </p:sp>
      <p:sp>
        <p:nvSpPr>
          <p:cNvPr id="26" name="Rectangle 25"/>
          <p:cNvSpPr/>
          <p:nvPr/>
        </p:nvSpPr>
        <p:spPr>
          <a:xfrm>
            <a:off x="2052902" y="4592155"/>
            <a:ext cx="3788339" cy="646331"/>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IBM: AUTOMATING CLOUD INFRASTRUCTURE WITH </a:t>
            </a:r>
            <a:r>
              <a:rPr lang="en-US" b="1" dirty="0">
                <a:latin typeface="Segoe UI Light" panose="020B0502040204020203" pitchFamily="34" charset="0"/>
                <a:cs typeface="Segoe UI Light" panose="020B0502040204020203" pitchFamily="34" charset="0"/>
              </a:rPr>
              <a:t>CHEF</a:t>
            </a:r>
            <a:endParaRPr lang="en-US" sz="16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2839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70786" y="373472"/>
            <a:ext cx="11027858" cy="805228"/>
          </a:xfrm>
          <a:prstGeom prst="rect">
            <a:avLst/>
          </a:prstGeom>
          <a:noFill/>
        </p:spPr>
        <p:txBody>
          <a:bodyPr wrap="square" lIns="182880" rtlCol="0" anchor="ctr" anchorCtr="0">
            <a:noAutofit/>
          </a:bodyPr>
          <a:lstStyle/>
          <a:p>
            <a:endParaRPr lang="en-US" sz="2800" dirty="0">
              <a:solidFill>
                <a:srgbClr val="002060"/>
              </a:solidFill>
            </a:endParaRPr>
          </a:p>
        </p:txBody>
      </p:sp>
      <p:sp>
        <p:nvSpPr>
          <p:cNvPr id="10" name="TextBox 9"/>
          <p:cNvSpPr txBox="1"/>
          <p:nvPr/>
        </p:nvSpPr>
        <p:spPr>
          <a:xfrm>
            <a:off x="519114" y="1059744"/>
            <a:ext cx="11310109" cy="492443"/>
          </a:xfrm>
          <a:prstGeom prst="rect">
            <a:avLst/>
          </a:prstGeom>
          <a:solidFill>
            <a:schemeClr val="accent1">
              <a:lumMod val="50000"/>
            </a:schemeClr>
          </a:solidFill>
        </p:spPr>
        <p:txBody>
          <a:bodyPr wrap="square" tIns="91440" bIns="91440" rtlCol="0">
            <a:spAutoFit/>
          </a:bodyPr>
          <a:lstStyle/>
          <a:p>
            <a:r>
              <a:rPr lang="en-US" sz="2000" b="1" dirty="0">
                <a:solidFill>
                  <a:schemeClr val="bg1"/>
                </a:solidFill>
                <a:latin typeface="Segoe UI Light" panose="020B0502040204020203" pitchFamily="34" charset="0"/>
                <a:cs typeface="Segoe UI Light" panose="020B0502040204020203" pitchFamily="34" charset="0"/>
              </a:rPr>
              <a:t>Click2Cloud Services brought to Huawei Cloud Platform: </a:t>
            </a:r>
          </a:p>
        </p:txBody>
      </p:sp>
      <p:sp>
        <p:nvSpPr>
          <p:cNvPr id="11" name="TextBox 10"/>
          <p:cNvSpPr txBox="1"/>
          <p:nvPr/>
        </p:nvSpPr>
        <p:spPr>
          <a:xfrm>
            <a:off x="519113" y="3107723"/>
            <a:ext cx="11310109" cy="492443"/>
          </a:xfrm>
          <a:prstGeom prst="rect">
            <a:avLst/>
          </a:prstGeom>
          <a:solidFill>
            <a:srgbClr val="00B050"/>
          </a:solidFill>
        </p:spPr>
        <p:txBody>
          <a:bodyPr wrap="square" tIns="91440" bIns="91440" rtlCol="0">
            <a:spAutoFit/>
          </a:bodyPr>
          <a:lstStyle/>
          <a:p>
            <a:r>
              <a:rPr lang="en-US" sz="2000" b="1" dirty="0">
                <a:solidFill>
                  <a:schemeClr val="bg1"/>
                </a:solidFill>
                <a:latin typeface="Segoe UI Light" panose="020B0502040204020203" pitchFamily="34" charset="0"/>
                <a:cs typeface="Segoe UI Light" panose="020B0502040204020203" pitchFamily="34" charset="0"/>
              </a:rPr>
              <a:t>Resulting Benefits Brought to Huawei Cloud and their Customer Base:</a:t>
            </a:r>
          </a:p>
        </p:txBody>
      </p:sp>
      <p:sp>
        <p:nvSpPr>
          <p:cNvPr id="12" name="TextBox 11"/>
          <p:cNvSpPr txBox="1"/>
          <p:nvPr/>
        </p:nvSpPr>
        <p:spPr>
          <a:xfrm>
            <a:off x="519114" y="1637105"/>
            <a:ext cx="11149013" cy="1231106"/>
          </a:xfrm>
          <a:prstGeom prst="rect">
            <a:avLst/>
          </a:prstGeom>
          <a:noFill/>
        </p:spPr>
        <p:txBody>
          <a:bodyPr wrap="square" tIns="91440" bIns="91440" rtlCol="0">
            <a:spAutoFit/>
          </a:bodyPr>
          <a:lstStyle/>
          <a:p>
            <a:pPr marL="342900" indent="-342900">
              <a:buFont typeface="Wingdings" panose="05000000000000000000" pitchFamily="2" charset="2"/>
              <a:buChar char="ü"/>
            </a:pPr>
            <a:r>
              <a:rPr lang="en-US" sz="1700" dirty="0">
                <a:latin typeface="Segoe UI Light" panose="020B0502040204020203" pitchFamily="34" charset="0"/>
                <a:cs typeface="Segoe UI Light" panose="020B0502040204020203" pitchFamily="34" charset="0"/>
              </a:rPr>
              <a:t>Click2Cloud Infrastructure Automation: for various configuration management tools (Ansible, Chef, Puppet, Salt-Stack)</a:t>
            </a:r>
          </a:p>
          <a:p>
            <a:pPr marL="342900" indent="-342900">
              <a:buFont typeface="Wingdings" panose="05000000000000000000" pitchFamily="2" charset="2"/>
              <a:buChar char="ü"/>
            </a:pPr>
            <a:r>
              <a:rPr lang="en-US" sz="1700" dirty="0">
                <a:solidFill>
                  <a:schemeClr val="tx1">
                    <a:lumMod val="85000"/>
                    <a:lumOff val="15000"/>
                  </a:schemeClr>
                </a:solidFill>
                <a:latin typeface="Segoe UI Light" panose="020B0502040204020203" pitchFamily="34" charset="0"/>
                <a:cs typeface="Segoe UI Light" panose="020B0502040204020203" pitchFamily="34" charset="0"/>
              </a:rPr>
              <a:t>App Containerization Service: Docker container app development &amp; deployment for customers on Huawei Cloud</a:t>
            </a:r>
          </a:p>
          <a:p>
            <a:pPr marL="342900" indent="-342900">
              <a:buFont typeface="Wingdings" panose="05000000000000000000" pitchFamily="2" charset="2"/>
              <a:buChar char="ü"/>
            </a:pPr>
            <a:r>
              <a:rPr lang="en-US" sz="1700" dirty="0">
                <a:solidFill>
                  <a:schemeClr val="tx1">
                    <a:lumMod val="85000"/>
                    <a:lumOff val="15000"/>
                  </a:schemeClr>
                </a:solidFill>
                <a:latin typeface="Segoe UI Light" panose="020B0502040204020203" pitchFamily="34" charset="0"/>
                <a:cs typeface="Segoe UI Light" panose="020B0502040204020203" pitchFamily="34" charset="0"/>
              </a:rPr>
              <a:t>Cloud Migration Services: from any private or public cloud over to Huawei Cloud (i.e. .Net Apps)</a:t>
            </a:r>
          </a:p>
          <a:p>
            <a:pPr marL="342900" indent="-342900">
              <a:buFont typeface="Wingdings" panose="05000000000000000000" pitchFamily="2" charset="2"/>
              <a:buChar char="ü"/>
            </a:pPr>
            <a:r>
              <a:rPr lang="en-US" sz="1700" dirty="0">
                <a:solidFill>
                  <a:schemeClr val="tx1">
                    <a:lumMod val="85000"/>
                    <a:lumOff val="15000"/>
                  </a:schemeClr>
                </a:solidFill>
                <a:latin typeface="Segoe UI Light" panose="020B0502040204020203" pitchFamily="34" charset="0"/>
                <a:cs typeface="Segoe UI Light" panose="020B0502040204020203" pitchFamily="34" charset="0"/>
              </a:rPr>
              <a:t>Container Extension for Visual Studio and Eclipse IDE </a:t>
            </a:r>
          </a:p>
        </p:txBody>
      </p:sp>
      <p:sp>
        <p:nvSpPr>
          <p:cNvPr id="13" name="TextBox 12"/>
          <p:cNvSpPr txBox="1"/>
          <p:nvPr/>
        </p:nvSpPr>
        <p:spPr>
          <a:xfrm>
            <a:off x="519114" y="3625063"/>
            <a:ext cx="11149013" cy="2062103"/>
          </a:xfrm>
          <a:prstGeom prst="rect">
            <a:avLst/>
          </a:prstGeom>
          <a:noFill/>
        </p:spPr>
        <p:txBody>
          <a:bodyPr wrap="square" tIns="91440" bIns="91440" rtlCol="0">
            <a:spAutoFit/>
          </a:bodyPr>
          <a:lstStyle/>
          <a:p>
            <a:pPr marL="342900" indent="-342900">
              <a:spcBef>
                <a:spcPts val="600"/>
              </a:spcBef>
              <a:buFont typeface="Wingdings" panose="05000000000000000000" pitchFamily="2" charset="2"/>
              <a:buChar char="ü"/>
            </a:pPr>
            <a:r>
              <a:rPr lang="en-US" sz="1700" dirty="0">
                <a:latin typeface="Segoe UI Light" panose="020B0502040204020203" pitchFamily="34" charset="0"/>
                <a:cs typeface="Segoe UI Light" panose="020B0502040204020203" pitchFamily="34" charset="0"/>
              </a:rPr>
              <a:t>App Containerization Benefits (Faster to market, simplified and faster configurations, rapid deployment, increased productivity)</a:t>
            </a:r>
          </a:p>
          <a:p>
            <a:pPr marL="342900" indent="-342900">
              <a:spcBef>
                <a:spcPts val="600"/>
              </a:spcBef>
              <a:buFont typeface="Wingdings" panose="05000000000000000000" pitchFamily="2" charset="2"/>
              <a:buChar char="ü"/>
            </a:pPr>
            <a:r>
              <a:rPr lang="en-US" sz="1700" dirty="0">
                <a:latin typeface="Segoe UI Light" panose="020B0502040204020203" pitchFamily="34" charset="0"/>
                <a:cs typeface="Segoe UI Light" panose="020B0502040204020203" pitchFamily="34" charset="0"/>
              </a:rPr>
              <a:t>More diverse offerings; satisfies more customer segments overall</a:t>
            </a:r>
          </a:p>
          <a:p>
            <a:pPr marL="342900" indent="-342900">
              <a:spcBef>
                <a:spcPts val="600"/>
              </a:spcBef>
              <a:buFont typeface="Wingdings" panose="05000000000000000000" pitchFamily="2" charset="2"/>
              <a:buChar char="ü"/>
            </a:pPr>
            <a:r>
              <a:rPr lang="en-US" sz="1700" dirty="0">
                <a:latin typeface="Segoe UI Light" panose="020B0502040204020203" pitchFamily="34" charset="0"/>
                <a:cs typeface="Segoe UI Light" panose="020B0502040204020203" pitchFamily="34" charset="0"/>
              </a:rPr>
              <a:t>Faster to market for certain services (i.e. SQL on Linux running in Private or Public Cloud)</a:t>
            </a:r>
          </a:p>
          <a:p>
            <a:pPr marL="342900" indent="-342900">
              <a:spcBef>
                <a:spcPts val="600"/>
              </a:spcBef>
              <a:buFont typeface="Wingdings" panose="05000000000000000000" pitchFamily="2" charset="2"/>
              <a:buChar char="ü"/>
            </a:pPr>
            <a:r>
              <a:rPr lang="en-US" sz="1700" dirty="0">
                <a:latin typeface="Segoe UI Light" panose="020B0502040204020203" pitchFamily="34" charset="0"/>
                <a:cs typeface="Segoe UI Light" panose="020B0502040204020203" pitchFamily="34" charset="0"/>
              </a:rPr>
              <a:t>Market penetration into AWS: client can maintain their IDE focus, not have to switch</a:t>
            </a:r>
          </a:p>
          <a:p>
            <a:pPr marL="342900" indent="-342900">
              <a:spcBef>
                <a:spcPts val="600"/>
              </a:spcBef>
              <a:buFont typeface="Wingdings" panose="05000000000000000000" pitchFamily="2" charset="2"/>
              <a:buChar char="ü"/>
            </a:pPr>
            <a:r>
              <a:rPr lang="en-US" sz="1700" dirty="0">
                <a:latin typeface="Segoe UI Light" panose="020B0502040204020203" pitchFamily="34" charset="0"/>
                <a:cs typeface="Segoe UI Light" panose="020B0502040204020203" pitchFamily="34" charset="0"/>
              </a:rPr>
              <a:t>Can speak to more services in the DevOps space for Huawei Cloud</a:t>
            </a:r>
          </a:p>
        </p:txBody>
      </p:sp>
      <p:sp>
        <p:nvSpPr>
          <p:cNvPr id="14" name="Rectangle 13"/>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6" name="Group 15"/>
          <p:cNvGrpSpPr/>
          <p:nvPr/>
        </p:nvGrpSpPr>
        <p:grpSpPr>
          <a:xfrm>
            <a:off x="2429987" y="6133440"/>
            <a:ext cx="2853484" cy="555264"/>
            <a:chOff x="1000745" y="2443309"/>
            <a:chExt cx="4367153" cy="849815"/>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9" name="TextBox 18"/>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20" name="Rectangle 19"/>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1" name="Right Triangle 20"/>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2" name="TextBox 21"/>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3" name="Title 1"/>
          <p:cNvSpPr txBox="1">
            <a:spLocks/>
          </p:cNvSpPr>
          <p:nvPr/>
        </p:nvSpPr>
        <p:spPr>
          <a:xfrm>
            <a:off x="519114" y="228649"/>
            <a:ext cx="11149013" cy="664797"/>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dirty="0">
                <a:solidFill>
                  <a:schemeClr val="bg1">
                    <a:lumMod val="10000"/>
                  </a:schemeClr>
                </a:solidFill>
                <a:cs typeface="Segoe UI Light" panose="020B0502040204020203" pitchFamily="34" charset="0"/>
              </a:rPr>
              <a:t>Benefits with Click2Cloud Services</a:t>
            </a:r>
            <a:endParaRPr dirty="0">
              <a:solidFill>
                <a:schemeClr val="bg1">
                  <a:lumMod val="10000"/>
                </a:schemeClr>
              </a:solidFill>
              <a:cs typeface="Segoe UI Light" panose="020B0502040204020203" pitchFamily="34" charset="0"/>
            </a:endParaRPr>
          </a:p>
        </p:txBody>
      </p:sp>
      <p:pic>
        <p:nvPicPr>
          <p:cNvPr id="24" name="Picture 2" descr="C:\Users\nilesh.nagose\Desktop\Click2Cloud\Logo\Final Logo\click2cloud-logo-lightBG-250x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408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331" y="195260"/>
            <a:ext cx="12023398" cy="519443"/>
          </a:xfrm>
        </p:spPr>
        <p:txBody>
          <a:bodyPr>
            <a:noAutofit/>
          </a:bodyPr>
          <a:lstStyle/>
          <a:p>
            <a:r>
              <a:rPr lang="en-US" sz="2800" dirty="0">
                <a:solidFill>
                  <a:srgbClr val="000000"/>
                </a:solidFill>
                <a:latin typeface="Segoe UI Light" panose="020B0502040204020203" pitchFamily="34" charset="0"/>
                <a:cs typeface="Segoe UI Light" panose="020B0502040204020203" pitchFamily="34" charset="0"/>
              </a:rPr>
              <a:t>Market Size of Cloud for IaaS, PaaS and SaaS (2015-2018)</a:t>
            </a:r>
          </a:p>
        </p:txBody>
      </p:sp>
      <p:sp>
        <p:nvSpPr>
          <p:cNvPr id="4" name="Content Placeholder 2"/>
          <p:cNvSpPr txBox="1">
            <a:spLocks/>
          </p:cNvSpPr>
          <p:nvPr/>
        </p:nvSpPr>
        <p:spPr>
          <a:xfrm>
            <a:off x="281002" y="818698"/>
            <a:ext cx="2418131" cy="327056"/>
          </a:xfrm>
          <a:prstGeom prst="rect">
            <a:avLst/>
          </a:prstGeom>
          <a:noFill/>
          <a:ln>
            <a:noFill/>
            <a:prstDash val="lgDashDot"/>
          </a:ln>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Segoe UI Light" panose="020B0502040204020203" pitchFamily="34" charset="0"/>
                <a:cs typeface="Segoe UI Light" panose="020B0502040204020203" pitchFamily="34" charset="0"/>
              </a:rPr>
              <a:t>  PaaS Market Stats</a:t>
            </a:r>
          </a:p>
          <a:p>
            <a:endParaRPr lang="en-US" sz="1800" dirty="0"/>
          </a:p>
        </p:txBody>
      </p:sp>
      <p:sp>
        <p:nvSpPr>
          <p:cNvPr id="25" name="Freeform 24"/>
          <p:cNvSpPr/>
          <p:nvPr/>
        </p:nvSpPr>
        <p:spPr>
          <a:xfrm>
            <a:off x="8578810" y="1872045"/>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aphicFrame>
        <p:nvGraphicFramePr>
          <p:cNvPr id="60" name="Chart 59"/>
          <p:cNvGraphicFramePr>
            <a:graphicFrameLocks/>
          </p:cNvGraphicFramePr>
          <p:nvPr>
            <p:extLst>
              <p:ext uri="{D42A27DB-BD31-4B8C-83A1-F6EECF244321}">
                <p14:modId xmlns:p14="http://schemas.microsoft.com/office/powerpoint/2010/main" val="1992105253"/>
              </p:ext>
            </p:extLst>
          </p:nvPr>
        </p:nvGraphicFramePr>
        <p:xfrm>
          <a:off x="441331" y="1234577"/>
          <a:ext cx="4445017" cy="42599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2" name="Chart 61"/>
          <p:cNvGraphicFramePr>
            <a:graphicFrameLocks/>
          </p:cNvGraphicFramePr>
          <p:nvPr>
            <p:extLst>
              <p:ext uri="{D42A27DB-BD31-4B8C-83A1-F6EECF244321}">
                <p14:modId xmlns:p14="http://schemas.microsoft.com/office/powerpoint/2010/main" val="4008778302"/>
              </p:ext>
            </p:extLst>
          </p:nvPr>
        </p:nvGraphicFramePr>
        <p:xfrm>
          <a:off x="5124728" y="1234577"/>
          <a:ext cx="2953076" cy="425996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656777" y="5605324"/>
            <a:ext cx="3546420" cy="443198"/>
          </a:xfrm>
          <a:prstGeom prst="rect">
            <a:avLst/>
          </a:prstGeom>
          <a:noFill/>
        </p:spPr>
        <p:txBody>
          <a:bodyPr wrap="square" lIns="0" tIns="0" rIns="0" bIns="0" rtlCol="0">
            <a:spAutoFit/>
          </a:bodyPr>
          <a:lstStyle/>
          <a:p>
            <a:pPr>
              <a:lnSpc>
                <a:spcPct val="90000"/>
              </a:lnSpc>
            </a:pPr>
            <a:r>
              <a:rPr lang="en-IN" sz="1600" spc="-50" dirty="0">
                <a:solidFill>
                  <a:schemeClr val="bg1">
                    <a:lumMod val="10000"/>
                  </a:schemeClr>
                </a:solidFill>
              </a:rPr>
              <a:t>Current (2015) and expected (2018) market size for cloud business</a:t>
            </a:r>
          </a:p>
        </p:txBody>
      </p:sp>
      <p:sp>
        <p:nvSpPr>
          <p:cNvPr id="67" name="TextBox 66"/>
          <p:cNvSpPr txBox="1"/>
          <p:nvPr/>
        </p:nvSpPr>
        <p:spPr>
          <a:xfrm>
            <a:off x="5397501" y="5609552"/>
            <a:ext cx="2330098" cy="443198"/>
          </a:xfrm>
          <a:prstGeom prst="rect">
            <a:avLst/>
          </a:prstGeom>
          <a:noFill/>
        </p:spPr>
        <p:txBody>
          <a:bodyPr wrap="square" lIns="0" tIns="0" rIns="0" bIns="0" rtlCol="0">
            <a:spAutoFit/>
          </a:bodyPr>
          <a:lstStyle/>
          <a:p>
            <a:pPr>
              <a:lnSpc>
                <a:spcPct val="90000"/>
              </a:lnSpc>
            </a:pPr>
            <a:r>
              <a:rPr lang="en-IN" sz="1600" spc="-50" dirty="0">
                <a:solidFill>
                  <a:schemeClr val="bg1">
                    <a:lumMod val="10000"/>
                  </a:schemeClr>
                </a:solidFill>
              </a:rPr>
              <a:t>Growth Expected in coming three years</a:t>
            </a:r>
          </a:p>
        </p:txBody>
      </p:sp>
      <p:pic>
        <p:nvPicPr>
          <p:cNvPr id="17" name="Picture 2" descr="C:\Users\nilesh.nagose\Desktop\Click2Cloud\Logo\Final Logo\click2cloud-logo-lightBG-250x2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datacenterknowledge.com/wp-content/uploads/2016/06/IaaS-market-piechart-2015-Structur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7088" y="1485871"/>
            <a:ext cx="3393964" cy="37573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921902" y="5572139"/>
            <a:ext cx="2832955" cy="461665"/>
          </a:xfrm>
          <a:prstGeom prst="rect">
            <a:avLst/>
          </a:prstGeom>
        </p:spPr>
        <p:txBody>
          <a:bodyPr wrap="square">
            <a:spAutoFit/>
          </a:bodyPr>
          <a:lstStyle/>
          <a:p>
            <a:pPr algn="r"/>
            <a:r>
              <a:rPr lang="en-IN" sz="1200" dirty="0">
                <a:solidFill>
                  <a:srgbClr val="3F3F3F"/>
                </a:solidFill>
                <a:latin typeface="Open Sans"/>
              </a:rPr>
              <a:t>Source: Massive-Scale Cloud, April 30, 2016, Structure Research</a:t>
            </a:r>
            <a:endParaRPr lang="en-IN" sz="1200" dirty="0"/>
          </a:p>
        </p:txBody>
      </p:sp>
      <p:sp>
        <p:nvSpPr>
          <p:cNvPr id="19" name="Rectangle 18"/>
          <p:cNvSpPr/>
          <p:nvPr/>
        </p:nvSpPr>
        <p:spPr>
          <a:xfrm>
            <a:off x="8639216" y="1184858"/>
            <a:ext cx="3271836" cy="276999"/>
          </a:xfrm>
          <a:prstGeom prst="rect">
            <a:avLst/>
          </a:prstGeom>
        </p:spPr>
        <p:txBody>
          <a:bodyPr wrap="square">
            <a:spAutoFit/>
          </a:bodyPr>
          <a:lstStyle/>
          <a:p>
            <a:pPr algn="r"/>
            <a:r>
              <a:rPr lang="en-IN" sz="1200" u="sng" dirty="0">
                <a:solidFill>
                  <a:srgbClr val="3F3F3F"/>
                </a:solidFill>
                <a:latin typeface="Open Sans"/>
              </a:rPr>
              <a:t>All values are in Million Dollar</a:t>
            </a:r>
            <a:endParaRPr lang="en-IN" sz="1200" u="sng" dirty="0"/>
          </a:p>
        </p:txBody>
      </p:sp>
      <p:sp>
        <p:nvSpPr>
          <p:cNvPr id="20" name="Rectangle 19"/>
          <p:cNvSpPr/>
          <p:nvPr/>
        </p:nvSpPr>
        <p:spPr bwMode="auto">
          <a:xfrm>
            <a:off x="5397501" y="6111405"/>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22" name="Group 21"/>
          <p:cNvGrpSpPr/>
          <p:nvPr/>
        </p:nvGrpSpPr>
        <p:grpSpPr>
          <a:xfrm>
            <a:off x="2429987" y="6133440"/>
            <a:ext cx="2853484" cy="555264"/>
            <a:chOff x="1000745" y="2443309"/>
            <a:chExt cx="4367153" cy="849815"/>
          </a:xfrm>
        </p:grpSpPr>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24" name="TextBox 23"/>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26" name="Rectangle 25"/>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7" name="Right Triangle 26"/>
          <p:cNvSpPr/>
          <p:nvPr/>
        </p:nvSpPr>
        <p:spPr bwMode="auto">
          <a:xfrm rot="16200000">
            <a:off x="4696975" y="6158670"/>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8" name="TextBox 27"/>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Tree>
    <p:extLst>
      <p:ext uri="{BB962C8B-B14F-4D97-AF65-F5344CB8AC3E}">
        <p14:creationId xmlns:p14="http://schemas.microsoft.com/office/powerpoint/2010/main" val="1664676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apezoid 34"/>
          <p:cNvSpPr/>
          <p:nvPr/>
        </p:nvSpPr>
        <p:spPr>
          <a:xfrm rot="5400000">
            <a:off x="3528061" y="3084972"/>
            <a:ext cx="4681853" cy="298809"/>
          </a:xfrm>
          <a:prstGeom prst="trapezoid">
            <a:avLst>
              <a:gd name="adj" fmla="val 37557"/>
            </a:avLst>
          </a:prstGeom>
          <a:gradFill>
            <a:gsLst>
              <a:gs pos="19000">
                <a:schemeClr val="accent1">
                  <a:lumMod val="40000"/>
                  <a:lumOff val="60000"/>
                </a:schemeClr>
              </a:gs>
              <a:gs pos="6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870786" y="373472"/>
            <a:ext cx="11027858" cy="805228"/>
          </a:xfrm>
          <a:prstGeom prst="rect">
            <a:avLst/>
          </a:prstGeom>
          <a:noFill/>
        </p:spPr>
        <p:txBody>
          <a:bodyPr wrap="square" lIns="182880" rtlCol="0" anchor="ctr" anchorCtr="0">
            <a:noAutofit/>
          </a:bodyPr>
          <a:lstStyle/>
          <a:p>
            <a:endParaRPr lang="en-US" sz="2800" dirty="0">
              <a:solidFill>
                <a:srgbClr val="002060"/>
              </a:solidFill>
            </a:endParaRPr>
          </a:p>
        </p:txBody>
      </p:sp>
      <p:sp>
        <p:nvSpPr>
          <p:cNvPr id="14" name="Rectangle 13"/>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6" name="Group 15"/>
          <p:cNvGrpSpPr/>
          <p:nvPr/>
        </p:nvGrpSpPr>
        <p:grpSpPr>
          <a:xfrm>
            <a:off x="2429987" y="6133440"/>
            <a:ext cx="2853484" cy="555264"/>
            <a:chOff x="1000745" y="2443309"/>
            <a:chExt cx="4367153" cy="849815"/>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9" name="TextBox 18"/>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20" name="Rectangle 19"/>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1" name="Right Triangle 20"/>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2" name="TextBox 21"/>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3" name="Title 1"/>
          <p:cNvSpPr txBox="1">
            <a:spLocks/>
          </p:cNvSpPr>
          <p:nvPr/>
        </p:nvSpPr>
        <p:spPr>
          <a:xfrm>
            <a:off x="519114" y="228649"/>
            <a:ext cx="11149013" cy="664797"/>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dirty="0">
                <a:solidFill>
                  <a:schemeClr val="bg1">
                    <a:lumMod val="10000"/>
                  </a:schemeClr>
                </a:solidFill>
                <a:cs typeface="Segoe UI Light" panose="020B0502040204020203" pitchFamily="34" charset="0"/>
              </a:rPr>
              <a:t>Why Click2Cloud?</a:t>
            </a:r>
            <a:endParaRPr dirty="0">
              <a:solidFill>
                <a:schemeClr val="bg1">
                  <a:lumMod val="10000"/>
                </a:schemeClr>
              </a:solidFill>
              <a:cs typeface="Segoe UI Light" panose="020B0502040204020203" pitchFamily="34" charset="0"/>
            </a:endParaRPr>
          </a:p>
        </p:txBody>
      </p:sp>
      <p:pic>
        <p:nvPicPr>
          <p:cNvPr id="24" name="Picture 2" descr="C:\Users\nilesh.nagose\Desktop\Click2Cloud\Logo\Final Logo\click2cloud-logo-lightBG-250x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p:cNvSpPr/>
          <p:nvPr/>
        </p:nvSpPr>
        <p:spPr>
          <a:xfrm>
            <a:off x="6391200" y="1638810"/>
            <a:ext cx="5507444" cy="688018"/>
          </a:xfrm>
          <a:prstGeom prst="roundRect">
            <a:avLst>
              <a:gd name="adj" fmla="val 1494"/>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zh-CN" altLang="en-US" dirty="0">
                <a:solidFill>
                  <a:schemeClr val="tx1"/>
                </a:solidFill>
                <a:latin typeface="Segoe UI Light" panose="020B0502040204020203" pitchFamily="34" charset="0"/>
                <a:cs typeface="Segoe UI Light" panose="020B0502040204020203" pitchFamily="34" charset="0"/>
              </a:rPr>
              <a:t>你的竞争对手在做什么</a:t>
            </a:r>
            <a:endParaRPr lang="en-US" dirty="0">
              <a:solidFill>
                <a:schemeClr val="tx1"/>
              </a:solidFill>
              <a:latin typeface="Segoe UI Light" panose="020B0502040204020203" pitchFamily="34" charset="0"/>
              <a:cs typeface="Segoe UI Light" panose="020B0502040204020203" pitchFamily="34" charset="0"/>
            </a:endParaRPr>
          </a:p>
        </p:txBody>
      </p:sp>
      <p:sp>
        <p:nvSpPr>
          <p:cNvPr id="27" name="Rounded Rectangle 26"/>
          <p:cNvSpPr/>
          <p:nvPr/>
        </p:nvSpPr>
        <p:spPr>
          <a:xfrm>
            <a:off x="6391200" y="2389649"/>
            <a:ext cx="5507444" cy="608486"/>
          </a:xfrm>
          <a:prstGeom prst="roundRect">
            <a:avLst>
              <a:gd name="adj" fmla="val 108"/>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zh-CN" altLang="en-US" dirty="0">
                <a:solidFill>
                  <a:schemeClr val="tx1"/>
                </a:solidFill>
              </a:rPr>
              <a:t>你的竞争对手如何做</a:t>
            </a:r>
            <a:endParaRPr lang="en-US" dirty="0">
              <a:solidFill>
                <a:schemeClr val="tx1"/>
              </a:solidFill>
              <a:latin typeface="Segoe UI Light" panose="020B0502040204020203" pitchFamily="34" charset="0"/>
              <a:cs typeface="Segoe UI Light" panose="020B0502040204020203" pitchFamily="34" charset="0"/>
            </a:endParaRPr>
          </a:p>
        </p:txBody>
      </p:sp>
      <p:sp>
        <p:nvSpPr>
          <p:cNvPr id="28" name="Rounded Rectangle 27"/>
          <p:cNvSpPr/>
          <p:nvPr/>
        </p:nvSpPr>
        <p:spPr>
          <a:xfrm>
            <a:off x="6391200" y="3043521"/>
            <a:ext cx="5507444" cy="758384"/>
          </a:xfrm>
          <a:prstGeom prst="roundRect">
            <a:avLst>
              <a:gd name="adj" fmla="val 0"/>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zh-CN" altLang="en-US" dirty="0">
                <a:solidFill>
                  <a:schemeClr val="tx1"/>
                </a:solidFill>
                <a:latin typeface="Segoe UI Light" panose="020B0502040204020203" pitchFamily="34" charset="0"/>
                <a:cs typeface="Segoe UI Light" panose="020B0502040204020203" pitchFamily="34" charset="0"/>
              </a:rPr>
              <a:t>为什么你的竞争对手正在做这件事</a:t>
            </a:r>
            <a:endParaRPr lang="en-US" dirty="0">
              <a:solidFill>
                <a:schemeClr val="tx1"/>
              </a:solidFill>
              <a:latin typeface="Segoe UI Light" panose="020B0502040204020203" pitchFamily="34" charset="0"/>
              <a:cs typeface="Segoe UI Light" panose="020B0502040204020203" pitchFamily="34" charset="0"/>
            </a:endParaRPr>
          </a:p>
        </p:txBody>
      </p:sp>
      <p:sp>
        <p:nvSpPr>
          <p:cNvPr id="32" name="Rounded Rectangle 31"/>
          <p:cNvSpPr/>
          <p:nvPr/>
        </p:nvSpPr>
        <p:spPr>
          <a:xfrm>
            <a:off x="6391200" y="3855235"/>
            <a:ext cx="5507444" cy="758384"/>
          </a:xfrm>
          <a:prstGeom prst="roundRect">
            <a:avLst>
              <a:gd name="adj" fmla="val 0"/>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zh-CN" altLang="en-US" dirty="0">
                <a:solidFill>
                  <a:schemeClr val="tx1"/>
                </a:solidFill>
              </a:rPr>
              <a:t>您的竞争对手将如何交付它</a:t>
            </a:r>
            <a:endParaRPr lang="en-US" dirty="0">
              <a:solidFill>
                <a:schemeClr val="tx1"/>
              </a:solidFill>
              <a:latin typeface="Segoe UI Light" panose="020B0502040204020203" pitchFamily="34" charset="0"/>
              <a:cs typeface="Segoe UI Light" panose="020B0502040204020203" pitchFamily="34" charset="0"/>
            </a:endParaRPr>
          </a:p>
        </p:txBody>
      </p:sp>
      <p:sp>
        <p:nvSpPr>
          <p:cNvPr id="33" name="Rounded Rectangle 32"/>
          <p:cNvSpPr/>
          <p:nvPr/>
        </p:nvSpPr>
        <p:spPr>
          <a:xfrm>
            <a:off x="6391200" y="4685074"/>
            <a:ext cx="5507444" cy="758384"/>
          </a:xfrm>
          <a:prstGeom prst="roundRect">
            <a:avLst>
              <a:gd name="adj" fmla="val 0"/>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zh-CN" altLang="en-US" dirty="0">
                <a:solidFill>
                  <a:schemeClr val="tx1"/>
                </a:solidFill>
                <a:latin typeface="Segoe UI Light" panose="020B0502040204020203" pitchFamily="34" charset="0"/>
                <a:cs typeface="Segoe UI Light" panose="020B0502040204020203" pitchFamily="34" charset="0"/>
              </a:rPr>
              <a:t>当您的竞争对手将交付它</a:t>
            </a:r>
            <a:endParaRPr lang="en-US" dirty="0">
              <a:solidFill>
                <a:schemeClr val="tx1"/>
              </a:solidFill>
              <a:latin typeface="Segoe UI Light" panose="020B0502040204020203" pitchFamily="34" charset="0"/>
              <a:cs typeface="Segoe UI Light" panose="020B0502040204020203" pitchFamily="34" charset="0"/>
            </a:endParaRPr>
          </a:p>
        </p:txBody>
      </p:sp>
      <p:sp>
        <p:nvSpPr>
          <p:cNvPr id="34" name="Rounded Rectangle 33"/>
          <p:cNvSpPr/>
          <p:nvPr/>
        </p:nvSpPr>
        <p:spPr>
          <a:xfrm>
            <a:off x="6391200" y="1013811"/>
            <a:ext cx="5507444" cy="532657"/>
          </a:xfrm>
          <a:prstGeom prst="roundRect">
            <a:avLst>
              <a:gd name="adj" fmla="val 1494"/>
            </a:avLst>
          </a:prstGeom>
          <a:solidFill>
            <a:schemeClr val="accent1">
              <a:lumMod val="5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zh-CN" altLang="en-US" sz="2400" dirty="0">
                <a:solidFill>
                  <a:schemeClr val="bg1"/>
                </a:solidFill>
                <a:latin typeface="Segoe UI Light" panose="020B0502040204020203" pitchFamily="34" charset="0"/>
                <a:cs typeface="Segoe UI Light" panose="020B0502040204020203" pitchFamily="34" charset="0"/>
              </a:rPr>
              <a:t>我们了解您的竞争对手更好，我们知道</a:t>
            </a: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36" name="Trapezoid 35"/>
          <p:cNvSpPr/>
          <p:nvPr/>
        </p:nvSpPr>
        <p:spPr>
          <a:xfrm rot="16200000">
            <a:off x="3892064" y="3059494"/>
            <a:ext cx="4681854" cy="349758"/>
          </a:xfrm>
          <a:prstGeom prst="trapezoid">
            <a:avLst>
              <a:gd name="adj" fmla="val 37557"/>
            </a:avLst>
          </a:prstGeom>
          <a:gradFill>
            <a:gsLst>
              <a:gs pos="19000">
                <a:schemeClr val="accent1">
                  <a:lumMod val="40000"/>
                  <a:lumOff val="60000"/>
                </a:schemeClr>
              </a:gs>
              <a:gs pos="6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5965633" y="1215114"/>
            <a:ext cx="133138" cy="118083"/>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5965633" y="1945283"/>
            <a:ext cx="133138" cy="118083"/>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5965633" y="2674302"/>
            <a:ext cx="133138" cy="118083"/>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5965633" y="3358032"/>
            <a:ext cx="133138" cy="118083"/>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5965633" y="4121616"/>
            <a:ext cx="133138" cy="118083"/>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5965633" y="4977965"/>
            <a:ext cx="133138" cy="118083"/>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p:cNvSpPr/>
          <p:nvPr/>
        </p:nvSpPr>
        <p:spPr>
          <a:xfrm>
            <a:off x="519115" y="1645061"/>
            <a:ext cx="5244011" cy="688018"/>
          </a:xfrm>
          <a:prstGeom prst="roundRect">
            <a:avLst>
              <a:gd name="adj" fmla="val 1494"/>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What your competitor are doing</a:t>
            </a:r>
          </a:p>
        </p:txBody>
      </p:sp>
      <p:sp>
        <p:nvSpPr>
          <p:cNvPr id="25" name="Rounded Rectangle 24"/>
          <p:cNvSpPr/>
          <p:nvPr/>
        </p:nvSpPr>
        <p:spPr>
          <a:xfrm>
            <a:off x="519115" y="2395900"/>
            <a:ext cx="5244011" cy="608486"/>
          </a:xfrm>
          <a:prstGeom prst="roundRect">
            <a:avLst>
              <a:gd name="adj" fmla="val 108"/>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How your competitors are doing it </a:t>
            </a:r>
          </a:p>
        </p:txBody>
      </p:sp>
      <p:sp>
        <p:nvSpPr>
          <p:cNvPr id="29" name="Rounded Rectangle 28"/>
          <p:cNvSpPr/>
          <p:nvPr/>
        </p:nvSpPr>
        <p:spPr>
          <a:xfrm>
            <a:off x="519115" y="3049772"/>
            <a:ext cx="5244011" cy="758384"/>
          </a:xfrm>
          <a:prstGeom prst="roundRect">
            <a:avLst>
              <a:gd name="adj" fmla="val 0"/>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Why your competitors are doing it</a:t>
            </a:r>
          </a:p>
        </p:txBody>
      </p:sp>
      <p:sp>
        <p:nvSpPr>
          <p:cNvPr id="30" name="Rounded Rectangle 29"/>
          <p:cNvSpPr/>
          <p:nvPr/>
        </p:nvSpPr>
        <p:spPr>
          <a:xfrm>
            <a:off x="519115" y="3861486"/>
            <a:ext cx="5244011" cy="758384"/>
          </a:xfrm>
          <a:prstGeom prst="roundRect">
            <a:avLst>
              <a:gd name="adj" fmla="val 0"/>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How your competitors will deliver it</a:t>
            </a:r>
          </a:p>
        </p:txBody>
      </p:sp>
      <p:sp>
        <p:nvSpPr>
          <p:cNvPr id="31" name="Rounded Rectangle 30"/>
          <p:cNvSpPr/>
          <p:nvPr/>
        </p:nvSpPr>
        <p:spPr>
          <a:xfrm>
            <a:off x="519115" y="4691325"/>
            <a:ext cx="5244011" cy="758384"/>
          </a:xfrm>
          <a:prstGeom prst="roundRect">
            <a:avLst>
              <a:gd name="adj" fmla="val 0"/>
            </a:avLst>
          </a:prstGeom>
          <a:no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When your competitor will deliver it</a:t>
            </a:r>
          </a:p>
        </p:txBody>
      </p:sp>
      <p:sp>
        <p:nvSpPr>
          <p:cNvPr id="18" name="Rounded Rectangle 17"/>
          <p:cNvSpPr/>
          <p:nvPr/>
        </p:nvSpPr>
        <p:spPr>
          <a:xfrm>
            <a:off x="519115" y="1020062"/>
            <a:ext cx="5244011" cy="532657"/>
          </a:xfrm>
          <a:prstGeom prst="roundRect">
            <a:avLst>
              <a:gd name="adj" fmla="val 1494"/>
            </a:avLst>
          </a:prstGeom>
          <a:solidFill>
            <a:schemeClr val="accent1">
              <a:lumMod val="5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dirty="0">
                <a:solidFill>
                  <a:srgbClr val="EEEEEE"/>
                </a:solidFill>
                <a:latin typeface="Segoe UI Light" panose="020B0502040204020203" pitchFamily="34" charset="0"/>
                <a:cs typeface="Segoe UI Light" panose="020B0502040204020203" pitchFamily="34" charset="0"/>
              </a:rPr>
              <a:t>We understand you competitor better, </a:t>
            </a:r>
            <a:r>
              <a:rPr lang="en-US" sz="1700" dirty="0">
                <a:solidFill>
                  <a:srgbClr val="EEEEEE"/>
                </a:solidFill>
                <a:latin typeface="Segoe UI Light" panose="020B0502040204020203" pitchFamily="34" charset="0"/>
                <a:cs typeface="Segoe UI Light" panose="020B0502040204020203" pitchFamily="34" charset="0"/>
              </a:rPr>
              <a:t>and we know</a:t>
            </a:r>
          </a:p>
        </p:txBody>
      </p:sp>
    </p:spTree>
    <p:extLst>
      <p:ext uri="{BB962C8B-B14F-4D97-AF65-F5344CB8AC3E}">
        <p14:creationId xmlns:p14="http://schemas.microsoft.com/office/powerpoint/2010/main" val="872320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Trapezoid 1043"/>
          <p:cNvSpPr/>
          <p:nvPr/>
        </p:nvSpPr>
        <p:spPr>
          <a:xfrm rot="16200000">
            <a:off x="-22003" y="2251963"/>
            <a:ext cx="4283637" cy="2498057"/>
          </a:xfrm>
          <a:prstGeom prst="trapezoid">
            <a:avLst/>
          </a:prstGeom>
          <a:gradFill>
            <a:gsLst>
              <a:gs pos="12000">
                <a:schemeClr val="bg2"/>
              </a:gs>
              <a:gs pos="3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870786" y="373472"/>
            <a:ext cx="11027858" cy="805228"/>
          </a:xfrm>
          <a:prstGeom prst="rect">
            <a:avLst/>
          </a:prstGeom>
          <a:noFill/>
        </p:spPr>
        <p:txBody>
          <a:bodyPr wrap="square" lIns="182880" rtlCol="0" anchor="ctr" anchorCtr="0">
            <a:noAutofit/>
          </a:bodyPr>
          <a:lstStyle/>
          <a:p>
            <a:endParaRPr lang="en-US" sz="2800" dirty="0">
              <a:solidFill>
                <a:srgbClr val="002060"/>
              </a:solidFill>
            </a:endParaRPr>
          </a:p>
        </p:txBody>
      </p:sp>
      <p:sp>
        <p:nvSpPr>
          <p:cNvPr id="14" name="Rectangle 13"/>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6" name="Group 15"/>
          <p:cNvGrpSpPr/>
          <p:nvPr/>
        </p:nvGrpSpPr>
        <p:grpSpPr>
          <a:xfrm>
            <a:off x="2429987" y="6133440"/>
            <a:ext cx="2853484" cy="555264"/>
            <a:chOff x="1000745" y="2443309"/>
            <a:chExt cx="4367153" cy="849815"/>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9" name="TextBox 18"/>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20" name="Rectangle 19"/>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1" name="Right Triangle 20"/>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2" name="TextBox 21"/>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23" name="Title 1"/>
          <p:cNvSpPr txBox="1">
            <a:spLocks/>
          </p:cNvSpPr>
          <p:nvPr/>
        </p:nvSpPr>
        <p:spPr>
          <a:xfrm>
            <a:off x="519114" y="228649"/>
            <a:ext cx="11149013" cy="664797"/>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dirty="0">
                <a:solidFill>
                  <a:schemeClr val="bg1">
                    <a:lumMod val="10000"/>
                  </a:schemeClr>
                </a:solidFill>
                <a:cs typeface="Segoe UI Light" panose="020B0502040204020203" pitchFamily="34" charset="0"/>
              </a:rPr>
              <a:t>Why Click2Cloud?</a:t>
            </a:r>
            <a:endParaRPr dirty="0">
              <a:solidFill>
                <a:schemeClr val="bg1">
                  <a:lumMod val="10000"/>
                </a:schemeClr>
              </a:solidFill>
              <a:cs typeface="Segoe UI Light" panose="020B0502040204020203" pitchFamily="34" charset="0"/>
            </a:endParaRPr>
          </a:p>
        </p:txBody>
      </p:sp>
      <p:pic>
        <p:nvPicPr>
          <p:cNvPr id="24" name="Picture 2" descr="C:\Users\nilesh.nagose\Desktop\Click2Cloud\Logo\Final Logo\click2cloud-logo-lightBG-250x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198620" y="1189861"/>
            <a:ext cx="7630603" cy="987858"/>
          </a:xfrm>
          <a:prstGeom prst="roundRect">
            <a:avLst>
              <a:gd name="adj" fmla="val 50000"/>
            </a:avLst>
          </a:prstGeom>
          <a:solidFill>
            <a:schemeClr val="accent1">
              <a:lumMod val="5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We can easily adopt Huawei’s work culture and deliver your expectations</a:t>
            </a:r>
          </a:p>
          <a:p>
            <a:pPr marL="285750" indent="-285750">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We’ve surpassed the “language barrier” and brought the comfort in communication </a:t>
            </a:r>
          </a:p>
        </p:txBody>
      </p:sp>
      <p:sp>
        <p:nvSpPr>
          <p:cNvPr id="25" name="Rounded Rectangle 24"/>
          <p:cNvSpPr/>
          <p:nvPr/>
        </p:nvSpPr>
        <p:spPr>
          <a:xfrm>
            <a:off x="4198618" y="2296929"/>
            <a:ext cx="7630603" cy="758384"/>
          </a:xfrm>
          <a:prstGeom prst="roundRect">
            <a:avLst>
              <a:gd name="adj" fmla="val 50000"/>
            </a:avLst>
          </a:prstGeom>
          <a:solidFill>
            <a:schemeClr val="accent1">
              <a:lumMod val="75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We provide on-time delivery with high quality, and</a:t>
            </a:r>
          </a:p>
          <a:p>
            <a:pPr marL="285750" indent="-285750">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we respect Huawei as our partner, and committed to offer excellent &amp; world class services</a:t>
            </a:r>
          </a:p>
        </p:txBody>
      </p:sp>
      <p:sp>
        <p:nvSpPr>
          <p:cNvPr id="29" name="Rounded Rectangle 28"/>
          <p:cNvSpPr/>
          <p:nvPr/>
        </p:nvSpPr>
        <p:spPr>
          <a:xfrm>
            <a:off x="4198619" y="3199904"/>
            <a:ext cx="7630603" cy="758384"/>
          </a:xfrm>
          <a:prstGeom prst="roundRect">
            <a:avLst>
              <a:gd name="adj" fmla="val 50000"/>
            </a:avLst>
          </a:prstGeom>
          <a:solidFill>
            <a:schemeClr val="accent1">
              <a:lumMod val="60000"/>
              <a:lumOff val="4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lumMod val="95000"/>
                    <a:lumOff val="5000"/>
                  </a:schemeClr>
                </a:solidFill>
                <a:latin typeface="Segoe UI Light" panose="020B0502040204020203" pitchFamily="34" charset="0"/>
                <a:cs typeface="Segoe UI Light" panose="020B0502040204020203" pitchFamily="34" charset="0"/>
              </a:rPr>
              <a:t>We offer a blend of creative and technically expert team</a:t>
            </a:r>
          </a:p>
          <a:p>
            <a:pPr marL="285750" indent="-285750">
              <a:buFont typeface="Arial" panose="020B0604020202020204" pitchFamily="34" charset="0"/>
              <a:buChar char="•"/>
            </a:pPr>
            <a:r>
              <a:rPr lang="en-US" sz="1400" dirty="0">
                <a:solidFill>
                  <a:schemeClr val="tx1">
                    <a:lumMod val="95000"/>
                    <a:lumOff val="5000"/>
                  </a:schemeClr>
                </a:solidFill>
                <a:latin typeface="Segoe UI Light" panose="020B0502040204020203" pitchFamily="34" charset="0"/>
                <a:cs typeface="Segoe UI Light" panose="020B0502040204020203" pitchFamily="34" charset="0"/>
              </a:rPr>
              <a:t> We’re agile, ethical, &amp; can change the plan as per Huawei’s business need</a:t>
            </a:r>
          </a:p>
        </p:txBody>
      </p:sp>
      <p:sp>
        <p:nvSpPr>
          <p:cNvPr id="30" name="Rounded Rectangle 29"/>
          <p:cNvSpPr/>
          <p:nvPr/>
        </p:nvSpPr>
        <p:spPr>
          <a:xfrm>
            <a:off x="4198619" y="4055742"/>
            <a:ext cx="7630603" cy="758384"/>
          </a:xfrm>
          <a:prstGeom prst="roundRect">
            <a:avLst>
              <a:gd name="adj" fmla="val 50000"/>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lumMod val="95000"/>
                    <a:lumOff val="5000"/>
                  </a:schemeClr>
                </a:solidFill>
                <a:latin typeface="Segoe UI Light" panose="020B0502040204020203" pitchFamily="34" charset="0"/>
                <a:cs typeface="Segoe UI Light" panose="020B0502040204020203" pitchFamily="34" charset="0"/>
              </a:rPr>
              <a:t>We bring in the transparency of budget and bills</a:t>
            </a:r>
          </a:p>
          <a:p>
            <a:pPr marL="285750" indent="-285750">
              <a:buFont typeface="Arial" panose="020B0604020202020204" pitchFamily="34" charset="0"/>
              <a:buChar char="•"/>
            </a:pPr>
            <a:r>
              <a:rPr lang="en-US" sz="1400" dirty="0">
                <a:solidFill>
                  <a:schemeClr val="tx1">
                    <a:lumMod val="95000"/>
                    <a:lumOff val="5000"/>
                  </a:schemeClr>
                </a:solidFill>
                <a:latin typeface="Segoe UI Light" panose="020B0502040204020203" pitchFamily="34" charset="0"/>
                <a:cs typeface="Segoe UI Light" panose="020B0502040204020203" pitchFamily="34" charset="0"/>
              </a:rPr>
              <a:t>We bring in the transparency in execution process and status reporting</a:t>
            </a:r>
          </a:p>
        </p:txBody>
      </p:sp>
      <p:sp>
        <p:nvSpPr>
          <p:cNvPr id="31" name="Rounded Rectangle 30"/>
          <p:cNvSpPr/>
          <p:nvPr/>
        </p:nvSpPr>
        <p:spPr>
          <a:xfrm>
            <a:off x="4198620" y="5022636"/>
            <a:ext cx="7630603" cy="758384"/>
          </a:xfrm>
          <a:prstGeom prst="roundRect">
            <a:avLst>
              <a:gd name="adj" fmla="val 50000"/>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lumMod val="95000"/>
                    <a:lumOff val="5000"/>
                  </a:schemeClr>
                </a:solidFill>
                <a:latin typeface="Segoe UI Light" panose="020B0502040204020203" pitchFamily="34" charset="0"/>
                <a:cs typeface="Segoe UI Light" panose="020B0502040204020203" pitchFamily="34" charset="0"/>
              </a:rPr>
              <a:t>We offer free POC (cost on us) &amp; pass-on technical expertise to our clients </a:t>
            </a:r>
          </a:p>
          <a:p>
            <a:pPr marL="285750" indent="-285750">
              <a:buFont typeface="Arial" panose="020B0604020202020204" pitchFamily="34" charset="0"/>
              <a:buChar char="•"/>
            </a:pPr>
            <a:r>
              <a:rPr lang="en-US" sz="1400" dirty="0">
                <a:solidFill>
                  <a:schemeClr val="tx1">
                    <a:lumMod val="95000"/>
                    <a:lumOff val="5000"/>
                  </a:schemeClr>
                </a:solidFill>
                <a:latin typeface="Segoe UI Light" panose="020B0502040204020203" pitchFamily="34" charset="0"/>
                <a:cs typeface="Segoe UI Light" panose="020B0502040204020203" pitchFamily="34" charset="0"/>
              </a:rPr>
              <a:t>We offer best rates, legitimate discounts, and manages minor CRs</a:t>
            </a:r>
          </a:p>
        </p:txBody>
      </p:sp>
      <p:sp>
        <p:nvSpPr>
          <p:cNvPr id="43" name="Rounded Rectangle 42"/>
          <p:cNvSpPr/>
          <p:nvPr/>
        </p:nvSpPr>
        <p:spPr>
          <a:xfrm>
            <a:off x="1346200" y="1973634"/>
            <a:ext cx="1768642" cy="480723"/>
          </a:xfrm>
          <a:prstGeom prst="roundRect">
            <a:avLst>
              <a:gd name="adj" fmla="val 50000"/>
            </a:avLst>
          </a:prstGeom>
          <a:solidFill>
            <a:schemeClr val="accent1">
              <a:lumMod val="50000"/>
            </a:schemeClr>
          </a:solidFill>
          <a:ln w="28575">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Culture</a:t>
            </a:r>
          </a:p>
        </p:txBody>
      </p:sp>
      <p:sp>
        <p:nvSpPr>
          <p:cNvPr id="57" name="Rounded Rectangle 56"/>
          <p:cNvSpPr/>
          <p:nvPr/>
        </p:nvSpPr>
        <p:spPr>
          <a:xfrm>
            <a:off x="1346200" y="2614033"/>
            <a:ext cx="1768642" cy="480723"/>
          </a:xfrm>
          <a:prstGeom prst="roundRect">
            <a:avLst>
              <a:gd name="adj" fmla="val 50000"/>
            </a:avLst>
          </a:prstGeom>
          <a:solidFill>
            <a:schemeClr val="accent1">
              <a:lumMod val="75000"/>
            </a:schemeClr>
          </a:solidFill>
          <a:ln w="28575">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Commitment</a:t>
            </a:r>
          </a:p>
        </p:txBody>
      </p:sp>
      <p:sp>
        <p:nvSpPr>
          <p:cNvPr id="58" name="Rounded Rectangle 57"/>
          <p:cNvSpPr/>
          <p:nvPr/>
        </p:nvSpPr>
        <p:spPr>
          <a:xfrm>
            <a:off x="1346200" y="3235730"/>
            <a:ext cx="1768642" cy="480723"/>
          </a:xfrm>
          <a:prstGeom prst="roundRect">
            <a:avLst>
              <a:gd name="adj" fmla="val 50000"/>
            </a:avLst>
          </a:prstGeom>
          <a:solidFill>
            <a:schemeClr val="accent1">
              <a:lumMod val="60000"/>
              <a:lumOff val="40000"/>
            </a:schemeClr>
          </a:solidFill>
          <a:ln w="28575">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95000"/>
                    <a:lumOff val="5000"/>
                  </a:schemeClr>
                </a:solidFill>
              </a:rPr>
              <a:t>Innovation</a:t>
            </a:r>
          </a:p>
        </p:txBody>
      </p:sp>
      <p:sp>
        <p:nvSpPr>
          <p:cNvPr id="59" name="Rounded Rectangle 58"/>
          <p:cNvSpPr/>
          <p:nvPr/>
        </p:nvSpPr>
        <p:spPr>
          <a:xfrm>
            <a:off x="1346200" y="3894135"/>
            <a:ext cx="1768642" cy="480723"/>
          </a:xfrm>
          <a:prstGeom prst="roundRect">
            <a:avLst>
              <a:gd name="adj" fmla="val 50000"/>
            </a:avLst>
          </a:prstGeom>
          <a:solidFill>
            <a:schemeClr val="accent1">
              <a:lumMod val="40000"/>
              <a:lumOff val="60000"/>
            </a:schemeClr>
          </a:solidFill>
          <a:ln w="28575">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95000"/>
                    <a:lumOff val="5000"/>
                  </a:schemeClr>
                </a:solidFill>
              </a:rPr>
              <a:t>Transparency</a:t>
            </a:r>
          </a:p>
        </p:txBody>
      </p:sp>
      <p:sp>
        <p:nvSpPr>
          <p:cNvPr id="60" name="Rounded Rectangle 59"/>
          <p:cNvSpPr/>
          <p:nvPr/>
        </p:nvSpPr>
        <p:spPr>
          <a:xfrm>
            <a:off x="1346200" y="4535230"/>
            <a:ext cx="1768642" cy="480723"/>
          </a:xfrm>
          <a:prstGeom prst="roundRect">
            <a:avLst>
              <a:gd name="adj" fmla="val 50000"/>
            </a:avLst>
          </a:prstGeom>
          <a:solidFill>
            <a:schemeClr val="accent1">
              <a:lumMod val="20000"/>
              <a:lumOff val="80000"/>
            </a:schemeClr>
          </a:solidFill>
          <a:ln w="28575">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95000"/>
                    <a:lumOff val="5000"/>
                  </a:schemeClr>
                </a:solidFill>
              </a:rPr>
              <a:t>Cost Effective</a:t>
            </a:r>
          </a:p>
        </p:txBody>
      </p:sp>
      <p:sp>
        <p:nvSpPr>
          <p:cNvPr id="1032" name="TextBox 1031"/>
          <p:cNvSpPr txBox="1"/>
          <p:nvPr/>
        </p:nvSpPr>
        <p:spPr>
          <a:xfrm>
            <a:off x="262422" y="1760786"/>
            <a:ext cx="883920" cy="3545140"/>
          </a:xfrm>
          <a:prstGeom prst="roundRect">
            <a:avLst>
              <a:gd name="adj" fmla="val 24864"/>
            </a:avLst>
          </a:prstGeom>
          <a:solidFill>
            <a:srgbClr val="00B050"/>
          </a:solidFill>
        </p:spPr>
        <p:txBody>
          <a:bodyPr wrap="square" rtlCol="0" anchor="ctr">
            <a:noAutofit/>
          </a:bodyPr>
          <a:lstStyle/>
          <a:p>
            <a:pPr algn="ctr"/>
            <a:r>
              <a:rPr lang="en-US" sz="2800" dirty="0">
                <a:solidFill>
                  <a:schemeClr val="bg1"/>
                </a:solidFill>
              </a:rPr>
              <a:t>W</a:t>
            </a:r>
          </a:p>
          <a:p>
            <a:pPr algn="ctr"/>
            <a:r>
              <a:rPr lang="en-US" sz="2800" dirty="0">
                <a:solidFill>
                  <a:schemeClr val="bg1"/>
                </a:solidFill>
              </a:rPr>
              <a:t>H</a:t>
            </a:r>
          </a:p>
          <a:p>
            <a:pPr algn="ctr"/>
            <a:r>
              <a:rPr lang="en-US" sz="2800" dirty="0">
                <a:solidFill>
                  <a:schemeClr val="bg1"/>
                </a:solidFill>
              </a:rPr>
              <a:t>Y</a:t>
            </a:r>
          </a:p>
          <a:p>
            <a:pPr algn="ctr"/>
            <a:r>
              <a:rPr lang="en-US" sz="2800" dirty="0">
                <a:solidFill>
                  <a:schemeClr val="bg1"/>
                </a:solidFill>
              </a:rPr>
              <a:t>U</a:t>
            </a:r>
          </a:p>
          <a:p>
            <a:pPr algn="ctr"/>
            <a:r>
              <a:rPr lang="en-US" sz="2800" dirty="0">
                <a:solidFill>
                  <a:schemeClr val="bg1"/>
                </a:solidFill>
              </a:rPr>
              <a:t>S</a:t>
            </a:r>
          </a:p>
          <a:p>
            <a:pPr algn="ctr"/>
            <a:r>
              <a:rPr lang="en-US" sz="2800" dirty="0">
                <a:solidFill>
                  <a:schemeClr val="bg1"/>
                </a:solidFill>
              </a:rPr>
              <a:t>?</a:t>
            </a:r>
          </a:p>
        </p:txBody>
      </p:sp>
      <p:cxnSp>
        <p:nvCxnSpPr>
          <p:cNvPr id="1046" name="Straight Arrow Connector 1045"/>
          <p:cNvCxnSpPr>
            <a:stCxn id="43" idx="3"/>
            <a:endCxn id="2" idx="1"/>
          </p:cNvCxnSpPr>
          <p:nvPr/>
        </p:nvCxnSpPr>
        <p:spPr>
          <a:xfrm flipV="1">
            <a:off x="3114842" y="1683790"/>
            <a:ext cx="1083778" cy="53020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8" name="Straight Arrow Connector 1047"/>
          <p:cNvCxnSpPr>
            <a:stCxn id="60" idx="3"/>
            <a:endCxn id="31" idx="1"/>
          </p:cNvCxnSpPr>
          <p:nvPr/>
        </p:nvCxnSpPr>
        <p:spPr>
          <a:xfrm>
            <a:off x="3114842" y="4775592"/>
            <a:ext cx="1083778" cy="626236"/>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9" idx="3"/>
            <a:endCxn id="30" idx="1"/>
          </p:cNvCxnSpPr>
          <p:nvPr/>
        </p:nvCxnSpPr>
        <p:spPr>
          <a:xfrm>
            <a:off x="3114842" y="4134497"/>
            <a:ext cx="1083777" cy="300437"/>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8" idx="3"/>
            <a:endCxn id="29" idx="1"/>
          </p:cNvCxnSpPr>
          <p:nvPr/>
        </p:nvCxnSpPr>
        <p:spPr>
          <a:xfrm>
            <a:off x="3114842" y="3476092"/>
            <a:ext cx="1083777" cy="103004"/>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57" idx="3"/>
            <a:endCxn id="25" idx="1"/>
          </p:cNvCxnSpPr>
          <p:nvPr/>
        </p:nvCxnSpPr>
        <p:spPr>
          <a:xfrm flipV="1">
            <a:off x="3114842" y="2676121"/>
            <a:ext cx="1083776" cy="178274"/>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731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890779" y="1466770"/>
            <a:ext cx="10604535" cy="830997"/>
          </a:xfrm>
          <a:prstGeom prst="rect">
            <a:avLst/>
          </a:prstGeom>
          <a:noFill/>
        </p:spPr>
        <p:txBody>
          <a:bodyPr wrap="square" tIns="91440" bIns="91440" rtlCol="0">
            <a:spAutoFit/>
          </a:bodyPr>
          <a:lstStyle/>
          <a:p>
            <a:r>
              <a:rPr lang="en-US" sz="1400" dirty="0">
                <a:latin typeface="Segoe UI Light" panose="020B0502040204020203" pitchFamily="34" charset="0"/>
                <a:cs typeface="Segoe UI Light" panose="020B0502040204020203" pitchFamily="34" charset="0"/>
              </a:rPr>
              <a:t>At Click2Cloud Inc., we care about your growth. We combine the most suitable technologies with intellect and expertise to help customers meet their swiftly changing needs of global business models and dynamic requirements for sophisticated technology solutions to meet their business requirements.</a:t>
            </a:r>
            <a:endParaRPr lang="en-US" sz="14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sp>
        <p:nvSpPr>
          <p:cNvPr id="18" name="TextBox 17"/>
          <p:cNvSpPr txBox="1"/>
          <p:nvPr/>
        </p:nvSpPr>
        <p:spPr>
          <a:xfrm>
            <a:off x="4504587" y="3165207"/>
            <a:ext cx="3708971" cy="1815882"/>
          </a:xfrm>
          <a:prstGeom prst="rect">
            <a:avLst/>
          </a:prstGeom>
          <a:noFill/>
        </p:spPr>
        <p:txBody>
          <a:bodyPr wrap="square" lIns="0" rIns="274320" rtlCol="0">
            <a:spAutoFit/>
          </a:bodyPr>
          <a:lstStyle/>
          <a:p>
            <a:pPr lvl="2" algn="r"/>
            <a:endParaRPr lang="en-US" sz="1400" dirty="0">
              <a:latin typeface="Segoe UI Light" panose="020B0502040204020203" pitchFamily="34" charset="0"/>
              <a:cs typeface="Segoe UI Light" panose="020B0502040204020203" pitchFamily="34" charset="0"/>
            </a:endParaRPr>
          </a:p>
          <a:p>
            <a:pPr lvl="2" algn="r"/>
            <a:r>
              <a:rPr lang="en-US" sz="1400" dirty="0">
                <a:latin typeface="Segoe UI Light" panose="020B0502040204020203" pitchFamily="34" charset="0"/>
                <a:cs typeface="Segoe UI Light" panose="020B0502040204020203" pitchFamily="34" charset="0"/>
              </a:rPr>
              <a:t>1000 124</a:t>
            </a:r>
            <a:r>
              <a:rPr lang="en-US" sz="1400" baseline="30000" dirty="0">
                <a:latin typeface="Segoe UI Light" panose="020B0502040204020203" pitchFamily="34" charset="0"/>
                <a:cs typeface="Segoe UI Light" panose="020B0502040204020203" pitchFamily="34" charset="0"/>
              </a:rPr>
              <a:t>th</a:t>
            </a:r>
            <a:r>
              <a:rPr lang="en-US" sz="1400" dirty="0">
                <a:latin typeface="Segoe UI Light" panose="020B0502040204020203" pitchFamily="34" charset="0"/>
                <a:cs typeface="Segoe UI Light" panose="020B0502040204020203" pitchFamily="34" charset="0"/>
              </a:rPr>
              <a:t> Ave NE</a:t>
            </a:r>
          </a:p>
          <a:p>
            <a:pPr lvl="2" algn="r"/>
            <a:r>
              <a:rPr lang="en-US" sz="1400" dirty="0">
                <a:latin typeface="Segoe UI Light" panose="020B0502040204020203" pitchFamily="34" charset="0"/>
                <a:cs typeface="Segoe UI Light" panose="020B0502040204020203" pitchFamily="34" charset="0"/>
              </a:rPr>
              <a:t>Bellevue, WA 98005, USA.</a:t>
            </a:r>
          </a:p>
          <a:p>
            <a:pPr lvl="2" algn="r"/>
            <a:endParaRPr lang="en-US" sz="1400" dirty="0">
              <a:latin typeface="Segoe UI Light" panose="020B0502040204020203" pitchFamily="34" charset="0"/>
              <a:cs typeface="Segoe UI Light" panose="020B0502040204020203" pitchFamily="34" charset="0"/>
            </a:endParaRPr>
          </a:p>
          <a:p>
            <a:pPr lvl="2" algn="r"/>
            <a:r>
              <a:rPr lang="en-US" sz="1400" dirty="0">
                <a:solidFill>
                  <a:srgbClr val="FF0000"/>
                </a:solidFill>
                <a:latin typeface="Segoe UI Light" panose="020B0502040204020203" pitchFamily="34" charset="0"/>
                <a:cs typeface="Segoe UI Light" panose="020B0502040204020203" pitchFamily="34" charset="0"/>
              </a:rPr>
              <a:t>Phone</a:t>
            </a:r>
            <a:r>
              <a:rPr lang="en-US" sz="1400" dirty="0">
                <a:latin typeface="Segoe UI Light" panose="020B0502040204020203" pitchFamily="34" charset="0"/>
                <a:cs typeface="Segoe UI Light" panose="020B0502040204020203" pitchFamily="34" charset="0"/>
              </a:rPr>
              <a:t>: +1-425-748-9666</a:t>
            </a:r>
          </a:p>
          <a:p>
            <a:pPr lvl="2" algn="r"/>
            <a:r>
              <a:rPr lang="en-US" sz="1400" dirty="0">
                <a:solidFill>
                  <a:srgbClr val="FF0000"/>
                </a:solidFill>
                <a:latin typeface="Segoe UI Light" panose="020B0502040204020203" pitchFamily="34" charset="0"/>
                <a:cs typeface="Segoe UI Light" panose="020B0502040204020203" pitchFamily="34" charset="0"/>
              </a:rPr>
              <a:t>Email</a:t>
            </a:r>
            <a:r>
              <a:rPr lang="en-US" sz="1400" dirty="0">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hlinkClick r:id="rId3"/>
              </a:rPr>
              <a:t>contact@click2cloud.net</a:t>
            </a:r>
            <a:r>
              <a:rPr lang="en-US" sz="1400" dirty="0">
                <a:latin typeface="Segoe UI Light" panose="020B0502040204020203" pitchFamily="34" charset="0"/>
                <a:cs typeface="Segoe UI Light" panose="020B0502040204020203" pitchFamily="34" charset="0"/>
              </a:rPr>
              <a:t> </a:t>
            </a:r>
          </a:p>
          <a:p>
            <a:pPr lvl="2" algn="r"/>
            <a:r>
              <a:rPr lang="en-US" sz="1400" dirty="0">
                <a:solidFill>
                  <a:srgbClr val="FF0000"/>
                </a:solidFill>
                <a:latin typeface="Segoe UI Light" panose="020B0502040204020203" pitchFamily="34" charset="0"/>
                <a:cs typeface="Segoe UI Light" panose="020B0502040204020203" pitchFamily="34" charset="0"/>
              </a:rPr>
              <a:t>Website</a:t>
            </a:r>
            <a:r>
              <a:rPr lang="en-US" sz="1400" dirty="0">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hlinkClick r:id="rId4"/>
              </a:rPr>
              <a:t>www.click2cloud.net</a:t>
            </a:r>
            <a:r>
              <a:rPr lang="en-US" sz="1400" dirty="0">
                <a:latin typeface="Segoe UI Light" panose="020B0502040204020203" pitchFamily="34" charset="0"/>
                <a:cs typeface="Segoe UI Light" panose="020B0502040204020203" pitchFamily="34" charset="0"/>
              </a:rPr>
              <a:t> </a:t>
            </a:r>
          </a:p>
          <a:p>
            <a:pPr lvl="2" algn="r"/>
            <a:endParaRPr lang="en-US" sz="1400" dirty="0">
              <a:latin typeface="Segoe UI Light" panose="020B0502040204020203" pitchFamily="34" charset="0"/>
              <a:cs typeface="Segoe UI Light" panose="020B0502040204020203" pitchFamily="34" charset="0"/>
            </a:endParaRPr>
          </a:p>
        </p:txBody>
      </p:sp>
      <p:sp>
        <p:nvSpPr>
          <p:cNvPr id="28" name="TextBox 27"/>
          <p:cNvSpPr txBox="1"/>
          <p:nvPr/>
        </p:nvSpPr>
        <p:spPr>
          <a:xfrm>
            <a:off x="903889" y="3340947"/>
            <a:ext cx="4057130" cy="677108"/>
          </a:xfrm>
          <a:prstGeom prst="rect">
            <a:avLst/>
          </a:prstGeom>
          <a:noFill/>
        </p:spPr>
        <p:txBody>
          <a:bodyPr wrap="square" tIns="91440" bIns="91440" rtlCol="0">
            <a:spAutoFit/>
          </a:bodyPr>
          <a:lstStyle/>
          <a:p>
            <a:r>
              <a:rPr lang="en-US" dirty="0">
                <a:latin typeface="Segoe UI Light" panose="020B0502040204020203" pitchFamily="34" charset="0"/>
                <a:cs typeface="Segoe UI Light" panose="020B0502040204020203" pitchFamily="34" charset="0"/>
              </a:rPr>
              <a:t>Prashant Mishra</a:t>
            </a:r>
          </a:p>
          <a:p>
            <a:r>
              <a:rPr lang="en-US" sz="1400" dirty="0">
                <a:latin typeface="Segoe UI Light" panose="020B0502040204020203" pitchFamily="34" charset="0"/>
                <a:cs typeface="Segoe UI Light" panose="020B0502040204020203" pitchFamily="34" charset="0"/>
              </a:rPr>
              <a:t>Principal</a:t>
            </a:r>
            <a:endParaRPr lang="en-US" sz="1200" dirty="0">
              <a:latin typeface="Segoe UI Light" panose="020B0502040204020203" pitchFamily="34" charset="0"/>
              <a:cs typeface="Segoe UI Light" panose="020B0502040204020203" pitchFamily="34" charset="0"/>
            </a:endParaRPr>
          </a:p>
        </p:txBody>
      </p:sp>
      <p:grpSp>
        <p:nvGrpSpPr>
          <p:cNvPr id="33" name="Group 32"/>
          <p:cNvGrpSpPr/>
          <p:nvPr/>
        </p:nvGrpSpPr>
        <p:grpSpPr>
          <a:xfrm>
            <a:off x="912676" y="3940815"/>
            <a:ext cx="3795516" cy="1046440"/>
            <a:chOff x="797666" y="4592591"/>
            <a:chExt cx="3093401" cy="1046440"/>
          </a:xfrm>
        </p:grpSpPr>
        <p:sp>
          <p:nvSpPr>
            <p:cNvPr id="31" name="TextBox 30"/>
            <p:cNvSpPr txBox="1"/>
            <p:nvPr/>
          </p:nvSpPr>
          <p:spPr>
            <a:xfrm>
              <a:off x="1447108" y="4592591"/>
              <a:ext cx="2443959" cy="1046440"/>
            </a:xfrm>
            <a:prstGeom prst="rect">
              <a:avLst/>
            </a:prstGeom>
            <a:noFill/>
          </p:spPr>
          <p:txBody>
            <a:bodyPr wrap="square" tIns="91440" bIns="91440" rtlCol="0">
              <a:spAutoFit/>
            </a:bodyPr>
            <a:lstStyle/>
            <a:p>
              <a:r>
                <a:rPr lang="en-US" sz="1400" dirty="0">
                  <a:latin typeface="Segoe UI Light" panose="020B0502040204020203" pitchFamily="34" charset="0"/>
                  <a:cs typeface="Segoe UI Light" panose="020B0502040204020203" pitchFamily="34" charset="0"/>
                </a:rPr>
                <a:t>425  260   8052</a:t>
              </a:r>
            </a:p>
            <a:p>
              <a:r>
                <a:rPr lang="en-US" sz="1400" dirty="0">
                  <a:latin typeface="Segoe UI Light" panose="020B0502040204020203" pitchFamily="34" charset="0"/>
                  <a:cs typeface="Segoe UI Light" panose="020B0502040204020203" pitchFamily="34" charset="0"/>
                </a:rPr>
                <a:t>425  748  9666</a:t>
              </a:r>
            </a:p>
            <a:p>
              <a:r>
                <a:rPr lang="en-US" sz="1400" dirty="0">
                  <a:latin typeface="Segoe UI Light" panose="020B0502040204020203" pitchFamily="34" charset="0"/>
                  <a:cs typeface="Segoe UI Light" panose="020B0502040204020203" pitchFamily="34" charset="0"/>
                  <a:hlinkClick r:id="rId5"/>
                </a:rPr>
                <a:t>pm@click2cloud.net</a:t>
              </a:r>
              <a:r>
                <a:rPr lang="en-US" sz="1400" dirty="0">
                  <a:latin typeface="Segoe UI Light" panose="020B0502040204020203" pitchFamily="34" charset="0"/>
                  <a:cs typeface="Segoe UI Light" panose="020B0502040204020203" pitchFamily="34" charset="0"/>
                </a:rPr>
                <a:t> </a:t>
              </a:r>
              <a:endParaRPr lang="en-US" sz="1400" dirty="0">
                <a:solidFill>
                  <a:schemeClr val="tx1">
                    <a:lumMod val="85000"/>
                    <a:lumOff val="15000"/>
                  </a:schemeClr>
                </a:solidFill>
                <a:latin typeface="Segoe UI Light" panose="020B0502040204020203" pitchFamily="34" charset="0"/>
                <a:cs typeface="Segoe UI Light" panose="020B0502040204020203" pitchFamily="34" charset="0"/>
              </a:endParaRPr>
            </a:p>
            <a:p>
              <a:pPr algn="r"/>
              <a:r>
                <a:rPr lang="en-US" sz="1400" dirty="0">
                  <a:latin typeface="Segoe UI Light" panose="020B0502040204020203" pitchFamily="34" charset="0"/>
                  <a:cs typeface="Segoe UI Light" panose="020B0502040204020203" pitchFamily="34" charset="0"/>
                </a:rPr>
                <a:t> </a:t>
              </a:r>
              <a:endParaRPr lang="en-US" sz="1400" dirty="0">
                <a:solidFill>
                  <a:schemeClr val="tx1">
                    <a:lumMod val="85000"/>
                    <a:lumOff val="15000"/>
                  </a:schemeClr>
                </a:solidFill>
                <a:latin typeface="Segoe UI Light" panose="020B0502040204020203" pitchFamily="34" charset="0"/>
                <a:cs typeface="Segoe UI Light" panose="020B0502040204020203" pitchFamily="34" charset="0"/>
              </a:endParaRPr>
            </a:p>
          </p:txBody>
        </p:sp>
        <p:sp>
          <p:nvSpPr>
            <p:cNvPr id="32" name="TextBox 31"/>
            <p:cNvSpPr txBox="1"/>
            <p:nvPr/>
          </p:nvSpPr>
          <p:spPr>
            <a:xfrm>
              <a:off x="797666" y="4599076"/>
              <a:ext cx="1086255" cy="830997"/>
            </a:xfrm>
            <a:prstGeom prst="rect">
              <a:avLst/>
            </a:prstGeom>
            <a:noFill/>
          </p:spPr>
          <p:txBody>
            <a:bodyPr wrap="square" tIns="91440" bIns="91440" rtlCol="0">
              <a:spAutoFit/>
            </a:bodyPr>
            <a:lstStyle/>
            <a:p>
              <a:r>
                <a:rPr lang="en-US" sz="1400" dirty="0">
                  <a:solidFill>
                    <a:srgbClr val="FF0000"/>
                  </a:solidFill>
                  <a:latin typeface="Segoe UI Light" panose="020B0502040204020203" pitchFamily="34" charset="0"/>
                  <a:cs typeface="Segoe UI Light" panose="020B0502040204020203" pitchFamily="34" charset="0"/>
                </a:rPr>
                <a:t>Mobile:</a:t>
              </a:r>
            </a:p>
            <a:p>
              <a:r>
                <a:rPr lang="en-US" sz="1400" dirty="0">
                  <a:solidFill>
                    <a:srgbClr val="FF0000"/>
                  </a:solidFill>
                  <a:latin typeface="Segoe UI Light" panose="020B0502040204020203" pitchFamily="34" charset="0"/>
                  <a:cs typeface="Segoe UI Light" panose="020B0502040204020203" pitchFamily="34" charset="0"/>
                </a:rPr>
                <a:t>Phone:</a:t>
              </a:r>
            </a:p>
            <a:p>
              <a:r>
                <a:rPr lang="en-US" sz="1400" dirty="0">
                  <a:solidFill>
                    <a:srgbClr val="FF0000"/>
                  </a:solidFill>
                  <a:latin typeface="Segoe UI Light" panose="020B0502040204020203" pitchFamily="34" charset="0"/>
                  <a:cs typeface="Segoe UI Light" panose="020B0502040204020203" pitchFamily="34" charset="0"/>
                </a:rPr>
                <a:t>Email: </a:t>
              </a:r>
            </a:p>
          </p:txBody>
        </p:sp>
      </p:grpSp>
      <p:sp>
        <p:nvSpPr>
          <p:cNvPr id="27" name="TextBox 26"/>
          <p:cNvSpPr txBox="1"/>
          <p:nvPr/>
        </p:nvSpPr>
        <p:spPr>
          <a:xfrm>
            <a:off x="-8" y="2705420"/>
            <a:ext cx="4315334" cy="514512"/>
          </a:xfrm>
          <a:prstGeom prst="rect">
            <a:avLst/>
          </a:prstGeom>
          <a:solidFill>
            <a:srgbClr val="0070C0"/>
          </a:solidFill>
        </p:spPr>
        <p:txBody>
          <a:bodyPr wrap="none" lIns="1005840" rIns="182880" rtlCol="0" anchor="ctr" anchorCtr="0">
            <a:noAutofit/>
          </a:bodyPr>
          <a:lstStyle/>
          <a:p>
            <a:r>
              <a:rPr lang="en-US" sz="1600" dirty="0">
                <a:solidFill>
                  <a:schemeClr val="bg1"/>
                </a:solidFill>
                <a:latin typeface="Segoe UI Light" panose="020B0502040204020203" pitchFamily="34" charset="0"/>
                <a:cs typeface="Segoe UI Light" panose="020B0502040204020203" pitchFamily="34" charset="0"/>
              </a:rPr>
              <a:t>Contact Prashant Mishra</a:t>
            </a:r>
          </a:p>
        </p:txBody>
      </p:sp>
      <p:sp>
        <p:nvSpPr>
          <p:cNvPr id="29" name="TextBox 28"/>
          <p:cNvSpPr txBox="1"/>
          <p:nvPr/>
        </p:nvSpPr>
        <p:spPr>
          <a:xfrm>
            <a:off x="4495800" y="2704353"/>
            <a:ext cx="3717758" cy="514512"/>
          </a:xfrm>
          <a:prstGeom prst="rect">
            <a:avLst/>
          </a:prstGeom>
          <a:solidFill>
            <a:schemeClr val="tx1"/>
          </a:solidFill>
        </p:spPr>
        <p:txBody>
          <a:bodyPr wrap="none" lIns="0" rIns="274320" rtlCol="0" anchor="ctr" anchorCtr="0">
            <a:noAutofit/>
          </a:bodyPr>
          <a:lstStyle/>
          <a:p>
            <a:pPr algn="r"/>
            <a:r>
              <a:rPr lang="en-US" sz="1600" dirty="0">
                <a:solidFill>
                  <a:schemeClr val="bg1"/>
                </a:solidFill>
                <a:latin typeface="Segoe UI Light" panose="020B0502040204020203" pitchFamily="34" charset="0"/>
                <a:cs typeface="Segoe UI Light" panose="020B0502040204020203" pitchFamily="34" charset="0"/>
              </a:rPr>
              <a:t>Click2Cloud Headquarters</a:t>
            </a:r>
            <a:endParaRPr lang="en-US" sz="1200"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8382000" y="2704353"/>
            <a:ext cx="3635622" cy="514512"/>
          </a:xfrm>
          <a:prstGeom prst="rect">
            <a:avLst/>
          </a:prstGeom>
          <a:solidFill>
            <a:schemeClr val="tx1"/>
          </a:solidFill>
        </p:spPr>
        <p:txBody>
          <a:bodyPr wrap="none" lIns="1005840" rIns="182880" rtlCol="0" anchor="ctr" anchorCtr="0">
            <a:noAutofit/>
          </a:bodyPr>
          <a:lstStyle/>
          <a:p>
            <a:pPr algn="ctr"/>
            <a:r>
              <a:rPr lang="en-US" sz="1600" dirty="0">
                <a:solidFill>
                  <a:schemeClr val="bg1"/>
                </a:solidFill>
                <a:latin typeface="Segoe UI Light" panose="020B0502040204020203" pitchFamily="34" charset="0"/>
                <a:cs typeface="Segoe UI Light" panose="020B0502040204020203" pitchFamily="34" charset="0"/>
              </a:rPr>
              <a:t>Click2Cloud India Headquarters</a:t>
            </a:r>
            <a:endParaRPr lang="en-US" sz="1200" dirty="0">
              <a:solidFill>
                <a:schemeClr val="bg1"/>
              </a:solidFill>
              <a:latin typeface="Segoe UI Light" panose="020B0502040204020203" pitchFamily="34" charset="0"/>
              <a:cs typeface="Segoe UI Light" panose="020B0502040204020203" pitchFamily="34" charset="0"/>
            </a:endParaRPr>
          </a:p>
        </p:txBody>
      </p:sp>
      <p:sp>
        <p:nvSpPr>
          <p:cNvPr id="34" name="TextBox 33"/>
          <p:cNvSpPr txBox="1"/>
          <p:nvPr/>
        </p:nvSpPr>
        <p:spPr>
          <a:xfrm>
            <a:off x="8036667" y="3123400"/>
            <a:ext cx="3980955" cy="1600438"/>
          </a:xfrm>
          <a:prstGeom prst="rect">
            <a:avLst/>
          </a:prstGeom>
          <a:noFill/>
        </p:spPr>
        <p:txBody>
          <a:bodyPr wrap="square" lIns="0" rIns="274320" rtlCol="0">
            <a:spAutoFit/>
          </a:bodyPr>
          <a:lstStyle/>
          <a:p>
            <a:pPr lvl="2" algn="r"/>
            <a:endParaRPr lang="en-US" sz="1400" dirty="0">
              <a:latin typeface="Segoe UI Light" panose="020B0502040204020203" pitchFamily="34" charset="0"/>
              <a:cs typeface="Segoe UI Light" panose="020B0502040204020203" pitchFamily="34" charset="0"/>
            </a:endParaRPr>
          </a:p>
          <a:p>
            <a:pPr lvl="2" algn="r"/>
            <a:r>
              <a:rPr lang="en-US" sz="1400" dirty="0">
                <a:latin typeface="Segoe UI Light" panose="020B0502040204020203" pitchFamily="34" charset="0"/>
                <a:cs typeface="Segoe UI Light" panose="020B0502040204020203" pitchFamily="34" charset="0"/>
              </a:rPr>
              <a:t>V-8, Laxmi Nagar, </a:t>
            </a:r>
          </a:p>
          <a:p>
            <a:pPr lvl="2" algn="r"/>
            <a:r>
              <a:rPr lang="en-US" sz="1400" dirty="0">
                <a:latin typeface="Segoe UI Light" panose="020B0502040204020203" pitchFamily="34" charset="0"/>
                <a:cs typeface="Segoe UI Light" panose="020B0502040204020203" pitchFamily="34" charset="0"/>
              </a:rPr>
              <a:t> Nagpur – 440022</a:t>
            </a:r>
          </a:p>
          <a:p>
            <a:pPr lvl="2" algn="r"/>
            <a:endParaRPr lang="en-US" sz="1400" dirty="0">
              <a:latin typeface="Segoe UI Light" panose="020B0502040204020203" pitchFamily="34" charset="0"/>
              <a:cs typeface="Segoe UI Light" panose="020B0502040204020203" pitchFamily="34" charset="0"/>
            </a:endParaRPr>
          </a:p>
          <a:p>
            <a:pPr lvl="2" algn="r"/>
            <a:r>
              <a:rPr lang="en-US" sz="1400" dirty="0">
                <a:solidFill>
                  <a:srgbClr val="FF0000"/>
                </a:solidFill>
                <a:latin typeface="Segoe UI Light" panose="020B0502040204020203" pitchFamily="34" charset="0"/>
                <a:cs typeface="Segoe UI Light" panose="020B0502040204020203" pitchFamily="34" charset="0"/>
              </a:rPr>
              <a:t>Phone</a:t>
            </a:r>
            <a:r>
              <a:rPr lang="en-US" sz="1400" dirty="0">
                <a:latin typeface="Segoe UI Light" panose="020B0502040204020203" pitchFamily="34" charset="0"/>
                <a:cs typeface="Segoe UI Light" panose="020B0502040204020203" pitchFamily="34" charset="0"/>
              </a:rPr>
              <a:t>: +91-712-3207999</a:t>
            </a:r>
          </a:p>
          <a:p>
            <a:pPr lvl="2" algn="r"/>
            <a:r>
              <a:rPr lang="en-US" sz="1400" dirty="0">
                <a:solidFill>
                  <a:srgbClr val="FF0000"/>
                </a:solidFill>
                <a:latin typeface="Segoe UI Light" panose="020B0502040204020203" pitchFamily="34" charset="0"/>
                <a:cs typeface="Segoe UI Light" panose="020B0502040204020203" pitchFamily="34" charset="0"/>
              </a:rPr>
              <a:t>Email</a:t>
            </a:r>
            <a:r>
              <a:rPr lang="en-US" sz="1400" dirty="0">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hlinkClick r:id="rId3"/>
              </a:rPr>
              <a:t>contact@click2cloud.net</a:t>
            </a:r>
            <a:r>
              <a:rPr lang="en-US" sz="1400" dirty="0">
                <a:latin typeface="Segoe UI Light" panose="020B0502040204020203" pitchFamily="34" charset="0"/>
                <a:cs typeface="Segoe UI Light" panose="020B0502040204020203" pitchFamily="34" charset="0"/>
              </a:rPr>
              <a:t> </a:t>
            </a:r>
          </a:p>
          <a:p>
            <a:pPr lvl="2" algn="r"/>
            <a:r>
              <a:rPr lang="en-US" sz="1400" dirty="0">
                <a:solidFill>
                  <a:srgbClr val="FF0000"/>
                </a:solidFill>
                <a:latin typeface="Segoe UI Light" panose="020B0502040204020203" pitchFamily="34" charset="0"/>
                <a:cs typeface="Segoe UI Light" panose="020B0502040204020203" pitchFamily="34" charset="0"/>
              </a:rPr>
              <a:t>Website</a:t>
            </a:r>
            <a:r>
              <a:rPr lang="en-US" sz="1400" dirty="0">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hlinkClick r:id="rId4"/>
              </a:rPr>
              <a:t>www.click2cloud.net</a:t>
            </a:r>
            <a:r>
              <a:rPr lang="en-US" sz="1400" dirty="0">
                <a:latin typeface="Segoe UI Light" panose="020B0502040204020203" pitchFamily="34" charset="0"/>
                <a:cs typeface="Segoe UI Light" panose="020B0502040204020203" pitchFamily="34" charset="0"/>
              </a:rPr>
              <a:t> </a:t>
            </a:r>
          </a:p>
        </p:txBody>
      </p:sp>
      <p:pic>
        <p:nvPicPr>
          <p:cNvPr id="3076" name="Picture 4" descr="http://vignette4.wikia.nocookie.net/uncyclopedia/images/a/a5/US_flag.png/revision/latest?cb=2005120900115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3683" y="2832633"/>
            <a:ext cx="562588" cy="2960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clker.com/cliparts/J/6/u/w/s/M/flag-of-india-hi.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54746" y="2827025"/>
            <a:ext cx="460917" cy="30727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5397501" y="6133439"/>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26" name="Group 25"/>
          <p:cNvGrpSpPr/>
          <p:nvPr/>
        </p:nvGrpSpPr>
        <p:grpSpPr>
          <a:xfrm>
            <a:off x="2429987" y="6133440"/>
            <a:ext cx="2853484" cy="555264"/>
            <a:chOff x="1000745" y="2443309"/>
            <a:chExt cx="4367153" cy="849815"/>
          </a:xfrm>
        </p:grpSpPr>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36" name="TextBox 35"/>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37" name="Rectangle 36"/>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39" name="Right Triangle 38"/>
          <p:cNvSpPr/>
          <p:nvPr/>
        </p:nvSpPr>
        <p:spPr bwMode="auto">
          <a:xfrm rot="16200000">
            <a:off x="4696975" y="6169687"/>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42" name="TextBox 41"/>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
        <p:nvSpPr>
          <p:cNvPr id="43" name="Title 1"/>
          <p:cNvSpPr txBox="1">
            <a:spLocks/>
          </p:cNvSpPr>
          <p:nvPr/>
        </p:nvSpPr>
        <p:spPr>
          <a:xfrm>
            <a:off x="519114" y="228649"/>
            <a:ext cx="11149013" cy="664797"/>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dirty="0">
                <a:solidFill>
                  <a:schemeClr val="bg1">
                    <a:lumMod val="10000"/>
                  </a:schemeClr>
                </a:solidFill>
                <a:cs typeface="Segoe UI Light" panose="020B0502040204020203" pitchFamily="34" charset="0"/>
              </a:rPr>
              <a:t>Contact US</a:t>
            </a:r>
            <a:endParaRPr dirty="0">
              <a:solidFill>
                <a:schemeClr val="bg1">
                  <a:lumMod val="10000"/>
                </a:schemeClr>
              </a:solidFill>
              <a:cs typeface="Segoe UI Light" panose="020B0502040204020203" pitchFamily="34" charset="0"/>
            </a:endParaRPr>
          </a:p>
        </p:txBody>
      </p:sp>
      <p:pic>
        <p:nvPicPr>
          <p:cNvPr id="44" name="Picture 2" descr="C:\Users\nilesh.nagose\Desktop\Click2Cloud\Logo\Final Logo\click2cloud-logo-lightBG-250x20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43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84" y="224090"/>
            <a:ext cx="11726116" cy="686737"/>
          </a:xfrm>
        </p:spPr>
        <p:txBody>
          <a:bodyPr>
            <a:noAutofit/>
          </a:bodyPr>
          <a:lstStyle/>
          <a:p>
            <a:r>
              <a:rPr lang="en-US" sz="2400" dirty="0">
                <a:solidFill>
                  <a:srgbClr val="000000"/>
                </a:solidFill>
                <a:latin typeface="Century Gothic" panose="020B0502020202020204" pitchFamily="34" charset="0"/>
              </a:rPr>
              <a:t>Containers Revenue ($m) by Docker</a:t>
            </a:r>
          </a:p>
        </p:txBody>
      </p:sp>
      <p:sp>
        <p:nvSpPr>
          <p:cNvPr id="25" name="Freeform 24"/>
          <p:cNvSpPr/>
          <p:nvPr/>
        </p:nvSpPr>
        <p:spPr>
          <a:xfrm>
            <a:off x="8578810" y="1872045"/>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pic>
        <p:nvPicPr>
          <p:cNvPr id="17"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9668" y="4818565"/>
            <a:ext cx="4677113" cy="461665"/>
          </a:xfrm>
          <a:prstGeom prst="rect">
            <a:avLst/>
          </a:prstGeom>
        </p:spPr>
        <p:txBody>
          <a:bodyPr wrap="square">
            <a:spAutoFit/>
          </a:bodyPr>
          <a:lstStyle/>
          <a:p>
            <a:r>
              <a:rPr lang="en-US" sz="1200" dirty="0"/>
              <a:t>Ref: </a:t>
            </a:r>
            <a:r>
              <a:rPr lang="en-US" sz="1200" dirty="0">
                <a:hlinkClick r:id="rId3"/>
              </a:rPr>
              <a:t>https://cote.io/2017/04/22/the-news-from-docker-land-plus-the-money-being-fought-over-notebook/</a:t>
            </a:r>
            <a:r>
              <a:rPr lang="en-US" sz="1200" dirty="0"/>
              <a:t> </a:t>
            </a:r>
          </a:p>
        </p:txBody>
      </p:sp>
      <p:sp>
        <p:nvSpPr>
          <p:cNvPr id="14" name="Rectangle 13"/>
          <p:cNvSpPr/>
          <p:nvPr/>
        </p:nvSpPr>
        <p:spPr bwMode="auto">
          <a:xfrm>
            <a:off x="5397501" y="6111405"/>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16" name="Group 15"/>
          <p:cNvGrpSpPr/>
          <p:nvPr/>
        </p:nvGrpSpPr>
        <p:grpSpPr>
          <a:xfrm>
            <a:off x="2429987" y="6133440"/>
            <a:ext cx="2853484" cy="555264"/>
            <a:chOff x="1000745" y="2443309"/>
            <a:chExt cx="4367153" cy="849815"/>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19" name="TextBox 18"/>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20" name="Rectangle 19"/>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1" name="Right Triangle 20"/>
          <p:cNvSpPr/>
          <p:nvPr/>
        </p:nvSpPr>
        <p:spPr bwMode="auto">
          <a:xfrm rot="16200000">
            <a:off x="4696975" y="6158670"/>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2" name="TextBox 21"/>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pic>
        <p:nvPicPr>
          <p:cNvPr id="5122" name="Picture 2" descr="https://cote.files.wordpress.com/2017/04/screenshot-2017-04-10-13-56-56.png?w=6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679" y="1419243"/>
            <a:ext cx="4600102" cy="314482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evOps_container_adopti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8866" y="1802133"/>
            <a:ext cx="5760357" cy="276251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068866" y="4818566"/>
            <a:ext cx="5933948" cy="461665"/>
          </a:xfrm>
          <a:prstGeom prst="rect">
            <a:avLst/>
          </a:prstGeom>
          <a:noFill/>
        </p:spPr>
        <p:txBody>
          <a:bodyPr wrap="square" rtlCol="0">
            <a:spAutoFit/>
          </a:bodyPr>
          <a:lstStyle/>
          <a:p>
            <a:r>
              <a:rPr lang="en-US" sz="1200" dirty="0"/>
              <a:t>Ref: </a:t>
            </a:r>
            <a:r>
              <a:rPr lang="en-US" sz="1200" dirty="0">
                <a:solidFill>
                  <a:srgbClr val="0070C0"/>
                </a:solidFill>
                <a:hlinkClick r:id="rId8"/>
              </a:rPr>
              <a:t>https://www.coscale.com/blog/docker-usage-statistics-increased-adoption-by-enterprises-and-for-production-use</a:t>
            </a:r>
            <a:r>
              <a:rPr lang="en-US" sz="1200" dirty="0">
                <a:solidFill>
                  <a:srgbClr val="0070C0"/>
                </a:solidFill>
              </a:rPr>
              <a:t> </a:t>
            </a:r>
          </a:p>
        </p:txBody>
      </p:sp>
      <p:sp>
        <p:nvSpPr>
          <p:cNvPr id="26" name="TextBox 25"/>
          <p:cNvSpPr txBox="1"/>
          <p:nvPr/>
        </p:nvSpPr>
        <p:spPr>
          <a:xfrm>
            <a:off x="6357583" y="1234577"/>
            <a:ext cx="3735022" cy="369332"/>
          </a:xfrm>
          <a:prstGeom prst="rect">
            <a:avLst/>
          </a:prstGeom>
          <a:noFill/>
        </p:spPr>
        <p:txBody>
          <a:bodyPr wrap="square" rtlCol="0">
            <a:spAutoFit/>
          </a:bodyPr>
          <a:lstStyle/>
          <a:p>
            <a:pPr algn="ctr"/>
            <a:r>
              <a:rPr lang="en-US" u="sng" dirty="0">
                <a:latin typeface="Segoe UI Light" panose="020B0502040204020203" pitchFamily="34" charset="0"/>
                <a:cs typeface="Segoe UI Light" panose="020B0502040204020203" pitchFamily="34" charset="0"/>
              </a:rPr>
              <a:t>Container Adoption Stats</a:t>
            </a:r>
          </a:p>
        </p:txBody>
      </p:sp>
    </p:spTree>
    <p:extLst>
      <p:ext uri="{BB962C8B-B14F-4D97-AF65-F5344CB8AC3E}">
        <p14:creationId xmlns:p14="http://schemas.microsoft.com/office/powerpoint/2010/main" val="85460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520703" y="228650"/>
            <a:ext cx="11149013" cy="664797"/>
          </a:xfrm>
          <a:prstGeom prst="rect">
            <a:avLst/>
          </a:prstGeom>
        </p:spPr>
        <p:txBody>
          <a:bodyPr vert="horz" wrap="square" lIns="0" tIns="0" rIns="0" bIns="0" rtlCol="0" anchor="t">
            <a:spAutoFit/>
          </a:bodyPr>
          <a:lstStyle>
            <a:lvl1pPr defTabSz="686047">
              <a:lnSpc>
                <a:spcPct val="90000"/>
              </a:lnSpc>
              <a:spcBef>
                <a:spcPct val="0"/>
              </a:spcBef>
              <a:buNone/>
              <a:defRPr lang="en-US" sz="4800" b="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cs typeface="Segoe UI" pitchFamily="34" charset="0"/>
              </a:defRPr>
            </a:lvl1pPr>
          </a:lstStyle>
          <a:p>
            <a:r>
              <a:rPr lang="en-US" dirty="0">
                <a:solidFill>
                  <a:schemeClr val="bg1">
                    <a:lumMod val="10000"/>
                  </a:schemeClr>
                </a:solidFill>
                <a:cs typeface="Segoe UI Light" panose="020B0502040204020203" pitchFamily="34" charset="0"/>
              </a:rPr>
              <a:t>OpenShift Market Stats</a:t>
            </a:r>
          </a:p>
        </p:txBody>
      </p:sp>
      <p:sp>
        <p:nvSpPr>
          <p:cNvPr id="2" name="Rectangle 1"/>
          <p:cNvSpPr/>
          <p:nvPr/>
        </p:nvSpPr>
        <p:spPr bwMode="auto">
          <a:xfrm>
            <a:off x="3340146" y="1510126"/>
            <a:ext cx="2586943" cy="2085787"/>
          </a:xfrm>
          <a:prstGeom prst="rect">
            <a:avLst/>
          </a:prstGeom>
          <a:noFill/>
          <a:ln>
            <a:solidFill>
              <a:schemeClr val="tx2">
                <a:lumMod val="20000"/>
                <a:lumOff val="80000"/>
              </a:schemeClr>
            </a:solidFill>
          </a:ln>
        </p:spPr>
        <p:txBody>
          <a:bodyPr vert="horz" wrap="square" lIns="91440" tIns="45720" rIns="91440" bIns="45720" numCol="1" rtlCol="0" anchor="t" anchorCtr="0" compatLnSpc="1">
            <a:prstTxWarp prst="textNoShape">
              <a:avLst/>
            </a:prstTxWarp>
          </a:bodyPr>
          <a:lstStyle/>
          <a:p>
            <a:pPr algn="ctr"/>
            <a:endParaRPr lang="en-IN" dirty="0">
              <a:latin typeface="Segoe UI Light" panose="020B0502040204020203" pitchFamily="34" charset="0"/>
              <a:cs typeface="Segoe UI Light" panose="020B0502040204020203" pitchFamily="34" charset="0"/>
            </a:endParaRPr>
          </a:p>
          <a:p>
            <a:pPr algn="ctr"/>
            <a:r>
              <a:rPr lang="en-IN" sz="2800" b="1" dirty="0">
                <a:latin typeface="Segoe UI Light" panose="020B0502040204020203" pitchFamily="34" charset="0"/>
                <a:cs typeface="Segoe UI Light" panose="020B0502040204020203" pitchFamily="34" charset="0"/>
              </a:rPr>
              <a:t>100% </a:t>
            </a:r>
          </a:p>
          <a:p>
            <a:pPr algn="ctr"/>
            <a:r>
              <a:rPr lang="en-IN" dirty="0">
                <a:latin typeface="Segoe UI Light" panose="020B0502040204020203" pitchFamily="34" charset="0"/>
                <a:cs typeface="Segoe UI Light" panose="020B0502040204020203" pitchFamily="34" charset="0"/>
              </a:rPr>
              <a:t>year-over-year growth</a:t>
            </a:r>
          </a:p>
        </p:txBody>
      </p:sp>
      <p:sp>
        <p:nvSpPr>
          <p:cNvPr id="19" name="Rectangle 18"/>
          <p:cNvSpPr/>
          <p:nvPr/>
        </p:nvSpPr>
        <p:spPr bwMode="auto">
          <a:xfrm>
            <a:off x="593275" y="1510126"/>
            <a:ext cx="2586943" cy="2085787"/>
          </a:xfrm>
          <a:prstGeom prst="rect">
            <a:avLst/>
          </a:prstGeom>
          <a:noFill/>
          <a:ln>
            <a:solidFill>
              <a:schemeClr val="tx2">
                <a:lumMod val="20000"/>
                <a:lumOff val="80000"/>
              </a:schemeClr>
            </a:solidFill>
          </a:ln>
        </p:spPr>
        <p:txBody>
          <a:bodyPr vert="horz" wrap="square" lIns="91440" tIns="45720" rIns="91440" bIns="45720" numCol="1" rtlCol="0" anchor="t" anchorCtr="0" compatLnSpc="1">
            <a:prstTxWarp prst="textNoShape">
              <a:avLst/>
            </a:prstTxWarp>
          </a:bodyPr>
          <a:lstStyle/>
          <a:p>
            <a:pPr algn="ctr"/>
            <a:endParaRPr lang="en-IN" dirty="0">
              <a:latin typeface="Segoe UI Light" panose="020B0502040204020203" pitchFamily="34" charset="0"/>
              <a:cs typeface="Segoe UI Light" panose="020B0502040204020203" pitchFamily="34" charset="0"/>
            </a:endParaRPr>
          </a:p>
          <a:p>
            <a:pPr algn="ctr"/>
            <a:r>
              <a:rPr lang="en-IN" sz="2800" b="1" dirty="0">
                <a:latin typeface="Segoe UI Light" panose="020B0502040204020203" pitchFamily="34" charset="0"/>
                <a:cs typeface="Segoe UI Light" panose="020B0502040204020203" pitchFamily="34" charset="0"/>
              </a:rPr>
              <a:t>2.5 Million+</a:t>
            </a:r>
          </a:p>
          <a:p>
            <a:pPr algn="ctr"/>
            <a:r>
              <a:rPr lang="en-IN" dirty="0">
                <a:latin typeface="Segoe UI Light" panose="020B0502040204020203" pitchFamily="34" charset="0"/>
                <a:cs typeface="Segoe UI Light" panose="020B0502040204020203" pitchFamily="34" charset="0"/>
              </a:rPr>
              <a:t>Application created </a:t>
            </a:r>
          </a:p>
          <a:p>
            <a:pPr algn="ctr"/>
            <a:r>
              <a:rPr lang="en-IN" dirty="0">
                <a:latin typeface="Segoe UI Light" panose="020B0502040204020203" pitchFamily="34" charset="0"/>
                <a:cs typeface="Segoe UI Light" panose="020B0502040204020203" pitchFamily="34" charset="0"/>
              </a:rPr>
              <a:t>(OpenShift Online)</a:t>
            </a:r>
          </a:p>
          <a:p>
            <a:pPr algn="ctr"/>
            <a:r>
              <a:rPr lang="en-IN" dirty="0">
                <a:latin typeface="Segoe UI Light" panose="020B0502040204020203" pitchFamily="34" charset="0"/>
                <a:cs typeface="Segoe UI Light" panose="020B0502040204020203" pitchFamily="34" charset="0"/>
              </a:rPr>
              <a:t>June-2015</a:t>
            </a:r>
          </a:p>
        </p:txBody>
      </p:sp>
      <p:sp>
        <p:nvSpPr>
          <p:cNvPr id="20" name="Rectangle 19"/>
          <p:cNvSpPr/>
          <p:nvPr/>
        </p:nvSpPr>
        <p:spPr bwMode="auto">
          <a:xfrm>
            <a:off x="6087017" y="1510126"/>
            <a:ext cx="2586943" cy="2085787"/>
          </a:xfrm>
          <a:prstGeom prst="rect">
            <a:avLst/>
          </a:prstGeom>
          <a:noFill/>
          <a:ln>
            <a:solidFill>
              <a:schemeClr val="tx2">
                <a:lumMod val="20000"/>
                <a:lumOff val="80000"/>
              </a:schemeClr>
            </a:solidFill>
          </a:ln>
        </p:spPr>
        <p:txBody>
          <a:bodyPr vert="horz" wrap="square" lIns="91440" tIns="45720" rIns="91440" bIns="45720" numCol="1" rtlCol="0" anchor="t" anchorCtr="0" compatLnSpc="1">
            <a:prstTxWarp prst="textNoShape">
              <a:avLst/>
            </a:prstTxWarp>
          </a:bodyPr>
          <a:lstStyle/>
          <a:p>
            <a:pPr algn="ctr"/>
            <a:endParaRPr lang="en-IN" dirty="0">
              <a:latin typeface="Segoe UI Light" panose="020B0502040204020203" pitchFamily="34" charset="0"/>
              <a:cs typeface="Segoe UI Light" panose="020B0502040204020203" pitchFamily="34" charset="0"/>
            </a:endParaRPr>
          </a:p>
          <a:p>
            <a:pPr algn="ctr"/>
            <a:r>
              <a:rPr lang="en-IN" sz="2800" b="1" dirty="0">
                <a:latin typeface="Segoe UI Light" panose="020B0502040204020203" pitchFamily="34" charset="0"/>
                <a:cs typeface="Segoe UI Light" panose="020B0502040204020203" pitchFamily="34" charset="0"/>
              </a:rPr>
              <a:t>Over 1 Billion</a:t>
            </a:r>
          </a:p>
          <a:p>
            <a:pPr algn="ctr"/>
            <a:r>
              <a:rPr lang="en-IN" dirty="0">
                <a:latin typeface="Segoe UI Light" panose="020B0502040204020203" pitchFamily="34" charset="0"/>
                <a:cs typeface="Segoe UI Light" panose="020B0502040204020203" pitchFamily="34" charset="0"/>
              </a:rPr>
              <a:t>Requests per day</a:t>
            </a:r>
          </a:p>
        </p:txBody>
      </p:sp>
      <p:sp>
        <p:nvSpPr>
          <p:cNvPr id="21" name="Rectangle 20"/>
          <p:cNvSpPr/>
          <p:nvPr/>
        </p:nvSpPr>
        <p:spPr bwMode="auto">
          <a:xfrm>
            <a:off x="8833888" y="1502870"/>
            <a:ext cx="2586943" cy="2085787"/>
          </a:xfrm>
          <a:prstGeom prst="rect">
            <a:avLst/>
          </a:prstGeom>
          <a:noFill/>
          <a:ln>
            <a:solidFill>
              <a:schemeClr val="tx2">
                <a:lumMod val="20000"/>
                <a:lumOff val="80000"/>
              </a:schemeClr>
            </a:solidFill>
          </a:ln>
        </p:spPr>
        <p:txBody>
          <a:bodyPr vert="horz" wrap="square" lIns="91440" tIns="45720" rIns="91440" bIns="45720" numCol="1" rtlCol="0" anchor="t" anchorCtr="0" compatLnSpc="1">
            <a:prstTxWarp prst="textNoShape">
              <a:avLst/>
            </a:prstTxWarp>
          </a:bodyPr>
          <a:lstStyle/>
          <a:p>
            <a:pPr algn="ctr"/>
            <a:endParaRPr lang="en-IN" dirty="0">
              <a:latin typeface="Segoe UI Light" panose="020B0502040204020203" pitchFamily="34" charset="0"/>
              <a:cs typeface="Segoe UI Light" panose="020B0502040204020203" pitchFamily="34" charset="0"/>
            </a:endParaRPr>
          </a:p>
          <a:p>
            <a:pPr algn="ctr"/>
            <a:r>
              <a:rPr lang="en-IN" sz="2800" b="1" dirty="0">
                <a:latin typeface="Segoe UI Light" panose="020B0502040204020203" pitchFamily="34" charset="0"/>
                <a:cs typeface="Segoe UI Light" panose="020B0502040204020203" pitchFamily="34" charset="0"/>
              </a:rPr>
              <a:t>Over 200+ </a:t>
            </a:r>
          </a:p>
          <a:p>
            <a:pPr algn="ctr"/>
            <a:r>
              <a:rPr lang="en-IN" dirty="0">
                <a:latin typeface="Segoe UI Light" panose="020B0502040204020203" pitchFamily="34" charset="0"/>
                <a:cs typeface="Segoe UI Light" panose="020B0502040204020203" pitchFamily="34" charset="0"/>
              </a:rPr>
              <a:t>Add-ons &amp; Quick-starts</a:t>
            </a:r>
          </a:p>
        </p:txBody>
      </p:sp>
      <p:sp>
        <p:nvSpPr>
          <p:cNvPr id="6" name="TextBox 5"/>
          <p:cNvSpPr txBox="1"/>
          <p:nvPr/>
        </p:nvSpPr>
        <p:spPr>
          <a:xfrm>
            <a:off x="593275" y="3933652"/>
            <a:ext cx="10622417" cy="1477328"/>
          </a:xfrm>
          <a:prstGeom prst="rect">
            <a:avLst/>
          </a:prstGeom>
          <a:noFill/>
        </p:spPr>
        <p:txBody>
          <a:bodyPr wrap="square" lIns="0" tIns="0" rIns="0" bIns="0" rtlCol="0">
            <a:spAutoFit/>
          </a:bodyPr>
          <a:lstStyle/>
          <a:p>
            <a:pPr marL="342900" indent="-342900">
              <a:lnSpc>
                <a:spcPct val="150000"/>
              </a:lnSpc>
              <a:buFont typeface="Arial" panose="020B0604020202020204" pitchFamily="34" charset="0"/>
              <a:buChar char="•"/>
            </a:pPr>
            <a:r>
              <a:rPr lang="en-IN" sz="1600" spc="-50" dirty="0">
                <a:solidFill>
                  <a:schemeClr val="bg1">
                    <a:lumMod val="10000"/>
                  </a:schemeClr>
                </a:solidFill>
                <a:latin typeface="Segoe UI Light" panose="020B0502040204020203" pitchFamily="34" charset="0"/>
                <a:cs typeface="Segoe UI Light" panose="020B0502040204020203" pitchFamily="34" charset="0"/>
              </a:rPr>
              <a:t>OpenShift Online – Supported by AWS</a:t>
            </a:r>
          </a:p>
          <a:p>
            <a:pPr marL="342900" indent="-342900">
              <a:lnSpc>
                <a:spcPct val="150000"/>
              </a:lnSpc>
              <a:buFont typeface="Arial" panose="020B0604020202020204" pitchFamily="34" charset="0"/>
              <a:buChar char="•"/>
            </a:pPr>
            <a:r>
              <a:rPr lang="en-IN" sz="1600" spc="-50" dirty="0">
                <a:solidFill>
                  <a:schemeClr val="bg1">
                    <a:lumMod val="10000"/>
                  </a:schemeClr>
                </a:solidFill>
                <a:latin typeface="Segoe UI Light" panose="020B0502040204020203" pitchFamily="34" charset="0"/>
                <a:cs typeface="Segoe UI Light" panose="020B0502040204020203" pitchFamily="34" charset="0"/>
              </a:rPr>
              <a:t>OpenShift Dedicated – Supported by Google</a:t>
            </a:r>
          </a:p>
          <a:p>
            <a:pPr marL="285750" indent="-285750">
              <a:lnSpc>
                <a:spcPct val="150000"/>
              </a:lnSpc>
              <a:buFont typeface="Arial" panose="020B0604020202020204" pitchFamily="34" charset="0"/>
              <a:buChar char="•"/>
            </a:pPr>
            <a:r>
              <a:rPr lang="en-IN" sz="1600" dirty="0">
                <a:solidFill>
                  <a:srgbClr val="000000"/>
                </a:solidFill>
                <a:latin typeface="Segoe UI Light" panose="020B0502040204020203" pitchFamily="34" charset="0"/>
                <a:cs typeface="Segoe UI Light" panose="020B0502040204020203" pitchFamily="34" charset="0"/>
              </a:rPr>
              <a:t>Public Cloud Spending to Double to $141B in 2019, According to IDC - </a:t>
            </a:r>
            <a:r>
              <a:rPr lang="en-IN" sz="1600" dirty="0">
                <a:solidFill>
                  <a:srgbClr val="000000"/>
                </a:solidFill>
                <a:latin typeface="Segoe UI Light" panose="020B0502040204020203" pitchFamily="34" charset="0"/>
                <a:cs typeface="Segoe UI Light" panose="020B0502040204020203" pitchFamily="34" charset="0"/>
                <a:hlinkClick r:id="rId3"/>
              </a:rPr>
              <a:t>http://solutionsreview.com/cloud-platforms/public-cloud-spending-to-double-to-141b-in-2019-according-to-idc/</a:t>
            </a:r>
            <a:r>
              <a:rPr lang="en-IN" sz="1600" dirty="0">
                <a:solidFill>
                  <a:srgbClr val="000000"/>
                </a:solidFill>
                <a:latin typeface="Segoe UI Light" panose="020B0502040204020203" pitchFamily="34" charset="0"/>
                <a:cs typeface="Segoe UI Light" panose="020B0502040204020203" pitchFamily="34" charset="0"/>
              </a:rPr>
              <a:t> </a:t>
            </a:r>
          </a:p>
        </p:txBody>
      </p:sp>
      <p:pic>
        <p:nvPicPr>
          <p:cNvPr id="23" name="Picture 2" descr="C:\Users\nilesh.nagose\Desktop\Click2Cloud\Logo\Final Logo\click2cloud-logo-lightBG-250x2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5397501" y="6111405"/>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25" name="Group 24"/>
          <p:cNvGrpSpPr/>
          <p:nvPr/>
        </p:nvGrpSpPr>
        <p:grpSpPr>
          <a:xfrm>
            <a:off x="2429987" y="6133440"/>
            <a:ext cx="2853484" cy="555264"/>
            <a:chOff x="1000745" y="2443309"/>
            <a:chExt cx="4367153" cy="849815"/>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27" name="TextBox 26"/>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28" name="Rectangle 27"/>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29" name="Right Triangle 28"/>
          <p:cNvSpPr/>
          <p:nvPr/>
        </p:nvSpPr>
        <p:spPr bwMode="auto">
          <a:xfrm rot="16200000">
            <a:off x="4696975" y="6158670"/>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30" name="TextBox 29"/>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Tree>
    <p:extLst>
      <p:ext uri="{BB962C8B-B14F-4D97-AF65-F5344CB8AC3E}">
        <p14:creationId xmlns:p14="http://schemas.microsoft.com/office/powerpoint/2010/main" val="25244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39546" y="211333"/>
            <a:ext cx="10417944" cy="443198"/>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sz="3200" dirty="0"/>
              <a:t>IT Transformation Required to Meet Changing Business Demands</a:t>
            </a:r>
          </a:p>
        </p:txBody>
      </p:sp>
      <p:sp>
        <p:nvSpPr>
          <p:cNvPr id="36" name="Rectangle 35"/>
          <p:cNvSpPr/>
          <p:nvPr/>
        </p:nvSpPr>
        <p:spPr>
          <a:xfrm>
            <a:off x="239546" y="1040893"/>
            <a:ext cx="11589677" cy="1197814"/>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TextBox 92"/>
          <p:cNvSpPr txBox="1"/>
          <p:nvPr/>
        </p:nvSpPr>
        <p:spPr>
          <a:xfrm>
            <a:off x="346651" y="1146745"/>
            <a:ext cx="2190441" cy="830997"/>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IT </a:t>
            </a:r>
          </a:p>
          <a:p>
            <a:r>
              <a:rPr lang="en-US" sz="2400" dirty="0">
                <a:latin typeface="Segoe UI Light" panose="020B0502040204020203" pitchFamily="34" charset="0"/>
                <a:cs typeface="Segoe UI Light" panose="020B0502040204020203" pitchFamily="34" charset="0"/>
              </a:rPr>
              <a:t>Infrastructure</a:t>
            </a:r>
          </a:p>
        </p:txBody>
      </p:sp>
      <p:cxnSp>
        <p:nvCxnSpPr>
          <p:cNvPr id="3" name="Straight Connector 2"/>
          <p:cNvCxnSpPr/>
          <p:nvPr/>
        </p:nvCxnSpPr>
        <p:spPr>
          <a:xfrm>
            <a:off x="3036381" y="1240118"/>
            <a:ext cx="0" cy="86073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63509" y="1777042"/>
            <a:ext cx="1469714"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Data Center</a:t>
            </a:r>
          </a:p>
        </p:txBody>
      </p:sp>
      <p:sp>
        <p:nvSpPr>
          <p:cNvPr id="35" name="TextBox 34"/>
          <p:cNvSpPr txBox="1"/>
          <p:nvPr/>
        </p:nvSpPr>
        <p:spPr>
          <a:xfrm>
            <a:off x="6370636" y="1774064"/>
            <a:ext cx="1730166"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Hosted/Managed</a:t>
            </a:r>
          </a:p>
        </p:txBody>
      </p:sp>
      <p:sp>
        <p:nvSpPr>
          <p:cNvPr id="39" name="TextBox 38"/>
          <p:cNvSpPr txBox="1"/>
          <p:nvPr/>
        </p:nvSpPr>
        <p:spPr>
          <a:xfrm>
            <a:off x="9738216" y="1774065"/>
            <a:ext cx="1469714"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Cloud</a:t>
            </a:r>
          </a:p>
        </p:txBody>
      </p:sp>
      <p:sp>
        <p:nvSpPr>
          <p:cNvPr id="40" name="Rectangle 39"/>
          <p:cNvSpPr/>
          <p:nvPr/>
        </p:nvSpPr>
        <p:spPr>
          <a:xfrm>
            <a:off x="239546" y="2223359"/>
            <a:ext cx="11589677" cy="1197814"/>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346651" y="2329211"/>
            <a:ext cx="2190441" cy="830997"/>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Application</a:t>
            </a:r>
          </a:p>
          <a:p>
            <a:r>
              <a:rPr lang="en-US" sz="2400" dirty="0">
                <a:latin typeface="Segoe UI Light" panose="020B0502040204020203" pitchFamily="34" charset="0"/>
                <a:cs typeface="Segoe UI Light" panose="020B0502040204020203" pitchFamily="34" charset="0"/>
              </a:rPr>
              <a:t>Deployment</a:t>
            </a:r>
          </a:p>
        </p:txBody>
      </p:sp>
      <p:cxnSp>
        <p:nvCxnSpPr>
          <p:cNvPr id="42" name="Straight Connector 41"/>
          <p:cNvCxnSpPr/>
          <p:nvPr/>
        </p:nvCxnSpPr>
        <p:spPr>
          <a:xfrm>
            <a:off x="3036381" y="2422584"/>
            <a:ext cx="0" cy="86073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263509" y="2959508"/>
            <a:ext cx="1469714"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Physical Server</a:t>
            </a:r>
          </a:p>
        </p:txBody>
      </p:sp>
      <p:sp>
        <p:nvSpPr>
          <p:cNvPr id="44" name="TextBox 43"/>
          <p:cNvSpPr txBox="1"/>
          <p:nvPr/>
        </p:nvSpPr>
        <p:spPr>
          <a:xfrm>
            <a:off x="6466597" y="2956530"/>
            <a:ext cx="1538245"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Virtual Server</a:t>
            </a:r>
          </a:p>
        </p:txBody>
      </p:sp>
      <p:sp>
        <p:nvSpPr>
          <p:cNvPr id="45" name="TextBox 44"/>
          <p:cNvSpPr txBox="1"/>
          <p:nvPr/>
        </p:nvSpPr>
        <p:spPr>
          <a:xfrm>
            <a:off x="9738216" y="2956531"/>
            <a:ext cx="1469714"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Containers</a:t>
            </a:r>
          </a:p>
        </p:txBody>
      </p:sp>
      <p:sp>
        <p:nvSpPr>
          <p:cNvPr id="46" name="Rectangle 45"/>
          <p:cNvSpPr/>
          <p:nvPr/>
        </p:nvSpPr>
        <p:spPr>
          <a:xfrm>
            <a:off x="239546" y="3405825"/>
            <a:ext cx="11589677" cy="1197814"/>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346651" y="3511677"/>
            <a:ext cx="2190441" cy="830997"/>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Application Architecture</a:t>
            </a:r>
          </a:p>
        </p:txBody>
      </p:sp>
      <p:cxnSp>
        <p:nvCxnSpPr>
          <p:cNvPr id="48" name="Straight Connector 47"/>
          <p:cNvCxnSpPr/>
          <p:nvPr/>
        </p:nvCxnSpPr>
        <p:spPr>
          <a:xfrm>
            <a:off x="3036381" y="3605050"/>
            <a:ext cx="0" cy="86073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263509" y="4141974"/>
            <a:ext cx="1469714"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Monolithic</a:t>
            </a:r>
          </a:p>
        </p:txBody>
      </p:sp>
      <p:sp>
        <p:nvSpPr>
          <p:cNvPr id="50" name="TextBox 49"/>
          <p:cNvSpPr txBox="1"/>
          <p:nvPr/>
        </p:nvSpPr>
        <p:spPr>
          <a:xfrm>
            <a:off x="6466597" y="4138996"/>
            <a:ext cx="1538245"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N-Tier</a:t>
            </a:r>
          </a:p>
        </p:txBody>
      </p:sp>
      <p:sp>
        <p:nvSpPr>
          <p:cNvPr id="51" name="TextBox 50"/>
          <p:cNvSpPr txBox="1"/>
          <p:nvPr/>
        </p:nvSpPr>
        <p:spPr>
          <a:xfrm>
            <a:off x="9609273" y="4138996"/>
            <a:ext cx="1727599"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Micros Services</a:t>
            </a:r>
          </a:p>
        </p:txBody>
      </p:sp>
      <p:sp>
        <p:nvSpPr>
          <p:cNvPr id="52" name="Rectangle 51"/>
          <p:cNvSpPr/>
          <p:nvPr/>
        </p:nvSpPr>
        <p:spPr>
          <a:xfrm>
            <a:off x="239546" y="4588291"/>
            <a:ext cx="11589677" cy="1197814"/>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p:cNvSpPr txBox="1"/>
          <p:nvPr/>
        </p:nvSpPr>
        <p:spPr>
          <a:xfrm>
            <a:off x="346651" y="4694143"/>
            <a:ext cx="2190441" cy="830997"/>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Deployment Process</a:t>
            </a:r>
          </a:p>
        </p:txBody>
      </p:sp>
      <p:cxnSp>
        <p:nvCxnSpPr>
          <p:cNvPr id="54" name="Straight Connector 53"/>
          <p:cNvCxnSpPr/>
          <p:nvPr/>
        </p:nvCxnSpPr>
        <p:spPr>
          <a:xfrm>
            <a:off x="3036381" y="4787516"/>
            <a:ext cx="0" cy="86073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263509" y="5324440"/>
            <a:ext cx="1469714"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Waterfall</a:t>
            </a:r>
          </a:p>
        </p:txBody>
      </p:sp>
      <p:sp>
        <p:nvSpPr>
          <p:cNvPr id="56" name="TextBox 55"/>
          <p:cNvSpPr txBox="1"/>
          <p:nvPr/>
        </p:nvSpPr>
        <p:spPr>
          <a:xfrm>
            <a:off x="6466597" y="5321462"/>
            <a:ext cx="1538245"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Agile</a:t>
            </a:r>
          </a:p>
        </p:txBody>
      </p:sp>
      <p:sp>
        <p:nvSpPr>
          <p:cNvPr id="57" name="TextBox 56"/>
          <p:cNvSpPr txBox="1"/>
          <p:nvPr/>
        </p:nvSpPr>
        <p:spPr>
          <a:xfrm>
            <a:off x="9738216" y="5321463"/>
            <a:ext cx="1469714"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DevOps</a:t>
            </a:r>
          </a:p>
        </p:txBody>
      </p:sp>
      <p:pic>
        <p:nvPicPr>
          <p:cNvPr id="14" name="Picture 2" descr="Image result for icon data cen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3739" y="1267680"/>
            <a:ext cx="577735" cy="4188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naged cloud icon"/>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6466597" y="866400"/>
            <a:ext cx="1432477" cy="12308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10185005" y="1197929"/>
            <a:ext cx="576136" cy="5761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hysical server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4901" y="2323625"/>
            <a:ext cx="835409" cy="8354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4456" y="2399383"/>
            <a:ext cx="989157" cy="659438"/>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descr="Image result for cloud containers icon"/>
          <p:cNvPicPr>
            <a:picLocks noChangeAspect="1" noChangeArrowheads="1"/>
          </p:cNvPicPr>
          <p:nvPr/>
        </p:nvPicPr>
        <p:blipFill>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flipH="1">
            <a:off x="10108638" y="2447889"/>
            <a:ext cx="733803" cy="496577"/>
          </a:xfrm>
          <a:prstGeom prst="rect">
            <a:avLst/>
          </a:prstGeom>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3315752" y="3336004"/>
            <a:ext cx="1213706" cy="960811"/>
            <a:chOff x="3176307" y="3390336"/>
            <a:chExt cx="1213706" cy="960811"/>
          </a:xfrm>
        </p:grpSpPr>
        <p:pic>
          <p:nvPicPr>
            <p:cNvPr id="2062" name="Picture 14" descr="Image result for client server architecture icons"/>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colorTemperature colorTemp="4700"/>
                      </a14:imgEffect>
                      <a14:imgEffect>
                        <a14:saturation sat="0"/>
                      </a14:imgEffect>
                    </a14:imgLayer>
                  </a14:imgProps>
                </a:ext>
                <a:ext uri="{28A0092B-C50C-407E-A947-70E740481C1C}">
                  <a14:useLocalDpi xmlns:a14="http://schemas.microsoft.com/office/drawing/2010/main" val="0"/>
                </a:ext>
              </a:extLst>
            </a:blip>
            <a:srcRect r="64334"/>
            <a:stretch/>
          </p:blipFill>
          <p:spPr bwMode="auto">
            <a:xfrm>
              <a:off x="3176307" y="3392078"/>
              <a:ext cx="586396" cy="95906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Image result for client server architecture icons"/>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colorTemperature colorTemp="4700"/>
                      </a14:imgEffect>
                      <a14:imgEffect>
                        <a14:saturation sat="0"/>
                      </a14:imgEffect>
                    </a14:imgLayer>
                  </a14:imgProps>
                </a:ext>
                <a:ext uri="{28A0092B-C50C-407E-A947-70E740481C1C}">
                  <a14:useLocalDpi xmlns:a14="http://schemas.microsoft.com/office/drawing/2010/main" val="0"/>
                </a:ext>
              </a:extLst>
            </a:blip>
            <a:srcRect l="61419"/>
            <a:stretch/>
          </p:blipFill>
          <p:spPr bwMode="auto">
            <a:xfrm>
              <a:off x="3755694" y="3390336"/>
              <a:ext cx="634319" cy="959069"/>
            </a:xfrm>
            <a:prstGeom prst="rect">
              <a:avLst/>
            </a:prstGeom>
            <a:noFill/>
            <a:extLst>
              <a:ext uri="{909E8E84-426E-40DD-AFC4-6F175D3DCCD1}">
                <a14:hiddenFill xmlns:a14="http://schemas.microsoft.com/office/drawing/2010/main">
                  <a:solidFill>
                    <a:srgbClr val="FFFFFF"/>
                  </a:solidFill>
                </a14:hiddenFill>
              </a:ext>
            </a:extLst>
          </p:spPr>
        </p:pic>
      </p:grpSp>
      <p:pic>
        <p:nvPicPr>
          <p:cNvPr id="2064" name="Picture 16"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30726" y="3549439"/>
            <a:ext cx="609986" cy="609986"/>
          </a:xfrm>
          <a:prstGeom prst="rect">
            <a:avLst/>
          </a:prstGeom>
          <a:extLst>
            <a:ext uri="{909E8E84-426E-40DD-AFC4-6F175D3DCCD1}">
              <a14:hiddenFill xmlns:a14="http://schemas.microsoft.com/office/drawing/2010/main">
                <a:solidFill>
                  <a:srgbClr val="FFFFFF"/>
                </a:solidFill>
              </a14:hiddenFill>
            </a:ext>
          </a:extLst>
        </p:spPr>
      </p:pic>
      <p:pic>
        <p:nvPicPr>
          <p:cNvPr id="2066" name="Picture 18" descr="Image result for cloud micro-services icons"/>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39546" y="3481241"/>
            <a:ext cx="667052" cy="745978"/>
          </a:xfrm>
          <a:prstGeom prst="rect">
            <a:avLst/>
          </a:prstGeom>
          <a:extLst>
            <a:ext uri="{909E8E84-426E-40DD-AFC4-6F175D3DCCD1}">
              <a14:hiddenFill xmlns:a14="http://schemas.microsoft.com/office/drawing/2010/main">
                <a:solidFill>
                  <a:srgbClr val="FFFFFF"/>
                </a:solidFill>
              </a14:hiddenFill>
            </a:ext>
          </a:extLst>
        </p:spPr>
      </p:pic>
      <p:pic>
        <p:nvPicPr>
          <p:cNvPr id="2068" name="Picture 20" descr="Image result for deployment process icons - waterfal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13840" y="4814956"/>
            <a:ext cx="818582" cy="464929"/>
          </a:xfrm>
          <a:prstGeom prst="rect">
            <a:avLst/>
          </a:prstGeom>
          <a:extLst>
            <a:ext uri="{909E8E84-426E-40DD-AFC4-6F175D3DCCD1}">
              <a14:hiddenFill xmlns:a14="http://schemas.microsoft.com/office/drawing/2010/main">
                <a:solidFill>
                  <a:srgbClr val="FFFFFF"/>
                </a:solidFill>
              </a14:hiddenFill>
            </a:ext>
          </a:extLst>
        </p:spPr>
      </p:pic>
      <p:pic>
        <p:nvPicPr>
          <p:cNvPr id="2070" name="Picture 22" descr="Image result for Agile icon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93734" y="4637491"/>
            <a:ext cx="683971" cy="683971"/>
          </a:xfrm>
          <a:prstGeom prst="rect">
            <a:avLst/>
          </a:prstGeom>
          <a:extLst>
            <a:ext uri="{909E8E84-426E-40DD-AFC4-6F175D3DCCD1}">
              <a14:hiddenFill xmlns:a14="http://schemas.microsoft.com/office/drawing/2010/main">
                <a:solidFill>
                  <a:srgbClr val="FFFFFF"/>
                </a:solidFill>
              </a14:hiddenFill>
            </a:ext>
          </a:extLst>
        </p:spPr>
      </p:pic>
      <p:pic>
        <p:nvPicPr>
          <p:cNvPr id="2072" name="Picture 24" descr="Image result for DevOps icon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021428" y="4524481"/>
            <a:ext cx="903288" cy="903288"/>
          </a:xfrm>
          <a:prstGeom prst="rect">
            <a:avLst/>
          </a:prstGeom>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a:off x="4907391" y="1727343"/>
            <a:ext cx="1126993"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8231978" y="1727343"/>
            <a:ext cx="1126993"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905079" y="2785077"/>
            <a:ext cx="1126993"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229666" y="2785077"/>
            <a:ext cx="1126993"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902767" y="4007911"/>
            <a:ext cx="1126993"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8227354" y="4007911"/>
            <a:ext cx="1126993"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900455" y="5154545"/>
            <a:ext cx="1126993"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225042" y="5154545"/>
            <a:ext cx="1126993"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5397501" y="6111405"/>
            <a:ext cx="6791324" cy="746869"/>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pic>
        <p:nvPicPr>
          <p:cNvPr id="79" name="Picture 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65884" y="6224896"/>
            <a:ext cx="1587019" cy="433790"/>
          </a:xfrm>
          <a:prstGeom prst="rect">
            <a:avLst/>
          </a:prstGeom>
        </p:spPr>
      </p:pic>
      <p:grpSp>
        <p:nvGrpSpPr>
          <p:cNvPr id="83" name="Group 82"/>
          <p:cNvGrpSpPr/>
          <p:nvPr/>
        </p:nvGrpSpPr>
        <p:grpSpPr>
          <a:xfrm>
            <a:off x="2429987" y="6133440"/>
            <a:ext cx="2853484" cy="555264"/>
            <a:chOff x="1000745" y="2443309"/>
            <a:chExt cx="4367153" cy="849815"/>
          </a:xfrm>
        </p:grpSpPr>
        <p:pic>
          <p:nvPicPr>
            <p:cNvPr id="87" name="Picture 8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0745" y="2443309"/>
              <a:ext cx="953604" cy="785002"/>
            </a:xfrm>
            <a:prstGeom prst="rect">
              <a:avLst/>
            </a:prstGeom>
          </p:spPr>
        </p:pic>
        <p:sp>
          <p:nvSpPr>
            <p:cNvPr id="91" name="TextBox 90"/>
            <p:cNvSpPr txBox="1"/>
            <p:nvPr/>
          </p:nvSpPr>
          <p:spPr>
            <a:xfrm>
              <a:off x="1928809" y="2539455"/>
              <a:ext cx="3439089" cy="753669"/>
            </a:xfrm>
            <a:prstGeom prst="rect">
              <a:avLst/>
            </a:prstGeom>
            <a:noFill/>
          </p:spPr>
          <p:txBody>
            <a:bodyPr wrap="square" rtlCol="0">
              <a:spAutoFit/>
            </a:bodyPr>
            <a:lstStyle/>
            <a:p>
              <a:r>
                <a:rPr lang="en-US" sz="1400" dirty="0">
                  <a:solidFill>
                    <a:srgbClr val="000000"/>
                  </a:solidFill>
                  <a:latin typeface="+mj-lt"/>
                </a:rPr>
                <a:t>Red Hat ISV</a:t>
              </a:r>
            </a:p>
            <a:p>
              <a:r>
                <a:rPr lang="en-US" sz="1200" dirty="0">
                  <a:solidFill>
                    <a:srgbClr val="000000"/>
                  </a:solidFill>
                  <a:latin typeface="+mj-lt"/>
                </a:rPr>
                <a:t>and Advanced Partner</a:t>
              </a:r>
            </a:p>
          </p:txBody>
        </p:sp>
      </p:grpSp>
      <p:sp>
        <p:nvSpPr>
          <p:cNvPr id="95" name="Rectangle 94"/>
          <p:cNvSpPr/>
          <p:nvPr/>
        </p:nvSpPr>
        <p:spPr bwMode="auto">
          <a:xfrm>
            <a:off x="-14513" y="6773622"/>
            <a:ext cx="4921904" cy="99432"/>
          </a:xfrm>
          <a:prstGeom prst="rect">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96" name="Right Triangle 95"/>
          <p:cNvSpPr/>
          <p:nvPr/>
        </p:nvSpPr>
        <p:spPr bwMode="auto">
          <a:xfrm rot="16200000">
            <a:off x="4696975" y="6158670"/>
            <a:ext cx="739613" cy="667117"/>
          </a:xfrm>
          <a:prstGeom prst="rtTriangle">
            <a:avLst/>
          </a:prstGeom>
          <a:solidFill>
            <a:schemeClr val="bg1">
              <a:lumMod val="10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mj-lt"/>
            </a:endParaRPr>
          </a:p>
        </p:txBody>
      </p:sp>
      <p:sp>
        <p:nvSpPr>
          <p:cNvPr id="97" name="TextBox 96"/>
          <p:cNvSpPr txBox="1"/>
          <p:nvPr/>
        </p:nvSpPr>
        <p:spPr>
          <a:xfrm>
            <a:off x="9855660" y="6334069"/>
            <a:ext cx="1973563" cy="401648"/>
          </a:xfrm>
          <a:prstGeom prst="rect">
            <a:avLst/>
          </a:prstGeom>
          <a:noFill/>
        </p:spPr>
        <p:txBody>
          <a:bodyPr wrap="square" lIns="0" tIns="0" rIns="0" bIns="0" rtlCol="0">
            <a:spAutoFit/>
          </a:bodyPr>
          <a:lstStyle/>
          <a:p>
            <a:pPr algn="r">
              <a:lnSpc>
                <a:spcPct val="90000"/>
              </a:lnSpc>
            </a:pPr>
            <a:r>
              <a:rPr lang="en-US" sz="1400" spc="-50" dirty="0">
                <a:solidFill>
                  <a:srgbClr val="FFFFFF"/>
                </a:solidFill>
              </a:rPr>
              <a:t>Click2Cloud Inc.</a:t>
            </a:r>
          </a:p>
          <a:p>
            <a:pPr algn="r">
              <a:lnSpc>
                <a:spcPct val="90000"/>
              </a:lnSpc>
            </a:pPr>
            <a:endParaRPr lang="en-US" sz="400" spc="-50" dirty="0">
              <a:solidFill>
                <a:srgbClr val="FFFFFF"/>
              </a:solidFill>
            </a:endParaRPr>
          </a:p>
          <a:p>
            <a:pPr algn="r">
              <a:lnSpc>
                <a:spcPct val="90000"/>
              </a:lnSpc>
            </a:pPr>
            <a:r>
              <a:rPr lang="en-US" sz="1100" spc="-50" dirty="0">
                <a:solidFill>
                  <a:schemeClr val="bg2">
                    <a:lumMod val="75000"/>
                  </a:schemeClr>
                </a:solidFill>
              </a:rPr>
              <a:t>© 2017 – For Internal Use Only</a:t>
            </a:r>
          </a:p>
        </p:txBody>
      </p:sp>
    </p:spTree>
    <p:extLst>
      <p:ext uri="{BB962C8B-B14F-4D97-AF65-F5344CB8AC3E}">
        <p14:creationId xmlns:p14="http://schemas.microsoft.com/office/powerpoint/2010/main" val="155920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9546" y="211333"/>
            <a:ext cx="10064986" cy="637097"/>
          </a:xfrm>
          <a:prstGeom prst="rect">
            <a:avLst/>
          </a:prstGeom>
        </p:spPr>
        <p:txBody>
          <a:bodyPr vert="horz" wrap="square" lIns="0" tIns="0" rIns="0" bIns="0" rtlCol="0" anchor="t">
            <a:spAutoFit/>
          </a:bodyPr>
          <a:lstStyle>
            <a:defPPr>
              <a:defRPr lang="en-US"/>
            </a:defPPr>
            <a:lvl1pPr defTabSz="686047">
              <a:lnSpc>
                <a:spcPct val="90000"/>
              </a:lnSpc>
              <a:spcBef>
                <a:spcPct val="0"/>
              </a:spcBef>
              <a:buNone/>
              <a:defRPr sz="4800" b="0" cap="none" spc="-100" baseline="0">
                <a:ln w="3175">
                  <a:noFill/>
                </a:ln>
                <a:solidFill>
                  <a:schemeClr val="bg1">
                    <a:lumMod val="10000"/>
                  </a:schemeClr>
                </a:solidFill>
                <a:effectLst/>
                <a:latin typeface="Segoe UI Light" pitchFamily="34" charset="0"/>
                <a:cs typeface="Segoe UI Light" panose="020B0502040204020203" pitchFamily="34" charset="0"/>
              </a:defRPr>
            </a:lvl1pPr>
          </a:lstStyle>
          <a:p>
            <a:r>
              <a:rPr lang="en-US" sz="4600" dirty="0"/>
              <a:t>How we are helping other Cloud Providers</a:t>
            </a:r>
          </a:p>
        </p:txBody>
      </p:sp>
      <p:pic>
        <p:nvPicPr>
          <p:cNvPr id="8" name="Picture 2" descr="C:\Users\nilesh.nagose\Desktop\Click2Cloud\Logo\Final Logo\click2cloud-logo-lightBG-250x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284" y="214747"/>
            <a:ext cx="754939" cy="6039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9547" y="2025520"/>
            <a:ext cx="5105339" cy="4669170"/>
          </a:xfrm>
          <a:prstGeom prst="round2DiagRect">
            <a:avLst>
              <a:gd name="adj1" fmla="val 0"/>
              <a:gd name="adj2" fmla="val 17951"/>
            </a:avLst>
          </a:prstGeom>
          <a:noFill/>
          <a:ln>
            <a:solidFill>
              <a:srgbClr val="002060"/>
            </a:solidFill>
          </a:ln>
        </p:spPr>
        <p:txBody>
          <a:bodyPr wrap="square" rtlCol="0">
            <a:noAutofit/>
          </a:bodyPr>
          <a:lstStyle/>
          <a:p>
            <a:pPr>
              <a:spcBef>
                <a:spcPts val="600"/>
              </a:spcBef>
            </a:pPr>
            <a:r>
              <a:rPr lang="en-US" sz="1500" dirty="0">
                <a:latin typeface="Segoe UI Light" panose="020B0502040204020203" pitchFamily="34" charset="0"/>
                <a:cs typeface="Segoe UI Light" panose="020B0502040204020203" pitchFamily="34" charset="0"/>
                <a:sym typeface="Wingdings" panose="05000000000000000000" pitchFamily="2" charset="2"/>
              </a:rPr>
              <a:t> </a:t>
            </a:r>
          </a:p>
          <a:p>
            <a:pPr marL="285750" indent="-285750">
              <a:spcBef>
                <a:spcPts val="600"/>
              </a:spcBef>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sym typeface="Wingdings" panose="05000000000000000000" pitchFamily="2" charset="2"/>
            </a:endParaRPr>
          </a:p>
          <a:p>
            <a:pPr marL="285750" indent="-285750">
              <a:spcBef>
                <a:spcPts val="600"/>
              </a:spcBef>
              <a:buFont typeface="Arial" panose="020B0604020202020204" pitchFamily="34" charset="0"/>
              <a:buChar char="•"/>
            </a:pPr>
            <a:endParaRPr lang="en-US" sz="1500" dirty="0">
              <a:latin typeface="Segoe UI Light" panose="020B0502040204020203" pitchFamily="34" charset="0"/>
              <a:cs typeface="Segoe UI Light" panose="020B0502040204020203" pitchFamily="34" charset="0"/>
              <a:sym typeface="Wingdings" panose="05000000000000000000" pitchFamily="2" charset="2"/>
            </a:endParaRPr>
          </a:p>
          <a:p>
            <a:pPr marL="285750" indent="-285750">
              <a:spcBef>
                <a:spcPts val="600"/>
              </a:spcBef>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sym typeface="Wingdings" panose="05000000000000000000" pitchFamily="2" charset="2"/>
              </a:rPr>
              <a:t>Implementing OpenShift Platform-as-a-Service (PaaS).</a:t>
            </a:r>
          </a:p>
          <a:p>
            <a:pPr marL="285750" indent="-285750">
              <a:spcBef>
                <a:spcPts val="600"/>
              </a:spcBef>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sym typeface="Wingdings" panose="05000000000000000000" pitchFamily="2" charset="2"/>
              </a:rPr>
              <a:t>Enabling Infrastructure automation using tools such as; Ansible, Chef, Puppet, Salt-Stack and Terraform</a:t>
            </a:r>
          </a:p>
          <a:p>
            <a:pPr marL="285750" indent="-285750">
              <a:spcBef>
                <a:spcPts val="600"/>
              </a:spcBef>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sym typeface="Wingdings" panose="05000000000000000000" pitchFamily="2" charset="2"/>
              </a:rPr>
              <a:t>App Migration between cloud; Migrating app from AWS, Azure to Alibaba Cloud</a:t>
            </a:r>
          </a:p>
          <a:p>
            <a:pPr marL="285750" indent="-285750">
              <a:spcBef>
                <a:spcPts val="600"/>
              </a:spcBef>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sym typeface="Wingdings" panose="05000000000000000000" pitchFamily="2" charset="2"/>
              </a:rPr>
              <a:t>App Containerization &amp; CI/CD states: Docker, Kubernetes</a:t>
            </a:r>
          </a:p>
          <a:p>
            <a:pPr marL="285750" indent="-285750">
              <a:spcBef>
                <a:spcPts val="600"/>
              </a:spcBef>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sym typeface="Wingdings" panose="05000000000000000000" pitchFamily="2" charset="2"/>
              </a:rPr>
              <a:t>Help users deploy and run applications on Alibaba straight from their IDEs like; Eclipse IDE, Jet Brains IDEs, Visual Studio IDE</a:t>
            </a:r>
          </a:p>
          <a:p>
            <a:pPr marL="285750" indent="-285750">
              <a:spcBef>
                <a:spcPts val="600"/>
              </a:spcBef>
              <a:buFont typeface="Arial" panose="020B0604020202020204" pitchFamily="34" charset="0"/>
              <a:buChar char="•"/>
            </a:pPr>
            <a:r>
              <a:rPr lang="en-US" sz="1500" dirty="0">
                <a:latin typeface="Segoe UI Light" panose="020B0502040204020203" pitchFamily="34" charset="0"/>
                <a:cs typeface="Segoe UI Light" panose="020B0502040204020203" pitchFamily="34" charset="0"/>
                <a:sym typeface="Wingdings" panose="05000000000000000000" pitchFamily="2" charset="2"/>
              </a:rPr>
              <a:t>Training and support for end-to-end implementation</a:t>
            </a:r>
          </a:p>
        </p:txBody>
      </p:sp>
      <p:cxnSp>
        <p:nvCxnSpPr>
          <p:cNvPr id="10" name="Straight Connector 9"/>
          <p:cNvCxnSpPr/>
          <p:nvPr/>
        </p:nvCxnSpPr>
        <p:spPr>
          <a:xfrm>
            <a:off x="239546" y="1103586"/>
            <a:ext cx="1158967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39546" y="1208990"/>
            <a:ext cx="11589676" cy="646331"/>
          </a:xfrm>
          <a:prstGeom prst="rect">
            <a:avLst/>
          </a:prstGeom>
        </p:spPr>
        <p:txBody>
          <a:bodyPr wrap="square">
            <a:spAutoFit/>
          </a:bodyPr>
          <a:lstStyle/>
          <a:p>
            <a:pPr algn="just"/>
            <a:r>
              <a:rPr lang="en-US" dirty="0">
                <a:solidFill>
                  <a:srgbClr val="000000"/>
                </a:solidFill>
                <a:latin typeface="Segoe UI Light" panose="020B0502040204020203" pitchFamily="34" charset="0"/>
                <a:ea typeface="SimSun" panose="02010600030101010101" pitchFamily="2" charset="-122"/>
                <a:cs typeface="Segoe UI Light" panose="020B0502040204020203" pitchFamily="34" charset="0"/>
              </a:rPr>
              <a:t>We partner worldwide with large cloud provider like Alibaba, AWS, IBM, Azure and RedHat for extending their capabilities for the respective clouds through; Infrastructure Automation, Migrations, App Containerization &amp; DevOps.</a:t>
            </a:r>
            <a:endParaRPr lang="en-US" dirty="0">
              <a:latin typeface="Segoe UI Light" panose="020B0502040204020203" pitchFamily="34" charset="0"/>
              <a:cs typeface="Segoe UI Light" panose="020B0502040204020203" pitchFamily="34" charset="0"/>
            </a:endParaRPr>
          </a:p>
        </p:txBody>
      </p:sp>
      <p:sp>
        <p:nvSpPr>
          <p:cNvPr id="30" name="TextBox 29"/>
          <p:cNvSpPr txBox="1"/>
          <p:nvPr/>
        </p:nvSpPr>
        <p:spPr>
          <a:xfrm>
            <a:off x="5606143" y="2025520"/>
            <a:ext cx="6223074" cy="1388008"/>
          </a:xfrm>
          <a:prstGeom prst="round2DiagRect">
            <a:avLst>
              <a:gd name="adj1" fmla="val 30196"/>
              <a:gd name="adj2" fmla="val 0"/>
            </a:avLst>
          </a:prstGeom>
          <a:noFill/>
          <a:ln>
            <a:solidFill>
              <a:srgbClr val="00B0F0"/>
            </a:solidFill>
          </a:ln>
        </p:spPr>
        <p:txBody>
          <a:bodyPr wrap="square" rIns="91440" rtlCol="0" anchor="b">
            <a:noAutofit/>
          </a:bodyPr>
          <a:lstStyle>
            <a:defPPr>
              <a:defRPr lang="en-US"/>
            </a:defPPr>
            <a:lvl1pPr marL="285750" indent="-285750">
              <a:spcBef>
                <a:spcPts val="600"/>
              </a:spcBef>
              <a:buFont typeface="Arial" panose="020B0604020202020204" pitchFamily="34" charset="0"/>
              <a:buChar char="•"/>
              <a:defRPr sz="1400">
                <a:latin typeface="Segoe UI Light" panose="020B0502040204020203" pitchFamily="34" charset="0"/>
                <a:cs typeface="Segoe UI Light" panose="020B0502040204020203" pitchFamily="34" charset="0"/>
              </a:defRPr>
            </a:lvl1pPr>
          </a:lstStyle>
          <a:p>
            <a:pPr marL="0" indent="0">
              <a:buNone/>
            </a:pPr>
            <a:br>
              <a:rPr lang="en-US" sz="1600" dirty="0">
                <a:sym typeface="Wingdings" panose="05000000000000000000" pitchFamily="2" charset="2"/>
              </a:rPr>
            </a:br>
            <a:endParaRPr lang="en-US" sz="1600" dirty="0">
              <a:sym typeface="Wingdings" panose="05000000000000000000" pitchFamily="2" charset="2"/>
            </a:endParaRPr>
          </a:p>
          <a:p>
            <a:r>
              <a:rPr lang="en-US" sz="1600" dirty="0">
                <a:sym typeface="Wingdings" panose="05000000000000000000" pitchFamily="2" charset="2"/>
              </a:rPr>
              <a:t>APP Migrations and cloud services enablement using Terraform &amp; Azure Resource Manager (ARM) Templates.</a:t>
            </a:r>
          </a:p>
        </p:txBody>
      </p:sp>
      <p:sp>
        <p:nvSpPr>
          <p:cNvPr id="31" name="TextBox 30"/>
          <p:cNvSpPr txBox="1"/>
          <p:nvPr/>
        </p:nvSpPr>
        <p:spPr>
          <a:xfrm>
            <a:off x="5606141" y="3608698"/>
            <a:ext cx="6223077" cy="1320651"/>
          </a:xfrm>
          <a:prstGeom prst="round2DiagRect">
            <a:avLst>
              <a:gd name="adj1" fmla="val 40828"/>
              <a:gd name="adj2" fmla="val 0"/>
            </a:avLst>
          </a:prstGeom>
          <a:noFill/>
          <a:ln>
            <a:solidFill>
              <a:srgbClr val="00CC99"/>
            </a:solidFill>
          </a:ln>
        </p:spPr>
        <p:txBody>
          <a:bodyPr wrap="square" rIns="91440" rtlCol="0" anchor="b">
            <a:noAutofit/>
          </a:bodyPr>
          <a:lstStyle>
            <a:defPPr>
              <a:defRPr lang="en-US"/>
            </a:defPPr>
            <a:lvl1pPr marL="285750" indent="-285750">
              <a:spcBef>
                <a:spcPts val="600"/>
              </a:spcBef>
              <a:buFont typeface="Arial" panose="020B0604020202020204" pitchFamily="34" charset="0"/>
              <a:buChar char="•"/>
              <a:defRPr sz="1600">
                <a:latin typeface="Segoe UI Light" panose="020B0502040204020203" pitchFamily="34" charset="0"/>
                <a:cs typeface="Segoe UI Light" panose="020B0502040204020203" pitchFamily="34" charset="0"/>
              </a:defRPr>
            </a:lvl1pPr>
          </a:lstStyle>
          <a:p>
            <a:pPr marL="0" indent="0">
              <a:buNone/>
            </a:pP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Container extension for Visual Studio IDE to deploy containerized App to IBM Bluemix Cloud.</a:t>
            </a:r>
          </a:p>
        </p:txBody>
      </p:sp>
      <p:sp>
        <p:nvSpPr>
          <p:cNvPr id="38" name="TextBox 37"/>
          <p:cNvSpPr txBox="1"/>
          <p:nvPr/>
        </p:nvSpPr>
        <p:spPr>
          <a:xfrm>
            <a:off x="5606138" y="5082825"/>
            <a:ext cx="6223078" cy="1611864"/>
          </a:xfrm>
          <a:prstGeom prst="round2DiagRect">
            <a:avLst>
              <a:gd name="adj1" fmla="val 29534"/>
              <a:gd name="adj2" fmla="val 0"/>
            </a:avLst>
          </a:prstGeom>
          <a:noFill/>
          <a:ln>
            <a:solidFill>
              <a:srgbClr val="C00000"/>
            </a:solidFill>
          </a:ln>
        </p:spPr>
        <p:txBody>
          <a:bodyPr wrap="square" rtlCol="0" anchor="b">
            <a:noAutofit/>
          </a:bodyPr>
          <a:lstStyle/>
          <a:p>
            <a:pPr marL="285750" indent="-285750">
              <a:spcBef>
                <a:spcPts val="600"/>
              </a:spcBef>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sym typeface="Wingdings" panose="05000000000000000000" pitchFamily="2" charset="2"/>
            </a:endParaRPr>
          </a:p>
          <a:p>
            <a:pPr marL="285750" indent="-285750">
              <a:spcBef>
                <a:spcPts val="600"/>
              </a:spcBef>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sym typeface="Wingdings" panose="05000000000000000000" pitchFamily="2" charset="2"/>
            </a:endParaRPr>
          </a:p>
          <a:p>
            <a:pPr marL="285750" indent="-285750">
              <a:spcBef>
                <a:spcPts val="600"/>
              </a:spcBef>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sym typeface="Wingdings" panose="05000000000000000000" pitchFamily="2" charset="2"/>
              </a:rPr>
              <a:t>Developed the OpenShift DevOps extension for Visual Studio</a:t>
            </a:r>
          </a:p>
          <a:p>
            <a:pPr marL="285750" indent="-285750">
              <a:spcBef>
                <a:spcPts val="600"/>
              </a:spcBef>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sym typeface="Wingdings" panose="05000000000000000000" pitchFamily="2" charset="2"/>
              </a:rPr>
              <a:t>Developing ready to use project templates</a:t>
            </a:r>
          </a:p>
        </p:txBody>
      </p:sp>
      <p:pic>
        <p:nvPicPr>
          <p:cNvPr id="40" name="Picture 39" descr="Image result for aliyun cloud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230" y="2461646"/>
            <a:ext cx="2497512" cy="467997"/>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descr="Image result for ibm bluemix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3935" y="3736164"/>
            <a:ext cx="1807482" cy="414331"/>
          </a:xfrm>
          <a:prstGeom prst="rect">
            <a:avLst/>
          </a:prstGeom>
          <a:extLst>
            <a:ext uri="{909E8E84-426E-40DD-AFC4-6F175D3DCCD1}">
              <a14:hiddenFill xmlns:a14="http://schemas.microsoft.com/office/drawing/2010/main">
                <a:solidFill>
                  <a:srgbClr val="FFFFFF"/>
                </a:solidFill>
              </a14:hiddenFill>
            </a:ext>
          </a:extLst>
        </p:spPr>
      </p:pic>
      <p:pic>
        <p:nvPicPr>
          <p:cNvPr id="8196" name="Picture 4" descr="Image result for Azur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9371" y="2136611"/>
            <a:ext cx="2116611" cy="362568"/>
          </a:xfrm>
          <a:prstGeom prst="rect">
            <a:avLst/>
          </a:prstGeom>
          <a:extLst>
            <a:ext uri="{909E8E84-426E-40DD-AFC4-6F175D3DCCD1}">
              <a14:hiddenFill xmlns:a14="http://schemas.microsoft.com/office/drawing/2010/main">
                <a:solidFill>
                  <a:srgbClr val="FFFFFF"/>
                </a:solidFill>
              </a14:hiddenFill>
            </a:ext>
          </a:extLst>
        </p:spPr>
      </p:pic>
      <p:pic>
        <p:nvPicPr>
          <p:cNvPr id="8198" name="Picture 6" descr="Image result for Red Hat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0628" y="5309855"/>
            <a:ext cx="1594880" cy="51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71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27499</TotalTime>
  <Words>7056</Words>
  <Application>Microsoft Office PowerPoint</Application>
  <PresentationFormat>Widescreen</PresentationFormat>
  <Paragraphs>1519</Paragraphs>
  <Slides>52</Slides>
  <Notes>31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5" baseType="lpstr">
      <vt:lpstr>ＭＳ Ｐゴシック</vt:lpstr>
      <vt:lpstr>SimSun</vt:lpstr>
      <vt:lpstr>SimSun</vt:lpstr>
      <vt:lpstr>Arial</vt:lpstr>
      <vt:lpstr>Calibri</vt:lpstr>
      <vt:lpstr>Calibri Light</vt:lpstr>
      <vt:lpstr>Century Gothic</vt:lpstr>
      <vt:lpstr>Open Sans</vt:lpstr>
      <vt:lpstr>Segoe UI</vt:lpstr>
      <vt:lpstr>Segoe UI Light</vt:lpstr>
      <vt:lpstr>Wingdings</vt:lpstr>
      <vt:lpstr>Office Theme</vt:lpstr>
      <vt:lpstr>Worksheet</vt:lpstr>
      <vt:lpstr>PowerPoint Presentation</vt:lpstr>
      <vt:lpstr>PowerPoint Presentation</vt:lpstr>
      <vt:lpstr>PowerPoint Presentation</vt:lpstr>
      <vt:lpstr>PowerPoint Presentation</vt:lpstr>
      <vt:lpstr>Market Size of Cloud for IaaS, PaaS and SaaS (2015-2018)</vt:lpstr>
      <vt:lpstr>Containers Revenue ($m) by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Nagose</dc:creator>
  <cp:lastModifiedBy>Tushar Dhote</cp:lastModifiedBy>
  <cp:revision>2758</cp:revision>
  <dcterms:created xsi:type="dcterms:W3CDTF">2014-09-19T14:03:30Z</dcterms:created>
  <dcterms:modified xsi:type="dcterms:W3CDTF">2017-07-26T12:37:27Z</dcterms:modified>
</cp:coreProperties>
</file>